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1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8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071BE-B1A2-4093-B1D6-87AEE6648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1465727"/>
            <a:ext cx="8361229" cy="1640546"/>
          </a:xfrm>
        </p:spPr>
        <p:txBody>
          <a:bodyPr/>
          <a:lstStyle/>
          <a:p>
            <a:r>
              <a:rPr lang="en-US" b="1" cap="none" dirty="0"/>
              <a:t>ltm</a:t>
            </a:r>
            <a:r>
              <a:rPr lang="cs-CZ" b="1" cap="none" dirty="0"/>
              <a:t>()</a:t>
            </a:r>
            <a:br>
              <a:rPr lang="cs-CZ" cap="none" dirty="0"/>
            </a:br>
            <a:r>
              <a:rPr lang="en-US" sz="3200" i="1" cap="none" dirty="0"/>
              <a:t>latent trait models</a:t>
            </a:r>
            <a:endParaRPr lang="en-US" i="1" cap="none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5B913F-560E-44D8-904E-29F3BE958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9242" y="3771880"/>
            <a:ext cx="8974380" cy="1640546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/>
              <a:t>Zuzana Komprdová </a:t>
            </a:r>
            <a:r>
              <a:rPr lang="cs-CZ" sz="2000" dirty="0"/>
              <a:t>(438469)</a:t>
            </a:r>
          </a:p>
          <a:p>
            <a:pPr algn="l"/>
            <a:r>
              <a:rPr lang="cs-CZ" sz="2000" b="1" dirty="0"/>
              <a:t>Kateřina Rečková </a:t>
            </a:r>
            <a:r>
              <a:rPr lang="cs-CZ" sz="2000" dirty="0"/>
              <a:t>(476222)</a:t>
            </a:r>
          </a:p>
          <a:p>
            <a:pPr algn="l"/>
            <a:r>
              <a:rPr lang="cs-CZ" sz="2000" b="1" dirty="0"/>
              <a:t>PSY532</a:t>
            </a:r>
            <a:r>
              <a:rPr lang="cs-CZ" sz="2000" dirty="0"/>
              <a:t> R101: Praktický úvod pro používání statistického programu R</a:t>
            </a:r>
          </a:p>
          <a:p>
            <a:pPr algn="l"/>
            <a:r>
              <a:rPr lang="cs-CZ" sz="2000" b="1" dirty="0"/>
              <a:t>podzim 2018</a:t>
            </a:r>
          </a:p>
        </p:txBody>
      </p:sp>
    </p:spTree>
    <p:extLst>
      <p:ext uri="{BB962C8B-B14F-4D97-AF65-F5344CB8AC3E}">
        <p14:creationId xmlns:p14="http://schemas.microsoft.com/office/powerpoint/2010/main" val="3257272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2A6AA5-22ED-43E9-9492-DBCFBA5F6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Použití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DDB9C2-9D99-461B-A8A2-E07FD17B3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86000"/>
            <a:ext cx="10668001" cy="3581400"/>
          </a:xfrm>
        </p:spPr>
        <p:txBody>
          <a:bodyPr/>
          <a:lstStyle/>
          <a:p>
            <a:r>
              <a:rPr lang="cs-CZ" dirty="0"/>
              <a:t>analýza </a:t>
            </a:r>
            <a:r>
              <a:rPr lang="cs-CZ" b="1" dirty="0"/>
              <a:t>dichotomických </a:t>
            </a:r>
            <a:r>
              <a:rPr lang="cs-CZ" dirty="0"/>
              <a:t>(1PL/Rasch, </a:t>
            </a:r>
            <a:r>
              <a:rPr lang="cs-CZ" u="sng" dirty="0"/>
              <a:t>2PL</a:t>
            </a:r>
            <a:r>
              <a:rPr lang="cs-CZ" dirty="0"/>
              <a:t>, </a:t>
            </a:r>
            <a:r>
              <a:rPr lang="cs-CZ" u="sng" dirty="0"/>
              <a:t>3PL</a:t>
            </a:r>
            <a:r>
              <a:rPr lang="cs-CZ" dirty="0"/>
              <a:t>) a </a:t>
            </a:r>
            <a:r>
              <a:rPr lang="cs-CZ" b="1" dirty="0"/>
              <a:t>polytomických dat </a:t>
            </a:r>
            <a:r>
              <a:rPr lang="cs-CZ" dirty="0"/>
              <a:t>(</a:t>
            </a:r>
            <a:r>
              <a:rPr lang="en-US" dirty="0"/>
              <a:t>Graded</a:t>
            </a:r>
            <a:r>
              <a:rPr lang="cs-CZ" dirty="0"/>
              <a:t> Response Model)</a:t>
            </a:r>
          </a:p>
          <a:p>
            <a:r>
              <a:rPr lang="en-US" b="1" dirty="0"/>
              <a:t>Item Response Theory (IRT)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202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12596-CF99-496D-8380-B6611318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Postup – 2PL </a:t>
            </a:r>
            <a:r>
              <a:rPr lang="cs-CZ" sz="2800" dirty="0">
                <a:solidFill>
                  <a:srgbClr val="C00000"/>
                </a:solidFill>
              </a:rPr>
              <a:t>(1/5)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640E39-B445-487E-9163-51A1DA47D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4994690"/>
          </a:xfrm>
        </p:spPr>
        <p:txBody>
          <a:bodyPr>
            <a:normAutofit/>
          </a:bodyPr>
          <a:lstStyle/>
          <a:p>
            <a:r>
              <a:rPr lang="cs-CZ" b="1" dirty="0" err="1"/>
              <a:t>install.packages</a:t>
            </a:r>
            <a:r>
              <a:rPr lang="cs-CZ" b="1" dirty="0"/>
              <a:t>("ltm")</a:t>
            </a:r>
          </a:p>
          <a:p>
            <a:r>
              <a:rPr lang="cs-CZ" b="1" dirty="0" err="1"/>
              <a:t>library</a:t>
            </a:r>
            <a:r>
              <a:rPr lang="cs-CZ" b="1" dirty="0"/>
              <a:t>(ltm)</a:t>
            </a:r>
          </a:p>
          <a:p>
            <a:r>
              <a:rPr lang="cs-CZ" b="1" dirty="0"/>
              <a:t>data(LSAT) </a:t>
            </a:r>
            <a:r>
              <a:rPr lang="cs-CZ" dirty="0"/>
              <a:t>– </a:t>
            </a:r>
            <a:r>
              <a:rPr lang="en-US" i="1" dirty="0"/>
              <a:t>The </a:t>
            </a:r>
            <a:r>
              <a:rPr lang="en-US" i="1" u="sng" dirty="0"/>
              <a:t>L</a:t>
            </a:r>
            <a:r>
              <a:rPr lang="en-US" i="1" dirty="0"/>
              <a:t>aw </a:t>
            </a:r>
            <a:r>
              <a:rPr lang="en-US" i="1" u="sng" dirty="0"/>
              <a:t>S</a:t>
            </a:r>
            <a:r>
              <a:rPr lang="en-US" i="1" dirty="0"/>
              <a:t>chool </a:t>
            </a:r>
            <a:r>
              <a:rPr lang="en-US" i="1" u="sng" dirty="0"/>
              <a:t>A</a:t>
            </a:r>
            <a:r>
              <a:rPr lang="en-US" i="1" dirty="0"/>
              <a:t>dmission </a:t>
            </a:r>
            <a:r>
              <a:rPr lang="en-US" i="1" u="sng" dirty="0"/>
              <a:t>T</a:t>
            </a:r>
            <a:r>
              <a:rPr lang="en-US" i="1" dirty="0"/>
              <a:t>est</a:t>
            </a:r>
            <a:endParaRPr lang="cs-CZ" dirty="0"/>
          </a:p>
          <a:p>
            <a:r>
              <a:rPr lang="cs-CZ" b="1" dirty="0"/>
              <a:t>head(LSAT)</a:t>
            </a:r>
          </a:p>
          <a:p>
            <a:endParaRPr lang="cs-CZ" sz="1800" b="1" dirty="0"/>
          </a:p>
          <a:p>
            <a:endParaRPr lang="cs-CZ" b="1" dirty="0"/>
          </a:p>
          <a:p>
            <a:endParaRPr lang="cs-CZ" b="1" dirty="0"/>
          </a:p>
          <a:p>
            <a:endParaRPr lang="en-US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D360308-2715-4512-BF2D-D75CE35C2B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74" t="49460" r="77273" b="36155"/>
          <a:stretch/>
        </p:blipFill>
        <p:spPr>
          <a:xfrm>
            <a:off x="1870363" y="3442855"/>
            <a:ext cx="597069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59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E7162-2E1F-4ED6-BA26-E6EDC1B7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Postup – 2PL </a:t>
            </a:r>
            <a:r>
              <a:rPr lang="cs-CZ" sz="2800" dirty="0">
                <a:solidFill>
                  <a:srgbClr val="C00000"/>
                </a:solidFill>
              </a:rPr>
              <a:t>(2/5)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B50D9A-7058-4400-BEF6-6C5F7B9E6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r>
              <a:rPr lang="cs-CZ" b="1" dirty="0" err="1"/>
              <a:t>IRTmodel</a:t>
            </a:r>
            <a:r>
              <a:rPr lang="cs-CZ" b="1" dirty="0"/>
              <a:t> &lt;- ltm(LSAT ~ z1, </a:t>
            </a:r>
            <a:r>
              <a:rPr lang="cs-CZ" b="1" dirty="0" err="1"/>
              <a:t>IRT.param</a:t>
            </a:r>
            <a:r>
              <a:rPr lang="cs-CZ" b="1" dirty="0"/>
              <a:t> = TRUE)</a:t>
            </a:r>
          </a:p>
          <a:p>
            <a:r>
              <a:rPr lang="cs-CZ" b="1" dirty="0" err="1"/>
              <a:t>summary</a:t>
            </a:r>
            <a:r>
              <a:rPr lang="cs-CZ" b="1" dirty="0"/>
              <a:t>(</a:t>
            </a:r>
            <a:r>
              <a:rPr lang="cs-CZ" b="1" dirty="0" err="1"/>
              <a:t>IRTmodel</a:t>
            </a:r>
            <a:r>
              <a:rPr lang="cs-CZ" b="1" dirty="0"/>
              <a:t>) </a:t>
            </a:r>
            <a:r>
              <a:rPr lang="cs-CZ" dirty="0"/>
              <a:t>nebo</a:t>
            </a:r>
            <a:r>
              <a:rPr lang="cs-CZ" b="1" dirty="0"/>
              <a:t> </a:t>
            </a:r>
            <a:r>
              <a:rPr lang="cs-CZ" b="1" dirty="0" err="1"/>
              <a:t>coef</a:t>
            </a:r>
            <a:r>
              <a:rPr lang="cs-CZ" b="1" dirty="0"/>
              <a:t>(</a:t>
            </a:r>
            <a:r>
              <a:rPr lang="cs-CZ" b="1" dirty="0" err="1"/>
              <a:t>IRTmodel</a:t>
            </a:r>
            <a:r>
              <a:rPr lang="cs-CZ" b="1" dirty="0"/>
              <a:t>)</a:t>
            </a:r>
          </a:p>
          <a:p>
            <a:endParaRPr lang="cs-CZ" sz="1800" b="1" dirty="0"/>
          </a:p>
          <a:p>
            <a:endParaRPr lang="cs-CZ" sz="1800" b="1" dirty="0"/>
          </a:p>
          <a:p>
            <a:endParaRPr lang="cs-CZ" sz="18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06B1D27-8D18-47D1-857E-F7DD2DA56C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30" t="57782" r="76477" b="17358"/>
          <a:stretch/>
        </p:blipFill>
        <p:spPr>
          <a:xfrm>
            <a:off x="1904329" y="2694709"/>
            <a:ext cx="5210274" cy="320915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5F358B4-770E-490B-9FAA-F6632637E9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95" t="78853" r="82614" b="9390"/>
          <a:stretch/>
        </p:blipFill>
        <p:spPr>
          <a:xfrm>
            <a:off x="7530240" y="2694709"/>
            <a:ext cx="3858197" cy="153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8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E7162-2E1F-4ED6-BA26-E6EDC1B7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Postup – 2PL </a:t>
            </a:r>
            <a:r>
              <a:rPr lang="cs-CZ" sz="2800" dirty="0">
                <a:solidFill>
                  <a:srgbClr val="C00000"/>
                </a:solidFill>
              </a:rPr>
              <a:t>(3/5)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B50D9A-7058-4400-BEF6-6C5F7B9E6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r>
              <a:rPr lang="cs-CZ" b="1" dirty="0"/>
              <a:t>plot(</a:t>
            </a:r>
            <a:r>
              <a:rPr lang="cs-CZ" b="1" dirty="0" err="1"/>
              <a:t>IRTmodel</a:t>
            </a:r>
            <a:r>
              <a:rPr lang="cs-CZ" b="1" dirty="0"/>
              <a:t>, type = “</a:t>
            </a:r>
            <a:r>
              <a:rPr lang="en-US" b="1" dirty="0"/>
              <a:t>ICC“</a:t>
            </a:r>
            <a:r>
              <a:rPr lang="cs-CZ" b="1" dirty="0"/>
              <a:t>, </a:t>
            </a:r>
            <a:r>
              <a:rPr lang="cs-CZ" b="1" dirty="0" err="1">
                <a:solidFill>
                  <a:srgbClr val="002060"/>
                </a:solidFill>
              </a:rPr>
              <a:t>items</a:t>
            </a:r>
            <a:r>
              <a:rPr lang="cs-CZ" b="1" dirty="0">
                <a:solidFill>
                  <a:srgbClr val="002060"/>
                </a:solidFill>
              </a:rPr>
              <a:t> =  ___ </a:t>
            </a:r>
            <a:r>
              <a:rPr lang="cs-CZ" b="1" dirty="0"/>
              <a:t>)</a:t>
            </a:r>
          </a:p>
          <a:p>
            <a:pPr lvl="1"/>
            <a:r>
              <a:rPr lang="cs-CZ" sz="1800" b="1" i="0" dirty="0">
                <a:solidFill>
                  <a:srgbClr val="002060"/>
                </a:solidFill>
              </a:rPr>
              <a:t>bez</a:t>
            </a:r>
            <a:r>
              <a:rPr lang="cs-CZ" sz="1800" b="1" dirty="0">
                <a:solidFill>
                  <a:srgbClr val="002060"/>
                </a:solidFill>
              </a:rPr>
              <a:t> (všechny položky)</a:t>
            </a:r>
          </a:p>
          <a:p>
            <a:pPr lvl="1"/>
            <a:r>
              <a:rPr lang="cs-CZ" sz="1800" b="1" i="0" dirty="0" err="1">
                <a:solidFill>
                  <a:srgbClr val="002060"/>
                </a:solidFill>
              </a:rPr>
              <a:t>items</a:t>
            </a:r>
            <a:r>
              <a:rPr lang="cs-CZ" sz="1800" b="1" i="0" dirty="0">
                <a:solidFill>
                  <a:srgbClr val="002060"/>
                </a:solidFill>
              </a:rPr>
              <a:t> = 3 </a:t>
            </a:r>
            <a:r>
              <a:rPr lang="cs-CZ" sz="1800" b="1" dirty="0">
                <a:solidFill>
                  <a:srgbClr val="002060"/>
                </a:solidFill>
              </a:rPr>
              <a:t>(3. položka)</a:t>
            </a:r>
          </a:p>
          <a:p>
            <a:pPr lvl="1"/>
            <a:r>
              <a:rPr lang="cs-CZ" sz="1800" b="1" i="0" dirty="0" err="1">
                <a:solidFill>
                  <a:srgbClr val="002060"/>
                </a:solidFill>
              </a:rPr>
              <a:t>items</a:t>
            </a:r>
            <a:r>
              <a:rPr lang="cs-CZ" sz="1800" b="1" i="0" dirty="0">
                <a:solidFill>
                  <a:srgbClr val="002060"/>
                </a:solidFill>
              </a:rPr>
              <a:t> = c(1, 3, 5) </a:t>
            </a:r>
            <a:r>
              <a:rPr lang="cs-CZ" sz="1800" b="1" dirty="0">
                <a:solidFill>
                  <a:srgbClr val="002060"/>
                </a:solidFill>
              </a:rPr>
              <a:t>(vybrané položky)</a:t>
            </a:r>
          </a:p>
          <a:p>
            <a:pPr marL="384048" lvl="1">
              <a:spcBef>
                <a:spcPts val="1000"/>
              </a:spcBef>
              <a:buFont typeface="Franklin Gothic Book" panose="020B0503020102020204" pitchFamily="34" charset="0"/>
              <a:buChar char="■"/>
            </a:pPr>
            <a:r>
              <a:rPr lang="en-US" dirty="0"/>
              <a:t>item characteristic curves</a:t>
            </a:r>
          </a:p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390564A-F483-4CCC-9F2D-925C195A71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9928" t="55356" r="2728" b="8262"/>
          <a:stretch/>
        </p:blipFill>
        <p:spPr>
          <a:xfrm>
            <a:off x="6470074" y="1638299"/>
            <a:ext cx="5199684" cy="388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51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E7162-2E1F-4ED6-BA26-E6EDC1B7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Postup – 2PL </a:t>
            </a:r>
            <a:r>
              <a:rPr lang="cs-CZ" sz="2800" dirty="0">
                <a:solidFill>
                  <a:srgbClr val="C00000"/>
                </a:solidFill>
              </a:rPr>
              <a:t>(4/5)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B50D9A-7058-4400-BEF6-6C5F7B9E6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pPr marL="384048" lvl="1">
              <a:lnSpc>
                <a:spcPct val="104000"/>
              </a:lnSpc>
              <a:spcBef>
                <a:spcPts val="1000"/>
              </a:spcBef>
              <a:buFont typeface="Franklin Gothic Book" panose="020B0503020102020204" pitchFamily="34" charset="0"/>
              <a:buChar char="■"/>
            </a:pPr>
            <a:r>
              <a:rPr lang="cs-CZ" b="1" i="0" dirty="0"/>
              <a:t>plot(</a:t>
            </a:r>
            <a:r>
              <a:rPr lang="cs-CZ" b="1" i="0" dirty="0" err="1"/>
              <a:t>IRTmodel</a:t>
            </a:r>
            <a:r>
              <a:rPr lang="cs-CZ" b="1" i="0" dirty="0"/>
              <a:t>, type = “IIC</a:t>
            </a:r>
            <a:r>
              <a:rPr lang="en-US" b="1" i="0" dirty="0"/>
              <a:t>“</a:t>
            </a:r>
            <a:r>
              <a:rPr lang="cs-CZ" b="1" i="0" dirty="0"/>
              <a:t>, </a:t>
            </a:r>
            <a:r>
              <a:rPr lang="cs-CZ" b="1" i="0" dirty="0" err="1"/>
              <a:t>items</a:t>
            </a:r>
            <a:r>
              <a:rPr lang="cs-CZ" b="1" i="0" dirty="0"/>
              <a:t> = 0)</a:t>
            </a:r>
          </a:p>
          <a:p>
            <a:pPr marL="384048" lvl="1">
              <a:lnSpc>
                <a:spcPct val="104000"/>
              </a:lnSpc>
              <a:spcBef>
                <a:spcPts val="1000"/>
              </a:spcBef>
              <a:buFont typeface="Franklin Gothic Book" panose="020B0503020102020204" pitchFamily="34" charset="0"/>
              <a:buChar char="■"/>
            </a:pPr>
            <a:r>
              <a:rPr lang="en-US" dirty="0"/>
              <a:t>test information function</a:t>
            </a:r>
          </a:p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76DD73-7233-43CE-9CF3-509DBFE95C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9772" t="54952" r="2728" b="8263"/>
          <a:stretch/>
        </p:blipFill>
        <p:spPr>
          <a:xfrm>
            <a:off x="6470073" y="1638300"/>
            <a:ext cx="5015345" cy="377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4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E7162-2E1F-4ED6-BA26-E6EDC1B7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Postup – 2PL </a:t>
            </a:r>
            <a:r>
              <a:rPr lang="cs-CZ" sz="2800" dirty="0">
                <a:solidFill>
                  <a:srgbClr val="C00000"/>
                </a:solidFill>
              </a:rPr>
              <a:t>(5/5)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B50D9A-7058-4400-BEF6-6C5F7B9E6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pPr marL="384048" lvl="1">
              <a:lnSpc>
                <a:spcPct val="104000"/>
              </a:lnSpc>
              <a:spcBef>
                <a:spcPts val="1000"/>
              </a:spcBef>
              <a:buFont typeface="Franklin Gothic Book" panose="020B0503020102020204" pitchFamily="34" charset="0"/>
              <a:buChar char="■"/>
            </a:pPr>
            <a:r>
              <a:rPr lang="cs-CZ" b="1" i="0" dirty="0" err="1"/>
              <a:t>factor.scores</a:t>
            </a:r>
            <a:r>
              <a:rPr lang="cs-CZ" b="1" i="0" dirty="0"/>
              <a:t>(</a:t>
            </a:r>
            <a:r>
              <a:rPr lang="cs-CZ" b="1" i="0" dirty="0" err="1"/>
              <a:t>IRTmodel</a:t>
            </a:r>
            <a:r>
              <a:rPr lang="cs-CZ" b="1" i="0" dirty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BBD3412-F41B-46CB-BFBB-F05DA87277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96" t="47752" r="61705" b="6241"/>
          <a:stretch/>
        </p:blipFill>
        <p:spPr>
          <a:xfrm>
            <a:off x="1870365" y="2171700"/>
            <a:ext cx="6179126" cy="426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3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30FF98-AF0A-4006-A4CA-845BD1C2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Postup – 3PL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0D687E15-87BE-4A7C-B162-5F6BBD24F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r>
              <a:rPr lang="cs-CZ" dirty="0"/>
              <a:t>totéž + přidáváme </a:t>
            </a:r>
            <a:r>
              <a:rPr lang="cs-CZ" i="1" dirty="0"/>
              <a:t>parametr pseudouhádnutelnosti (c)</a:t>
            </a:r>
          </a:p>
          <a:p>
            <a:r>
              <a:rPr lang="cs-CZ" b="1" dirty="0"/>
              <a:t>IRTmodel2 &lt;- </a:t>
            </a:r>
            <a:r>
              <a:rPr lang="cs-CZ" b="1" dirty="0" err="1"/>
              <a:t>tpm</a:t>
            </a:r>
            <a:r>
              <a:rPr lang="cs-CZ" b="1" dirty="0"/>
              <a:t>(LSAT, type = “</a:t>
            </a:r>
            <a:r>
              <a:rPr lang="cs-CZ" b="1" dirty="0" err="1"/>
              <a:t>latent.trait</a:t>
            </a:r>
            <a:r>
              <a:rPr lang="cs-CZ" b="1" dirty="0"/>
              <a:t>”, </a:t>
            </a:r>
            <a:r>
              <a:rPr lang="cs-CZ" b="1" dirty="0" err="1"/>
              <a:t>IRT.param</a:t>
            </a:r>
            <a:r>
              <a:rPr lang="cs-CZ" b="1" dirty="0"/>
              <a:t> = TRUE)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br>
              <a:rPr lang="cs-CZ" dirty="0"/>
            </a:b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5673B8-BA2D-4A4C-A71B-C72D1C87D7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27" t="79017" r="75909" b="8893"/>
          <a:stretch/>
        </p:blipFill>
        <p:spPr>
          <a:xfrm>
            <a:off x="1092287" y="3616628"/>
            <a:ext cx="3345724" cy="98171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2EED64A-E67E-4C23-A611-6A94DCC811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9886" t="55628" r="3068" b="8262"/>
          <a:stretch/>
        </p:blipFill>
        <p:spPr>
          <a:xfrm>
            <a:off x="4646586" y="3616628"/>
            <a:ext cx="3297382" cy="247520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92E1A3D3-437A-4AC8-A8A0-4C7F23C5D1BC}"/>
              </a:ext>
            </a:extLst>
          </p:cNvPr>
          <p:cNvSpPr/>
          <p:nvPr/>
        </p:nvSpPr>
        <p:spPr>
          <a:xfrm>
            <a:off x="4410302" y="3177142"/>
            <a:ext cx="334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7188" indent="0">
              <a:buNone/>
            </a:pPr>
            <a:r>
              <a:rPr lang="cs-CZ" b="1" dirty="0"/>
              <a:t>plot(IRTmodel2, type = "ICC")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AA722EE-F075-4B5A-A3CF-C1EDE8B6123C}"/>
              </a:ext>
            </a:extLst>
          </p:cNvPr>
          <p:cNvSpPr/>
          <p:nvPr/>
        </p:nvSpPr>
        <p:spPr>
          <a:xfrm>
            <a:off x="8085989" y="3141702"/>
            <a:ext cx="3937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plot(IRTmodel2, type = "IIC", items = 0)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192F026-6CF5-4756-8BD2-435C309524F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9830" t="55628" r="2728" b="8262"/>
          <a:stretch/>
        </p:blipFill>
        <p:spPr>
          <a:xfrm>
            <a:off x="8381999" y="3598831"/>
            <a:ext cx="3345724" cy="2475202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2470E2D6-C979-4872-9C57-8C97D83AD970}"/>
              </a:ext>
            </a:extLst>
          </p:cNvPr>
          <p:cNvSpPr/>
          <p:nvPr/>
        </p:nvSpPr>
        <p:spPr>
          <a:xfrm>
            <a:off x="1219200" y="3177142"/>
            <a:ext cx="214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7188" indent="0">
              <a:buNone/>
            </a:pPr>
            <a:r>
              <a:rPr lang="cs-CZ" b="1" dirty="0" err="1"/>
              <a:t>coef</a:t>
            </a:r>
            <a:r>
              <a:rPr lang="cs-CZ" b="1" dirty="0"/>
              <a:t>(IRTmodel2)</a:t>
            </a:r>
          </a:p>
        </p:txBody>
      </p:sp>
    </p:spTree>
    <p:extLst>
      <p:ext uri="{BB962C8B-B14F-4D97-AF65-F5344CB8AC3E}">
        <p14:creationId xmlns:p14="http://schemas.microsoft.com/office/powerpoint/2010/main" val="205930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F77FB9-DE04-4A62-88FF-F51D89CB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Porovnání modelů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9E1F4A-F8E1-482D-9FD8-87DD1B733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r>
              <a:rPr lang="cs-CZ" dirty="0"/>
              <a:t>pokud chceme zjistit, jestli má zahrnutí parametru </a:t>
            </a:r>
            <a:r>
              <a:rPr lang="cs-CZ" i="1" dirty="0"/>
              <a:t>c</a:t>
            </a:r>
            <a:r>
              <a:rPr lang="cs-CZ" dirty="0"/>
              <a:t> smysl</a:t>
            </a:r>
          </a:p>
          <a:p>
            <a:r>
              <a:rPr lang="cs-CZ" b="1" dirty="0" err="1"/>
              <a:t>anova</a:t>
            </a:r>
            <a:r>
              <a:rPr lang="cs-CZ" b="1" dirty="0"/>
              <a:t>(</a:t>
            </a:r>
            <a:r>
              <a:rPr lang="cs-CZ" b="1" dirty="0" err="1"/>
              <a:t>IRTmodel</a:t>
            </a:r>
            <a:r>
              <a:rPr lang="cs-CZ" b="1" dirty="0"/>
              <a:t>, IRTmodel2)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2EADFA-FFE1-436C-8B2E-9251BEB428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09" t="72738" r="68295" b="17763"/>
          <a:stretch/>
        </p:blipFill>
        <p:spPr>
          <a:xfrm>
            <a:off x="1856508" y="2798617"/>
            <a:ext cx="6373092" cy="11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94201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638</TotalTime>
  <Words>260</Words>
  <Application>Microsoft Office PowerPoint</Application>
  <PresentationFormat>Širokoúhlá obrazovka</PresentationFormat>
  <Paragraphs>47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Franklin Gothic Book</vt:lpstr>
      <vt:lpstr>Oříznutí</vt:lpstr>
      <vt:lpstr>ltm() latent trait models</vt:lpstr>
      <vt:lpstr>Použití</vt:lpstr>
      <vt:lpstr>Postup – 2PL (1/5)</vt:lpstr>
      <vt:lpstr>Postup – 2PL (2/5)</vt:lpstr>
      <vt:lpstr>Postup – 2PL (3/5)</vt:lpstr>
      <vt:lpstr>Postup – 2PL (4/5)</vt:lpstr>
      <vt:lpstr>Postup – 2PL (5/5)</vt:lpstr>
      <vt:lpstr>Postup – 3PL</vt:lpstr>
      <vt:lpstr>Porovnání modelů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ltm()</dc:title>
  <dc:creator>Kateřina Rečková</dc:creator>
  <cp:lastModifiedBy>Kateřina Rečková</cp:lastModifiedBy>
  <cp:revision>40</cp:revision>
  <dcterms:created xsi:type="dcterms:W3CDTF">2018-12-04T14:10:25Z</dcterms:created>
  <dcterms:modified xsi:type="dcterms:W3CDTF">2018-12-10T14:56:40Z</dcterms:modified>
</cp:coreProperties>
</file>