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67" r:id="rId4"/>
    <p:sldId id="264" r:id="rId5"/>
    <p:sldId id="26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h Kajzar" userId="a3cc12f1d3eab291" providerId="LiveId" clId="{314A1E51-F53E-40F7-A320-6EC4E73A7199}"/>
    <pc:docChg chg="undo custSel modSld">
      <pc:chgData name="Alesh Kajzar" userId="a3cc12f1d3eab291" providerId="LiveId" clId="{314A1E51-F53E-40F7-A320-6EC4E73A7199}" dt="2018-12-10T02:29:25.776" v="66" actId="20577"/>
      <pc:docMkLst>
        <pc:docMk/>
      </pc:docMkLst>
      <pc:sldChg chg="modSp">
        <pc:chgData name="Alesh Kajzar" userId="a3cc12f1d3eab291" providerId="LiveId" clId="{314A1E51-F53E-40F7-A320-6EC4E73A7199}" dt="2018-12-10T02:29:25.776" v="66" actId="20577"/>
        <pc:sldMkLst>
          <pc:docMk/>
          <pc:sldMk cId="2905321899" sldId="265"/>
        </pc:sldMkLst>
        <pc:spChg chg="mod">
          <ac:chgData name="Alesh Kajzar" userId="a3cc12f1d3eab291" providerId="LiveId" clId="{314A1E51-F53E-40F7-A320-6EC4E73A7199}" dt="2018-12-10T02:29:25.776" v="66" actId="20577"/>
          <ac:spMkLst>
            <pc:docMk/>
            <pc:sldMk cId="2905321899" sldId="265"/>
            <ac:spMk id="3" creationId="{422C391F-2C07-401B-B5C3-81AFA6EA3BAA}"/>
          </ac:spMkLst>
        </pc:spChg>
      </pc:sldChg>
      <pc:sldChg chg="delSp modSp">
        <pc:chgData name="Alesh Kajzar" userId="a3cc12f1d3eab291" providerId="LiveId" clId="{314A1E51-F53E-40F7-A320-6EC4E73A7199}" dt="2018-12-10T02:23:06.014" v="8" actId="1076"/>
        <pc:sldMkLst>
          <pc:docMk/>
          <pc:sldMk cId="3715381118" sldId="268"/>
        </pc:sldMkLst>
        <pc:spChg chg="del mod">
          <ac:chgData name="Alesh Kajzar" userId="a3cc12f1d3eab291" providerId="LiveId" clId="{314A1E51-F53E-40F7-A320-6EC4E73A7199}" dt="2018-12-10T02:23:03.026" v="6" actId="478"/>
          <ac:spMkLst>
            <pc:docMk/>
            <pc:sldMk cId="3715381118" sldId="268"/>
            <ac:spMk id="2" creationId="{C68307AE-4F54-471D-9D7A-722879771D7E}"/>
          </ac:spMkLst>
        </pc:spChg>
        <pc:picChg chg="mod">
          <ac:chgData name="Alesh Kajzar" userId="a3cc12f1d3eab291" providerId="LiveId" clId="{314A1E51-F53E-40F7-A320-6EC4E73A7199}" dt="2018-12-10T02:23:06.014" v="8" actId="1076"/>
          <ac:picMkLst>
            <pc:docMk/>
            <pc:sldMk cId="3715381118" sldId="268"/>
            <ac:picMk id="4" creationId="{FF49F287-7998-48B3-B720-BE6B908F81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14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0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1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160EA64-D806-43AC-9DF2-F8C432F32B4C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3514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4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146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3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74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42B0DB6-F5C7-45FB-8CF3-31B45F9C2DAC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7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magick/vignettes/intro.html" TargetMode="External"/><Relationship Id="rId2" Type="http://schemas.openxmlformats.org/officeDocument/2006/relationships/hyperlink" Target="https://github.com/thomasp85/gganimate/issues/54#issuecomment-332634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russellyates88/suicide-rates-overview-1985-to-2016/version/1#master.csv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EE64E-AA46-4E99-A28C-11B22F4E7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Animovaná vizualizace dat </a:t>
            </a:r>
            <a:br>
              <a:rPr lang="cs-CZ" dirty="0"/>
            </a:br>
            <a:r>
              <a:rPr lang="cs-CZ" sz="2400" dirty="0"/>
              <a:t>s balíčkem </a:t>
            </a:r>
            <a:r>
              <a:rPr lang="cs-CZ" sz="2400" cap="none" dirty="0" err="1">
                <a:latin typeface="Consolas" panose="020B0609020204030204" pitchFamily="49" charset="0"/>
              </a:rPr>
              <a:t>magick</a:t>
            </a:r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18C76-E2A7-45D9-86BC-0B60520C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 &amp; dokumentace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E2B306-75FD-4539-B472-96B2BB1C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>
                <a:latin typeface="Consolas" panose="020B0609020204030204" pitchFamily="49" charset="0"/>
              </a:rPr>
              <a:t>gganimate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dirty="0">
                <a:latin typeface="Calibri (základní text)"/>
              </a:rPr>
              <a:t>nefungoval </a:t>
            </a:r>
            <a:r>
              <a:rPr lang="cs-CZ" sz="1800" dirty="0">
                <a:latin typeface="Calibri (základní text)"/>
                <a:sym typeface="Wingdings" panose="05000000000000000000" pitchFamily="2" charset="2"/>
              </a:rPr>
              <a:t></a:t>
            </a:r>
            <a:endParaRPr lang="cs-CZ" sz="1800" dirty="0">
              <a:latin typeface="Calibri (základní text)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onsolas" panose="020B0609020204030204" pitchFamily="49" charset="0"/>
                <a:hlinkClick r:id="rId2"/>
              </a:rPr>
              <a:t>https://github.com/thomasp85/gganimate/issues/54#issuecomment-332634022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onsolas" panose="020B0609020204030204" pitchFamily="49" charset="0"/>
                <a:hlinkClick r:id="rId3"/>
              </a:rPr>
              <a:t>https://cran.r-project.org/web/packages/magick/vignettes/intro.html</a:t>
            </a: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latin typeface="Consolas" panose="020B0609020204030204" pitchFamily="49" charset="0"/>
              </a:rPr>
              <a:t>install.packages</a:t>
            </a:r>
            <a:r>
              <a:rPr lang="cs-CZ" sz="1800" dirty="0">
                <a:latin typeface="Consolas" panose="020B0609020204030204" pitchFamily="49" charset="0"/>
              </a:rPr>
              <a:t>('</a:t>
            </a:r>
            <a:r>
              <a:rPr lang="cs-CZ" sz="1800" dirty="0" err="1">
                <a:latin typeface="Consolas" panose="020B0609020204030204" pitchFamily="49" charset="0"/>
              </a:rPr>
              <a:t>magick</a:t>
            </a:r>
            <a:r>
              <a:rPr lang="cs-CZ" sz="18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latin typeface="Consolas" panose="020B0609020204030204" pitchFamily="49" charset="0"/>
              </a:rPr>
              <a:t>install.packages</a:t>
            </a:r>
            <a:r>
              <a:rPr lang="cs-CZ" sz="1800" dirty="0">
                <a:latin typeface="Consolas" panose="020B0609020204030204" pitchFamily="49" charset="0"/>
              </a:rPr>
              <a:t>('</a:t>
            </a:r>
            <a:r>
              <a:rPr lang="cs-CZ" sz="1800" dirty="0" err="1">
                <a:latin typeface="Consolas" panose="020B0609020204030204" pitchFamily="49" charset="0"/>
              </a:rPr>
              <a:t>htmltools</a:t>
            </a:r>
            <a:r>
              <a:rPr lang="cs-CZ" sz="1800" dirty="0">
                <a:latin typeface="Consolas" panose="020B0609020204030204" pitchFamily="49" charset="0"/>
              </a:rPr>
              <a:t>‘)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5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295B8-F582-4BA8-8D1D-72545EB6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balíček nabízí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899E8F-C55B-4BF4-B3DB-797FE9CE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umožňuje vytvářet a animovat obrázky</a:t>
            </a:r>
          </a:p>
          <a:p>
            <a:r>
              <a:rPr lang="cs-CZ" sz="2400" dirty="0"/>
              <a:t>lze využít pro animování výstupů z </a:t>
            </a:r>
            <a:r>
              <a:rPr lang="cs-CZ" sz="2400" dirty="0" err="1">
                <a:latin typeface="Consolas" panose="020B0609020204030204" pitchFamily="49" charset="0"/>
              </a:rPr>
              <a:t>ggplot</a:t>
            </a:r>
            <a:endParaRPr lang="cs-CZ" sz="2400" dirty="0">
              <a:latin typeface="Consolas" panose="020B0609020204030204" pitchFamily="49" charset="0"/>
            </a:endParaRPr>
          </a:p>
          <a:p>
            <a:r>
              <a:rPr lang="cs-CZ" sz="2400" dirty="0"/>
              <a:t>postup je vhodný pro přehledné zobrazení změn vztahů proměnných v průběhu času</a:t>
            </a:r>
          </a:p>
        </p:txBody>
      </p:sp>
    </p:spTree>
    <p:extLst>
      <p:ext uri="{BB962C8B-B14F-4D97-AF65-F5344CB8AC3E}">
        <p14:creationId xmlns:p14="http://schemas.microsoft.com/office/powerpoint/2010/main" val="320138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42D9-63E0-48F4-B1A0-784366BB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výstupů</a:t>
            </a:r>
          </a:p>
        </p:txBody>
      </p:sp>
      <p:pic>
        <p:nvPicPr>
          <p:cNvPr id="10" name="Zástupný symbol pro obsah 11">
            <a:extLst>
              <a:ext uri="{FF2B5EF4-FFF2-40B4-BE49-F238E27FC236}">
                <a16:creationId xmlns:a16="http://schemas.microsoft.com/office/drawing/2014/main" id="{D813371D-7422-481D-B227-73A5DE253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1052" y="1669544"/>
            <a:ext cx="4022725" cy="4022725"/>
          </a:xfrm>
          <a:prstGeom prst="rect">
            <a:avLst/>
          </a:prstGeom>
        </p:spPr>
      </p:pic>
      <p:pic>
        <p:nvPicPr>
          <p:cNvPr id="11" name="Zástupný symbol pro obsah 7">
            <a:extLst>
              <a:ext uri="{FF2B5EF4-FFF2-40B4-BE49-F238E27FC236}">
                <a16:creationId xmlns:a16="http://schemas.microsoft.com/office/drawing/2014/main" id="{1B2880F4-9B7B-4059-A7F9-F51663AC8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9562" y="1821647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46946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11028-B957-4BF7-A2CC-6628265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pracovat s balíčkem (1)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659B4941-9732-45FE-AA2A-D76CF29E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79" y="1845578"/>
            <a:ext cx="10058399" cy="43538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princip je ten, že nejdřív vygenerujeme sadu obrázků, které půjdou v animaci za sebou, a poté je uložíme do *.</a:t>
            </a:r>
            <a:r>
              <a:rPr lang="cs-CZ" dirty="0" err="1"/>
              <a:t>gif</a:t>
            </a:r>
            <a:r>
              <a:rPr lang="cs-CZ" dirty="0"/>
              <a:t> souboru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onsolas" panose="020B0609020204030204" pitchFamily="49" charset="0"/>
              </a:rPr>
              <a:t># import </a:t>
            </a:r>
            <a:r>
              <a:rPr lang="cs-CZ" dirty="0" err="1">
                <a:latin typeface="Consolas" panose="020B0609020204030204" pitchFamily="49" charset="0"/>
              </a:rPr>
              <a:t>baliku</a:t>
            </a: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Consolas" panose="020B0609020204030204" pitchFamily="49" charset="0"/>
              </a:rPr>
              <a:t>library</a:t>
            </a:r>
            <a:r>
              <a:rPr lang="cs-CZ" dirty="0">
                <a:latin typeface="Consolas" panose="020B0609020204030204" pitchFamily="49" charset="0"/>
              </a:rPr>
              <a:t>(ggplot2)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Consolas" panose="020B0609020204030204" pitchFamily="49" charset="0"/>
              </a:rPr>
              <a:t>library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magick</a:t>
            </a:r>
            <a:r>
              <a:rPr lang="cs-CZ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Consolas" panose="020B0609020204030204" pitchFamily="49" charset="0"/>
              </a:rPr>
              <a:t>library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tidyverse</a:t>
            </a:r>
            <a:r>
              <a:rPr lang="cs-CZ" dirty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onsolas" panose="020B0609020204030204" pitchFamily="49" charset="0"/>
              </a:rPr>
              <a:t># import dat </a:t>
            </a:r>
            <a:r>
              <a:rPr lang="cs-CZ" sz="1200" dirty="0">
                <a:latin typeface="Consolas" panose="020B0609020204030204" pitchFamily="49" charset="0"/>
              </a:rPr>
              <a:t>(</a:t>
            </a:r>
            <a:r>
              <a:rPr lang="cs-CZ" sz="1200" dirty="0">
                <a:latin typeface="Consolas" panose="020B0609020204030204" pitchFamily="49" charset="0"/>
                <a:hlinkClick r:id="rId2"/>
              </a:rPr>
              <a:t>https://www.kaggle.com/russellyates88/suicide-rates-overview-1985-to-2016/version/1#master.csv</a:t>
            </a:r>
            <a:r>
              <a:rPr lang="cs-CZ" sz="1200" dirty="0">
                <a:latin typeface="Consolas" panose="020B0609020204030204" pitchFamily="49" charset="0"/>
              </a:rPr>
              <a:t>)</a:t>
            </a:r>
            <a:endParaRPr lang="cs-CZ" sz="4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onsolas" panose="020B0609020204030204" pitchFamily="49" charset="0"/>
              </a:rPr>
              <a:t>data = read.csv("data.csv")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grouped_data</a:t>
            </a:r>
            <a:r>
              <a:rPr lang="cs-CZ" dirty="0">
                <a:latin typeface="Consolas" panose="020B0609020204030204" pitchFamily="49" charset="0"/>
              </a:rPr>
              <a:t> &lt;- data %&gt;% </a:t>
            </a:r>
            <a:r>
              <a:rPr lang="cs-CZ" dirty="0" err="1">
                <a:latin typeface="Consolas" panose="020B0609020204030204" pitchFamily="49" charset="0"/>
              </a:rPr>
              <a:t>filter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year</a:t>
            </a:r>
            <a:r>
              <a:rPr lang="cs-CZ" dirty="0">
                <a:latin typeface="Consolas" panose="020B0609020204030204" pitchFamily="49" charset="0"/>
              </a:rPr>
              <a:t> &lt; 2015) %&gt;% </a:t>
            </a:r>
            <a:r>
              <a:rPr lang="cs-CZ" dirty="0" err="1">
                <a:latin typeface="Consolas" panose="020B0609020204030204" pitchFamily="49" charset="0"/>
              </a:rPr>
              <a:t>group_by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year</a:t>
            </a:r>
            <a:r>
              <a:rPr lang="cs-CZ" dirty="0">
                <a:latin typeface="Consolas" panose="020B0609020204030204" pitchFamily="49" charset="0"/>
              </a:rPr>
              <a:t>, </a:t>
            </a:r>
            <a:r>
              <a:rPr lang="cs-CZ" dirty="0" err="1">
                <a:latin typeface="Consolas" panose="020B0609020204030204" pitchFamily="49" charset="0"/>
              </a:rPr>
              <a:t>age</a:t>
            </a:r>
            <a:r>
              <a:rPr lang="cs-CZ" dirty="0">
                <a:latin typeface="Consolas" panose="020B0609020204030204" pitchFamily="49" charset="0"/>
              </a:rPr>
              <a:t>) %&gt;% </a:t>
            </a:r>
            <a:r>
              <a:rPr lang="cs-CZ" dirty="0" err="1">
                <a:latin typeface="Consolas" panose="020B0609020204030204" pitchFamily="49" charset="0"/>
              </a:rPr>
              <a:t>summarize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suicides_no</a:t>
            </a:r>
            <a:r>
              <a:rPr lang="cs-CZ" dirty="0">
                <a:latin typeface="Consolas" panose="020B0609020204030204" pitchFamily="49" charset="0"/>
              </a:rPr>
              <a:t> = sum(</a:t>
            </a:r>
            <a:r>
              <a:rPr lang="cs-CZ" dirty="0" err="1">
                <a:latin typeface="Consolas" panose="020B0609020204030204" pitchFamily="49" charset="0"/>
              </a:rPr>
              <a:t>suicides_no</a:t>
            </a:r>
            <a:r>
              <a:rPr lang="cs-CZ" dirty="0">
                <a:latin typeface="Consolas" panose="020B0609020204030204" pitchFamily="49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Consolas" panose="020B0609020204030204" pitchFamily="49" charset="0"/>
            </a:endParaRPr>
          </a:p>
          <a:p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F5A38-97CB-482D-AE1A-BBACB245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pracovat s balíčkem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2C391F-2C07-401B-B5C3-81AFA6EA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9624"/>
            <a:ext cx="12252959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Consolas" panose="020B0609020204030204" pitchFamily="49" charset="0"/>
              </a:rPr>
              <a:t># (1) </a:t>
            </a:r>
            <a:r>
              <a:rPr lang="cs-CZ" sz="1800" dirty="0" err="1">
                <a:latin typeface="Consolas" panose="020B0609020204030204" pitchFamily="49" charset="0"/>
              </a:rPr>
              <a:t>rozdeleni</a:t>
            </a:r>
            <a:r>
              <a:rPr lang="cs-CZ" sz="1800" dirty="0">
                <a:latin typeface="Consolas" panose="020B0609020204030204" pitchFamily="49" charset="0"/>
              </a:rPr>
              <a:t> tabulky podle jednotlivých </a:t>
            </a:r>
            <a:r>
              <a:rPr lang="cs-CZ" sz="1800" dirty="0" err="1">
                <a:latin typeface="Consolas" panose="020B0609020204030204" pitchFamily="49" charset="0"/>
              </a:rPr>
              <a:t>obrazku</a:t>
            </a:r>
            <a:r>
              <a:rPr lang="cs-CZ" sz="1800" dirty="0">
                <a:latin typeface="Consolas" panose="020B0609020204030204" pitchFamily="49" charset="0"/>
              </a:rPr>
              <a:t> grafu (zde tedy podle let)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latin typeface="Consolas" panose="020B0609020204030204" pitchFamily="49" charset="0"/>
              </a:rPr>
              <a:t>datalist</a:t>
            </a:r>
            <a:r>
              <a:rPr lang="cs-CZ" sz="1800" dirty="0">
                <a:latin typeface="Consolas" panose="020B0609020204030204" pitchFamily="49" charset="0"/>
              </a:rPr>
              <a:t> &lt;- split(</a:t>
            </a:r>
            <a:r>
              <a:rPr lang="cs-CZ" sz="1800" dirty="0" err="1">
                <a:latin typeface="Consolas" panose="020B0609020204030204" pitchFamily="49" charset="0"/>
              </a:rPr>
              <a:t>grouped_data</a:t>
            </a:r>
            <a:r>
              <a:rPr lang="cs-CZ" sz="1800" dirty="0">
                <a:latin typeface="Consolas" panose="020B0609020204030204" pitchFamily="49" charset="0"/>
              </a:rPr>
              <a:t>, </a:t>
            </a:r>
            <a:r>
              <a:rPr lang="cs-CZ" sz="1800" dirty="0" err="1">
                <a:latin typeface="Consolas" panose="020B0609020204030204" pitchFamily="49" charset="0"/>
              </a:rPr>
              <a:t>grouped_data$year</a:t>
            </a:r>
            <a:r>
              <a:rPr lang="cs-CZ" sz="1800" dirty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Consolas" panose="020B0609020204030204" pitchFamily="49" charset="0"/>
              </a:rPr>
              <a:t># (2) </a:t>
            </a:r>
            <a:r>
              <a:rPr lang="cs-CZ" sz="1800" dirty="0" err="1">
                <a:latin typeface="Consolas" panose="020B0609020204030204" pitchFamily="49" charset="0"/>
              </a:rPr>
              <a:t>vytvoreni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</a:rPr>
              <a:t>platna</a:t>
            </a:r>
            <a:r>
              <a:rPr lang="cs-CZ" sz="1800" dirty="0">
                <a:latin typeface="Consolas" panose="020B0609020204030204" pitchFamily="49" charset="0"/>
              </a:rPr>
              <a:t> pro </a:t>
            </a:r>
            <a:r>
              <a:rPr lang="cs-CZ" sz="1800" dirty="0" err="1">
                <a:latin typeface="Consolas" panose="020B0609020204030204" pitchFamily="49" charset="0"/>
              </a:rPr>
              <a:t>obrazek</a:t>
            </a: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latin typeface="Consolas" panose="020B0609020204030204" pitchFamily="49" charset="0"/>
              </a:rPr>
              <a:t>img</a:t>
            </a:r>
            <a:r>
              <a:rPr lang="cs-CZ" sz="1800" dirty="0">
                <a:latin typeface="Consolas" panose="020B0609020204030204" pitchFamily="49" charset="0"/>
              </a:rPr>
              <a:t> &lt;- </a:t>
            </a:r>
            <a:r>
              <a:rPr lang="cs-CZ" sz="1800" dirty="0" err="1">
                <a:latin typeface="Consolas" panose="020B0609020204030204" pitchFamily="49" charset="0"/>
              </a:rPr>
              <a:t>image_graph</a:t>
            </a:r>
            <a:r>
              <a:rPr lang="cs-CZ" sz="1800" dirty="0">
                <a:latin typeface="Consolas" panose="020B0609020204030204" pitchFamily="49" charset="0"/>
              </a:rPr>
              <a:t>(res = 96)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Consolas" panose="020B0609020204030204" pitchFamily="49" charset="0"/>
              </a:rPr>
              <a:t># (3) </a:t>
            </a:r>
            <a:r>
              <a:rPr lang="cs-CZ" sz="1800" dirty="0" err="1">
                <a:latin typeface="Consolas" panose="020B0609020204030204" pitchFamily="49" charset="0"/>
              </a:rPr>
              <a:t>vytvoreni</a:t>
            </a:r>
            <a:r>
              <a:rPr lang="cs-CZ" sz="1800" dirty="0">
                <a:latin typeface="Consolas" panose="020B0609020204030204" pitchFamily="49" charset="0"/>
              </a:rPr>
              <a:t> jednotlivých </a:t>
            </a:r>
            <a:r>
              <a:rPr lang="cs-CZ" sz="1800" dirty="0" err="1">
                <a:latin typeface="Consolas" panose="020B0609020204030204" pitchFamily="49" charset="0"/>
              </a:rPr>
              <a:t>obrazku</a:t>
            </a: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err="1">
                <a:latin typeface="Consolas" panose="020B0609020204030204" pitchFamily="49" charset="0"/>
              </a:rPr>
              <a:t>out</a:t>
            </a:r>
            <a:r>
              <a:rPr lang="cs-CZ" sz="1800" b="1" dirty="0">
                <a:latin typeface="Consolas" panose="020B0609020204030204" pitchFamily="49" charset="0"/>
              </a:rPr>
              <a:t> &lt;- </a:t>
            </a:r>
            <a:r>
              <a:rPr lang="cs-CZ" sz="1800" b="1" dirty="0" err="1">
                <a:latin typeface="Consolas" panose="020B0609020204030204" pitchFamily="49" charset="0"/>
              </a:rPr>
              <a:t>lapply</a:t>
            </a:r>
            <a:r>
              <a:rPr lang="cs-CZ" sz="1800" b="1" dirty="0">
                <a:latin typeface="Consolas" panose="020B0609020204030204" pitchFamily="49" charset="0"/>
              </a:rPr>
              <a:t>(</a:t>
            </a:r>
            <a:r>
              <a:rPr lang="cs-CZ" sz="1800" b="1" dirty="0" err="1">
                <a:latin typeface="Consolas" panose="020B0609020204030204" pitchFamily="49" charset="0"/>
              </a:rPr>
              <a:t>datalist</a:t>
            </a:r>
            <a:r>
              <a:rPr lang="cs-CZ" sz="1800" b="1" dirty="0">
                <a:latin typeface="Consolas" panose="020B0609020204030204" pitchFamily="49" charset="0"/>
              </a:rPr>
              <a:t>, </a:t>
            </a:r>
            <a:r>
              <a:rPr lang="cs-CZ" sz="1800" b="1" dirty="0" err="1">
                <a:latin typeface="Consolas" panose="020B0609020204030204" pitchFamily="49" charset="0"/>
              </a:rPr>
              <a:t>function</a:t>
            </a:r>
            <a:r>
              <a:rPr lang="cs-CZ" sz="1800" b="1" dirty="0">
                <a:latin typeface="Consolas" panose="020B0609020204030204" pitchFamily="49" charset="0"/>
              </a:rPr>
              <a:t> (data)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Consolas" panose="020B0609020204030204" pitchFamily="49" charset="0"/>
              </a:rPr>
              <a:t>  p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b="1" dirty="0">
                <a:latin typeface="Consolas" panose="020B0609020204030204" pitchFamily="49" charset="0"/>
              </a:rPr>
              <a:t>&lt;-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ggplot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(data) 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geom_bar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aes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factor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age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, c(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"5-14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", "15-24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", "25-34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", "35-54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", "55-74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", "75+ </a:t>
            </a:r>
            <a:r>
              <a:rPr lang="cs-CZ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years</a:t>
            </a:r>
            <a:r>
              <a:rPr lang="cs-CZ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)),  y =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suicides_no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),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stat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="identity") +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ylim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(0,100000) +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xlab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("Age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group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") +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ylab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Suicides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") 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cs-CZ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ggtitle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cs-CZ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data$year</a:t>
            </a:r>
            <a:r>
              <a:rPr lang="cs-CZ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Consolas" panose="020B0609020204030204" pitchFamily="49" charset="0"/>
              </a:rPr>
              <a:t>  </a:t>
            </a:r>
            <a:r>
              <a:rPr lang="cs-CZ" sz="1800" b="1" dirty="0" err="1">
                <a:latin typeface="Consolas" panose="020B0609020204030204" pitchFamily="49" charset="0"/>
              </a:rPr>
              <a:t>print</a:t>
            </a:r>
            <a:r>
              <a:rPr lang="cs-CZ" sz="1800" b="1" dirty="0">
                <a:latin typeface="Consolas" panose="020B0609020204030204" pitchFamily="49" charset="0"/>
              </a:rPr>
              <a:t>(p)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Consolas" panose="020B06090202040302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90532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2BADD-2883-4182-AA51-704841D6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pracovat s balíčkem (3)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0A62-3EAE-406B-852B-37A29BF2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onsolas" panose="020B0609020204030204" pitchFamily="49" charset="0"/>
              </a:rPr>
              <a:t>#</a:t>
            </a:r>
            <a:r>
              <a:rPr lang="cs-CZ" dirty="0" err="1">
                <a:latin typeface="Consolas" panose="020B0609020204030204" pitchFamily="49" charset="0"/>
              </a:rPr>
              <a:t>zavrit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platno</a:t>
            </a:r>
            <a:r>
              <a:rPr lang="cs-CZ" dirty="0">
                <a:latin typeface="Consolas" panose="020B0609020204030204" pitchFamily="49" charset="0"/>
              </a:rPr>
              <a:t> pro </a:t>
            </a:r>
            <a:r>
              <a:rPr lang="cs-CZ" dirty="0" err="1">
                <a:latin typeface="Consolas" panose="020B0609020204030204" pitchFamily="49" charset="0"/>
              </a:rPr>
              <a:t>obrazek</a:t>
            </a: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>
                <a:latin typeface="Consolas" panose="020B0609020204030204" pitchFamily="49" charset="0"/>
              </a:rPr>
              <a:t>dev.off</a:t>
            </a:r>
            <a:r>
              <a:rPr lang="cs-CZ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onsolas" panose="020B0609020204030204" pitchFamily="49" charset="0"/>
              </a:rPr>
              <a:t># </a:t>
            </a:r>
            <a:r>
              <a:rPr lang="cs-CZ" dirty="0" err="1">
                <a:latin typeface="Consolas" panose="020B0609020204030204" pitchFamily="49" charset="0"/>
              </a:rPr>
              <a:t>vytvorit</a:t>
            </a:r>
            <a:r>
              <a:rPr lang="cs-CZ" dirty="0">
                <a:latin typeface="Consolas" panose="020B0609020204030204" pitchFamily="49" charset="0"/>
              </a:rPr>
              <a:t> animaci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>
                <a:latin typeface="Consolas" panose="020B0609020204030204" pitchFamily="49" charset="0"/>
              </a:rPr>
              <a:t>animation</a:t>
            </a:r>
            <a:r>
              <a:rPr lang="cs-CZ" dirty="0">
                <a:latin typeface="Consolas" panose="020B0609020204030204" pitchFamily="49" charset="0"/>
              </a:rPr>
              <a:t> &lt;- </a:t>
            </a:r>
            <a:r>
              <a:rPr lang="cs-CZ" dirty="0" err="1">
                <a:latin typeface="Consolas" panose="020B0609020204030204" pitchFamily="49" charset="0"/>
              </a:rPr>
              <a:t>image_animate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img</a:t>
            </a:r>
            <a:r>
              <a:rPr lang="cs-CZ" dirty="0">
                <a:latin typeface="Consolas" panose="020B0609020204030204" pitchFamily="49" charset="0"/>
              </a:rPr>
              <a:t>, </a:t>
            </a:r>
            <a:r>
              <a:rPr lang="cs-CZ" dirty="0" err="1">
                <a:latin typeface="Consolas" panose="020B0609020204030204" pitchFamily="49" charset="0"/>
              </a:rPr>
              <a:t>fps</a:t>
            </a:r>
            <a:r>
              <a:rPr lang="cs-CZ" dirty="0">
                <a:latin typeface="Consolas" panose="020B0609020204030204" pitchFamily="49" charset="0"/>
              </a:rPr>
              <a:t> = 2)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onsolas" panose="020B0609020204030204" pitchFamily="49" charset="0"/>
              </a:rPr>
              <a:t># zapsat do souboru animation.gif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>
                <a:latin typeface="Consolas" panose="020B0609020204030204" pitchFamily="49" charset="0"/>
              </a:rPr>
              <a:t>image_write</a:t>
            </a: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animation</a:t>
            </a:r>
            <a:r>
              <a:rPr lang="cs-CZ" dirty="0">
                <a:latin typeface="Consolas" panose="020B0609020204030204" pitchFamily="49" charset="0"/>
              </a:rPr>
              <a:t>, "animation.gif")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1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FF49F287-7998-48B3-B720-BE6B908F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417" y="1208092"/>
            <a:ext cx="5515165" cy="4136374"/>
          </a:xfrm>
        </p:spPr>
      </p:pic>
    </p:spTree>
    <p:extLst>
      <p:ext uri="{BB962C8B-B14F-4D97-AF65-F5344CB8AC3E}">
        <p14:creationId xmlns:p14="http://schemas.microsoft.com/office/powerpoint/2010/main" val="371538111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</TotalTime>
  <Words>407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 (základní text)</vt:lpstr>
      <vt:lpstr>Century Gothic</vt:lpstr>
      <vt:lpstr>Consolas</vt:lpstr>
      <vt:lpstr>Galerie</vt:lpstr>
      <vt:lpstr>Animovaná vizualizace dat  s balíčkem magick</vt:lpstr>
      <vt:lpstr>Instalace &amp; dokumentace</vt:lpstr>
      <vt:lpstr>Co balíček nabízí</vt:lpstr>
      <vt:lpstr>Ukázka výstupů</vt:lpstr>
      <vt:lpstr>Jak pracovat s balíčkem (1)</vt:lpstr>
      <vt:lpstr>Jak pracovat s balíčkem (2)</vt:lpstr>
      <vt:lpstr>Jak pracovat s balíčkem (3)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Animovaná vizualizace  s balíčkem gganimate</dc:title>
  <dc:creator>Alesh Kajzar</dc:creator>
  <cp:lastModifiedBy>Alesh Kajzar</cp:lastModifiedBy>
  <cp:revision>11</cp:revision>
  <dcterms:created xsi:type="dcterms:W3CDTF">2018-12-09T22:34:29Z</dcterms:created>
  <dcterms:modified xsi:type="dcterms:W3CDTF">2018-12-10T02:29:29Z</dcterms:modified>
</cp:coreProperties>
</file>