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41"/>
  </p:notesMasterIdLst>
  <p:sldIdLst>
    <p:sldId id="256" r:id="rId2"/>
    <p:sldId id="356" r:id="rId3"/>
    <p:sldId id="320" r:id="rId4"/>
    <p:sldId id="397" r:id="rId5"/>
    <p:sldId id="399" r:id="rId6"/>
    <p:sldId id="398" r:id="rId7"/>
    <p:sldId id="400" r:id="rId8"/>
    <p:sldId id="401" r:id="rId9"/>
    <p:sldId id="402" r:id="rId10"/>
    <p:sldId id="403" r:id="rId11"/>
    <p:sldId id="406" r:id="rId12"/>
    <p:sldId id="405" r:id="rId13"/>
    <p:sldId id="407" r:id="rId14"/>
    <p:sldId id="408" r:id="rId15"/>
    <p:sldId id="409" r:id="rId16"/>
    <p:sldId id="404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2" r:id="rId30"/>
    <p:sldId id="423" r:id="rId31"/>
    <p:sldId id="424" r:id="rId32"/>
    <p:sldId id="425" r:id="rId33"/>
    <p:sldId id="426" r:id="rId34"/>
    <p:sldId id="427" r:id="rId35"/>
    <p:sldId id="428" r:id="rId36"/>
    <p:sldId id="430" r:id="rId37"/>
    <p:sldId id="429" r:id="rId38"/>
    <p:sldId id="431" r:id="rId39"/>
    <p:sldId id="338" r:id="rId40"/>
  </p:sldIdLst>
  <p:sldSz cx="9144000" cy="5143500" type="screen16x9"/>
  <p:notesSz cx="6858000" cy="9144000"/>
  <p:embeddedFontLst>
    <p:embeddedFont>
      <p:font typeface="Titillium Web ExtraLight" panose="020B0604020202020204" charset="-18"/>
      <p:regular r:id="rId42"/>
      <p:bold r:id="rId43"/>
      <p:italic r:id="rId44"/>
      <p:boldItalic r:id="rId45"/>
    </p:embeddedFont>
    <p:embeddedFont>
      <p:font typeface="Titillium Web" panose="020B0604020202020204" charset="-18"/>
      <p:regular r:id="rId46"/>
      <p:bold r:id="rId47"/>
      <p:italic r:id="rId48"/>
      <p:boldItalic r:id="rId49"/>
    </p:embeddedFont>
    <p:embeddedFont>
      <p:font typeface="Cambria Math" panose="02040503050406030204" pitchFamily="18" charset="0"/>
      <p:regular r:id="rId5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60000E-D80E-4480-9D7A-DDCB5AA01081}">
  <a:tblStyle styleId="{6D60000E-D80E-4480-9D7A-DDCB5AA010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8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font" Target="fonts/font6.fntdata"/><Relationship Id="rId50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4.fntdata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font" Target="fonts/font7.fntdata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03942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0447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2311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3448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7681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14336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8076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4407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44143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44623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03748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15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5437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49481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0306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1898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18726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87146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30220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19312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14410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90936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5251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01078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82882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05398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72719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50950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18633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22193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137054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59804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5051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1253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023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6591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9078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246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820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96525" y="817291"/>
            <a:ext cx="7729200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3" name="Google Shape;13;p2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47" name="Google Shape;47;p2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" name="Google Shape;113;p2"/>
          <p:cNvSpPr/>
          <p:nvPr/>
        </p:nvSpPr>
        <p:spPr>
          <a:xfrm>
            <a:off x="0" y="2229988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46557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subTitle" idx="1"/>
          </p:nvPr>
        </p:nvSpPr>
        <p:spPr>
          <a:xfrm>
            <a:off x="448270" y="1585135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9pPr>
          </a:lstStyle>
          <a:p>
            <a:endParaRPr/>
          </a:p>
        </p:txBody>
      </p:sp>
      <p:grpSp>
        <p:nvGrpSpPr>
          <p:cNvPr id="117" name="Google Shape;117;p3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18" name="Google Shape;118;p3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3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152" name="Google Shape;152;p3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"/>
          <p:cNvSpPr/>
          <p:nvPr/>
        </p:nvSpPr>
        <p:spPr>
          <a:xfrm>
            <a:off x="-25" y="0"/>
            <a:ext cx="9144000" cy="1088700"/>
          </a:xfrm>
          <a:prstGeom prst="rect">
            <a:avLst/>
          </a:pr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5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26" name="Google Shape;226;p5"/>
          <p:cNvGrpSpPr/>
          <p:nvPr/>
        </p:nvGrpSpPr>
        <p:grpSpPr>
          <a:xfrm>
            <a:off x="28550" y="3850565"/>
            <a:ext cx="9094048" cy="1293104"/>
            <a:chOff x="28544" y="3514688"/>
            <a:chExt cx="9094048" cy="1628800"/>
          </a:xfrm>
        </p:grpSpPr>
        <p:sp>
          <p:nvSpPr>
            <p:cNvPr id="227" name="Google Shape;227;p5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5"/>
          <p:cNvGrpSpPr/>
          <p:nvPr/>
        </p:nvGrpSpPr>
        <p:grpSpPr>
          <a:xfrm>
            <a:off x="28550" y="4360998"/>
            <a:ext cx="9094048" cy="782671"/>
            <a:chOff x="28544" y="4157632"/>
            <a:chExt cx="9094048" cy="985856"/>
          </a:xfrm>
        </p:grpSpPr>
        <p:sp>
          <p:nvSpPr>
            <p:cNvPr id="261" name="Google Shape;261;p5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5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5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7" name="Google Shape;327;p5"/>
          <p:cNvSpPr/>
          <p:nvPr/>
        </p:nvSpPr>
        <p:spPr>
          <a:xfrm>
            <a:off x="0" y="3579000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5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9" name="Google Shape;329;p5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▫"/>
              <a:defRPr>
                <a:solidFill>
                  <a:schemeClr val="lt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46557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5143488"/>
          </a:xfrm>
          <a:custGeom>
            <a:avLst/>
            <a:gdLst/>
            <a:ahLst/>
            <a:cxnLst/>
            <a:rect l="l" t="t" r="r" b="b"/>
            <a:pathLst>
              <a:path w="285750" h="160734" extrusionOk="0">
                <a:moveTo>
                  <a:pt x="17190" y="8595"/>
                </a:moveTo>
                <a:lnTo>
                  <a:pt x="17190" y="16799"/>
                </a:lnTo>
                <a:lnTo>
                  <a:pt x="8762" y="16799"/>
                </a:lnTo>
                <a:lnTo>
                  <a:pt x="8762" y="8595"/>
                </a:lnTo>
                <a:close/>
                <a:moveTo>
                  <a:pt x="25840" y="8595"/>
                </a:moveTo>
                <a:lnTo>
                  <a:pt x="25840" y="16799"/>
                </a:lnTo>
                <a:lnTo>
                  <a:pt x="17413" y="16799"/>
                </a:lnTo>
                <a:lnTo>
                  <a:pt x="17413" y="8595"/>
                </a:lnTo>
                <a:close/>
                <a:moveTo>
                  <a:pt x="34547" y="8595"/>
                </a:moveTo>
                <a:lnTo>
                  <a:pt x="34547" y="16799"/>
                </a:lnTo>
                <a:lnTo>
                  <a:pt x="26064" y="16799"/>
                </a:lnTo>
                <a:lnTo>
                  <a:pt x="26064" y="8595"/>
                </a:lnTo>
                <a:close/>
                <a:moveTo>
                  <a:pt x="43197" y="8595"/>
                </a:moveTo>
                <a:lnTo>
                  <a:pt x="43197" y="16799"/>
                </a:lnTo>
                <a:lnTo>
                  <a:pt x="34770" y="16799"/>
                </a:lnTo>
                <a:lnTo>
                  <a:pt x="34770" y="8595"/>
                </a:lnTo>
                <a:close/>
                <a:moveTo>
                  <a:pt x="51848" y="8595"/>
                </a:moveTo>
                <a:lnTo>
                  <a:pt x="51848" y="16799"/>
                </a:lnTo>
                <a:lnTo>
                  <a:pt x="43421" y="16799"/>
                </a:lnTo>
                <a:lnTo>
                  <a:pt x="43421" y="8595"/>
                </a:lnTo>
                <a:close/>
                <a:moveTo>
                  <a:pt x="60499" y="8595"/>
                </a:moveTo>
                <a:lnTo>
                  <a:pt x="60499" y="16799"/>
                </a:lnTo>
                <a:lnTo>
                  <a:pt x="52071" y="16799"/>
                </a:lnTo>
                <a:lnTo>
                  <a:pt x="52071" y="8595"/>
                </a:lnTo>
                <a:close/>
                <a:moveTo>
                  <a:pt x="69149" y="8595"/>
                </a:moveTo>
                <a:lnTo>
                  <a:pt x="69149" y="16799"/>
                </a:lnTo>
                <a:lnTo>
                  <a:pt x="60722" y="16799"/>
                </a:lnTo>
                <a:lnTo>
                  <a:pt x="60722" y="8595"/>
                </a:lnTo>
                <a:close/>
                <a:moveTo>
                  <a:pt x="77800" y="8595"/>
                </a:moveTo>
                <a:lnTo>
                  <a:pt x="77800" y="16799"/>
                </a:lnTo>
                <a:lnTo>
                  <a:pt x="69373" y="16799"/>
                </a:lnTo>
                <a:lnTo>
                  <a:pt x="69373" y="8595"/>
                </a:lnTo>
                <a:close/>
                <a:moveTo>
                  <a:pt x="86506" y="8595"/>
                </a:moveTo>
                <a:lnTo>
                  <a:pt x="86506" y="16799"/>
                </a:lnTo>
                <a:lnTo>
                  <a:pt x="78023" y="16799"/>
                </a:lnTo>
                <a:lnTo>
                  <a:pt x="78023" y="8595"/>
                </a:lnTo>
                <a:close/>
                <a:moveTo>
                  <a:pt x="95157" y="8595"/>
                </a:moveTo>
                <a:lnTo>
                  <a:pt x="95157" y="16799"/>
                </a:lnTo>
                <a:lnTo>
                  <a:pt x="86730" y="16799"/>
                </a:lnTo>
                <a:lnTo>
                  <a:pt x="86730" y="8595"/>
                </a:lnTo>
                <a:close/>
                <a:moveTo>
                  <a:pt x="103808" y="8595"/>
                </a:moveTo>
                <a:lnTo>
                  <a:pt x="103808" y="16799"/>
                </a:lnTo>
                <a:lnTo>
                  <a:pt x="95380" y="16799"/>
                </a:lnTo>
                <a:lnTo>
                  <a:pt x="95380" y="8595"/>
                </a:lnTo>
                <a:close/>
                <a:moveTo>
                  <a:pt x="112458" y="8595"/>
                </a:moveTo>
                <a:lnTo>
                  <a:pt x="112458" y="16799"/>
                </a:lnTo>
                <a:lnTo>
                  <a:pt x="104031" y="16799"/>
                </a:lnTo>
                <a:lnTo>
                  <a:pt x="104031" y="8595"/>
                </a:lnTo>
                <a:close/>
                <a:moveTo>
                  <a:pt x="121109" y="8595"/>
                </a:moveTo>
                <a:lnTo>
                  <a:pt x="121109" y="16799"/>
                </a:lnTo>
                <a:lnTo>
                  <a:pt x="112681" y="16799"/>
                </a:lnTo>
                <a:lnTo>
                  <a:pt x="112681" y="8595"/>
                </a:lnTo>
                <a:close/>
                <a:moveTo>
                  <a:pt x="129760" y="8595"/>
                </a:moveTo>
                <a:lnTo>
                  <a:pt x="129760" y="16799"/>
                </a:lnTo>
                <a:lnTo>
                  <a:pt x="121332" y="16799"/>
                </a:lnTo>
                <a:lnTo>
                  <a:pt x="121332" y="8595"/>
                </a:lnTo>
                <a:close/>
                <a:moveTo>
                  <a:pt x="138410" y="8595"/>
                </a:moveTo>
                <a:lnTo>
                  <a:pt x="138410" y="16799"/>
                </a:lnTo>
                <a:lnTo>
                  <a:pt x="129983" y="16799"/>
                </a:lnTo>
                <a:lnTo>
                  <a:pt x="129983" y="8595"/>
                </a:lnTo>
                <a:close/>
                <a:moveTo>
                  <a:pt x="147117" y="8595"/>
                </a:moveTo>
                <a:lnTo>
                  <a:pt x="147117" y="16799"/>
                </a:lnTo>
                <a:lnTo>
                  <a:pt x="138633" y="16799"/>
                </a:lnTo>
                <a:lnTo>
                  <a:pt x="138633" y="8595"/>
                </a:lnTo>
                <a:close/>
                <a:moveTo>
                  <a:pt x="155767" y="8595"/>
                </a:moveTo>
                <a:lnTo>
                  <a:pt x="155767" y="16799"/>
                </a:lnTo>
                <a:lnTo>
                  <a:pt x="147340" y="16799"/>
                </a:lnTo>
                <a:lnTo>
                  <a:pt x="147340" y="8595"/>
                </a:lnTo>
                <a:close/>
                <a:moveTo>
                  <a:pt x="164418" y="8595"/>
                </a:moveTo>
                <a:lnTo>
                  <a:pt x="164418" y="16799"/>
                </a:lnTo>
                <a:lnTo>
                  <a:pt x="155990" y="16799"/>
                </a:lnTo>
                <a:lnTo>
                  <a:pt x="155990" y="8595"/>
                </a:lnTo>
                <a:close/>
                <a:moveTo>
                  <a:pt x="173069" y="8595"/>
                </a:moveTo>
                <a:lnTo>
                  <a:pt x="173069" y="16799"/>
                </a:lnTo>
                <a:lnTo>
                  <a:pt x="164641" y="16799"/>
                </a:lnTo>
                <a:lnTo>
                  <a:pt x="164641" y="8595"/>
                </a:lnTo>
                <a:close/>
                <a:moveTo>
                  <a:pt x="181719" y="8595"/>
                </a:moveTo>
                <a:lnTo>
                  <a:pt x="181719" y="16799"/>
                </a:lnTo>
                <a:lnTo>
                  <a:pt x="173292" y="16799"/>
                </a:lnTo>
                <a:lnTo>
                  <a:pt x="173292" y="8595"/>
                </a:lnTo>
                <a:close/>
                <a:moveTo>
                  <a:pt x="190370" y="8595"/>
                </a:moveTo>
                <a:lnTo>
                  <a:pt x="190370" y="16799"/>
                </a:lnTo>
                <a:lnTo>
                  <a:pt x="181942" y="16799"/>
                </a:lnTo>
                <a:lnTo>
                  <a:pt x="181942" y="8595"/>
                </a:lnTo>
                <a:close/>
                <a:moveTo>
                  <a:pt x="199020" y="8595"/>
                </a:moveTo>
                <a:lnTo>
                  <a:pt x="199020" y="16799"/>
                </a:lnTo>
                <a:lnTo>
                  <a:pt x="190593" y="16799"/>
                </a:lnTo>
                <a:lnTo>
                  <a:pt x="190593" y="8595"/>
                </a:lnTo>
                <a:close/>
                <a:moveTo>
                  <a:pt x="207727" y="8595"/>
                </a:moveTo>
                <a:lnTo>
                  <a:pt x="207727" y="16799"/>
                </a:lnTo>
                <a:lnTo>
                  <a:pt x="199244" y="16799"/>
                </a:lnTo>
                <a:lnTo>
                  <a:pt x="199244" y="8595"/>
                </a:lnTo>
                <a:close/>
                <a:moveTo>
                  <a:pt x="216377" y="8595"/>
                </a:moveTo>
                <a:lnTo>
                  <a:pt x="216377" y="16799"/>
                </a:lnTo>
                <a:lnTo>
                  <a:pt x="207950" y="16799"/>
                </a:lnTo>
                <a:lnTo>
                  <a:pt x="207950" y="8595"/>
                </a:lnTo>
                <a:close/>
                <a:moveTo>
                  <a:pt x="225028" y="8595"/>
                </a:moveTo>
                <a:lnTo>
                  <a:pt x="225028" y="16799"/>
                </a:lnTo>
                <a:lnTo>
                  <a:pt x="216601" y="16799"/>
                </a:lnTo>
                <a:lnTo>
                  <a:pt x="216601" y="8595"/>
                </a:lnTo>
                <a:close/>
                <a:moveTo>
                  <a:pt x="233679" y="8595"/>
                </a:moveTo>
                <a:lnTo>
                  <a:pt x="233679" y="16799"/>
                </a:lnTo>
                <a:lnTo>
                  <a:pt x="225251" y="16799"/>
                </a:lnTo>
                <a:lnTo>
                  <a:pt x="225251" y="8595"/>
                </a:lnTo>
                <a:close/>
                <a:moveTo>
                  <a:pt x="242329" y="8595"/>
                </a:moveTo>
                <a:lnTo>
                  <a:pt x="242329" y="16799"/>
                </a:lnTo>
                <a:lnTo>
                  <a:pt x="233902" y="16799"/>
                </a:lnTo>
                <a:lnTo>
                  <a:pt x="233902" y="8595"/>
                </a:lnTo>
                <a:close/>
                <a:moveTo>
                  <a:pt x="250980" y="8595"/>
                </a:moveTo>
                <a:lnTo>
                  <a:pt x="250980" y="16799"/>
                </a:lnTo>
                <a:lnTo>
                  <a:pt x="242553" y="16799"/>
                </a:lnTo>
                <a:lnTo>
                  <a:pt x="242553" y="8595"/>
                </a:lnTo>
                <a:close/>
                <a:moveTo>
                  <a:pt x="259686" y="8595"/>
                </a:moveTo>
                <a:lnTo>
                  <a:pt x="259686" y="16799"/>
                </a:lnTo>
                <a:lnTo>
                  <a:pt x="251203" y="16799"/>
                </a:lnTo>
                <a:lnTo>
                  <a:pt x="251203" y="8595"/>
                </a:lnTo>
                <a:close/>
                <a:moveTo>
                  <a:pt x="268337" y="8595"/>
                </a:moveTo>
                <a:lnTo>
                  <a:pt x="268337" y="16799"/>
                </a:lnTo>
                <a:lnTo>
                  <a:pt x="259910" y="16799"/>
                </a:lnTo>
                <a:lnTo>
                  <a:pt x="259910" y="8595"/>
                </a:lnTo>
                <a:close/>
                <a:moveTo>
                  <a:pt x="276988" y="8595"/>
                </a:moveTo>
                <a:lnTo>
                  <a:pt x="276988" y="16799"/>
                </a:lnTo>
                <a:lnTo>
                  <a:pt x="268560" y="16799"/>
                </a:lnTo>
                <a:lnTo>
                  <a:pt x="268560" y="8595"/>
                </a:lnTo>
                <a:close/>
                <a:moveTo>
                  <a:pt x="17190" y="17022"/>
                </a:moveTo>
                <a:lnTo>
                  <a:pt x="17190" y="25282"/>
                </a:lnTo>
                <a:lnTo>
                  <a:pt x="8762" y="25282"/>
                </a:lnTo>
                <a:lnTo>
                  <a:pt x="8762" y="17022"/>
                </a:lnTo>
                <a:close/>
                <a:moveTo>
                  <a:pt x="25840" y="17022"/>
                </a:moveTo>
                <a:lnTo>
                  <a:pt x="25840" y="25282"/>
                </a:lnTo>
                <a:lnTo>
                  <a:pt x="17413" y="25282"/>
                </a:lnTo>
                <a:lnTo>
                  <a:pt x="17413" y="17022"/>
                </a:lnTo>
                <a:close/>
                <a:moveTo>
                  <a:pt x="34547" y="17022"/>
                </a:moveTo>
                <a:lnTo>
                  <a:pt x="34547" y="25282"/>
                </a:lnTo>
                <a:lnTo>
                  <a:pt x="26064" y="25282"/>
                </a:lnTo>
                <a:lnTo>
                  <a:pt x="26064" y="17022"/>
                </a:lnTo>
                <a:close/>
                <a:moveTo>
                  <a:pt x="43197" y="17022"/>
                </a:moveTo>
                <a:lnTo>
                  <a:pt x="43197" y="25282"/>
                </a:lnTo>
                <a:lnTo>
                  <a:pt x="34770" y="25282"/>
                </a:lnTo>
                <a:lnTo>
                  <a:pt x="34770" y="17022"/>
                </a:lnTo>
                <a:close/>
                <a:moveTo>
                  <a:pt x="51848" y="17022"/>
                </a:moveTo>
                <a:lnTo>
                  <a:pt x="51848" y="25282"/>
                </a:lnTo>
                <a:lnTo>
                  <a:pt x="43421" y="25282"/>
                </a:lnTo>
                <a:lnTo>
                  <a:pt x="43421" y="17022"/>
                </a:lnTo>
                <a:close/>
                <a:moveTo>
                  <a:pt x="60499" y="17022"/>
                </a:moveTo>
                <a:lnTo>
                  <a:pt x="60499" y="25282"/>
                </a:lnTo>
                <a:lnTo>
                  <a:pt x="52071" y="25282"/>
                </a:lnTo>
                <a:lnTo>
                  <a:pt x="52071" y="17022"/>
                </a:lnTo>
                <a:close/>
                <a:moveTo>
                  <a:pt x="69149" y="17022"/>
                </a:moveTo>
                <a:lnTo>
                  <a:pt x="69149" y="25282"/>
                </a:lnTo>
                <a:lnTo>
                  <a:pt x="60722" y="25282"/>
                </a:lnTo>
                <a:lnTo>
                  <a:pt x="60722" y="17022"/>
                </a:lnTo>
                <a:close/>
                <a:moveTo>
                  <a:pt x="77800" y="17022"/>
                </a:moveTo>
                <a:lnTo>
                  <a:pt x="77800" y="25282"/>
                </a:lnTo>
                <a:lnTo>
                  <a:pt x="69373" y="25282"/>
                </a:lnTo>
                <a:lnTo>
                  <a:pt x="69373" y="17022"/>
                </a:lnTo>
                <a:close/>
                <a:moveTo>
                  <a:pt x="86506" y="17022"/>
                </a:moveTo>
                <a:lnTo>
                  <a:pt x="86506" y="25282"/>
                </a:lnTo>
                <a:lnTo>
                  <a:pt x="78023" y="25282"/>
                </a:lnTo>
                <a:lnTo>
                  <a:pt x="78023" y="17022"/>
                </a:lnTo>
                <a:close/>
                <a:moveTo>
                  <a:pt x="95157" y="17022"/>
                </a:moveTo>
                <a:lnTo>
                  <a:pt x="95157" y="25282"/>
                </a:lnTo>
                <a:lnTo>
                  <a:pt x="86730" y="25282"/>
                </a:lnTo>
                <a:lnTo>
                  <a:pt x="86730" y="17022"/>
                </a:lnTo>
                <a:close/>
                <a:moveTo>
                  <a:pt x="103808" y="17022"/>
                </a:moveTo>
                <a:lnTo>
                  <a:pt x="103808" y="25282"/>
                </a:lnTo>
                <a:lnTo>
                  <a:pt x="95380" y="25282"/>
                </a:lnTo>
                <a:lnTo>
                  <a:pt x="95380" y="17022"/>
                </a:lnTo>
                <a:close/>
                <a:moveTo>
                  <a:pt x="112458" y="17022"/>
                </a:moveTo>
                <a:lnTo>
                  <a:pt x="112458" y="25282"/>
                </a:lnTo>
                <a:lnTo>
                  <a:pt x="104031" y="25282"/>
                </a:lnTo>
                <a:lnTo>
                  <a:pt x="104031" y="17022"/>
                </a:lnTo>
                <a:close/>
                <a:moveTo>
                  <a:pt x="121109" y="17022"/>
                </a:moveTo>
                <a:lnTo>
                  <a:pt x="121109" y="25282"/>
                </a:lnTo>
                <a:lnTo>
                  <a:pt x="112681" y="25282"/>
                </a:lnTo>
                <a:lnTo>
                  <a:pt x="112681" y="17022"/>
                </a:lnTo>
                <a:close/>
                <a:moveTo>
                  <a:pt x="129760" y="17022"/>
                </a:moveTo>
                <a:lnTo>
                  <a:pt x="129760" y="25282"/>
                </a:lnTo>
                <a:lnTo>
                  <a:pt x="121332" y="25282"/>
                </a:lnTo>
                <a:lnTo>
                  <a:pt x="121332" y="17022"/>
                </a:lnTo>
                <a:close/>
                <a:moveTo>
                  <a:pt x="138410" y="17022"/>
                </a:moveTo>
                <a:lnTo>
                  <a:pt x="138410" y="25282"/>
                </a:lnTo>
                <a:lnTo>
                  <a:pt x="129983" y="25282"/>
                </a:lnTo>
                <a:lnTo>
                  <a:pt x="129983" y="17022"/>
                </a:lnTo>
                <a:close/>
                <a:moveTo>
                  <a:pt x="147117" y="17022"/>
                </a:moveTo>
                <a:lnTo>
                  <a:pt x="147117" y="25282"/>
                </a:lnTo>
                <a:lnTo>
                  <a:pt x="138633" y="25282"/>
                </a:lnTo>
                <a:lnTo>
                  <a:pt x="138633" y="17022"/>
                </a:lnTo>
                <a:close/>
                <a:moveTo>
                  <a:pt x="155767" y="17022"/>
                </a:moveTo>
                <a:lnTo>
                  <a:pt x="155767" y="25282"/>
                </a:lnTo>
                <a:lnTo>
                  <a:pt x="147340" y="25282"/>
                </a:lnTo>
                <a:lnTo>
                  <a:pt x="147340" y="17022"/>
                </a:lnTo>
                <a:close/>
                <a:moveTo>
                  <a:pt x="164418" y="17022"/>
                </a:moveTo>
                <a:lnTo>
                  <a:pt x="164418" y="25282"/>
                </a:lnTo>
                <a:lnTo>
                  <a:pt x="155990" y="25282"/>
                </a:lnTo>
                <a:lnTo>
                  <a:pt x="155990" y="17022"/>
                </a:lnTo>
                <a:close/>
                <a:moveTo>
                  <a:pt x="173069" y="17022"/>
                </a:moveTo>
                <a:lnTo>
                  <a:pt x="173069" y="25282"/>
                </a:lnTo>
                <a:lnTo>
                  <a:pt x="164641" y="25282"/>
                </a:lnTo>
                <a:lnTo>
                  <a:pt x="164641" y="17022"/>
                </a:lnTo>
                <a:close/>
                <a:moveTo>
                  <a:pt x="181719" y="17022"/>
                </a:moveTo>
                <a:lnTo>
                  <a:pt x="181719" y="25282"/>
                </a:lnTo>
                <a:lnTo>
                  <a:pt x="173292" y="25282"/>
                </a:lnTo>
                <a:lnTo>
                  <a:pt x="173292" y="17022"/>
                </a:lnTo>
                <a:close/>
                <a:moveTo>
                  <a:pt x="190370" y="17022"/>
                </a:moveTo>
                <a:lnTo>
                  <a:pt x="190370" y="25282"/>
                </a:lnTo>
                <a:lnTo>
                  <a:pt x="181942" y="25282"/>
                </a:lnTo>
                <a:lnTo>
                  <a:pt x="181942" y="17022"/>
                </a:lnTo>
                <a:close/>
                <a:moveTo>
                  <a:pt x="199020" y="17022"/>
                </a:moveTo>
                <a:lnTo>
                  <a:pt x="199020" y="25282"/>
                </a:lnTo>
                <a:lnTo>
                  <a:pt x="190593" y="25282"/>
                </a:lnTo>
                <a:lnTo>
                  <a:pt x="190593" y="17022"/>
                </a:lnTo>
                <a:close/>
                <a:moveTo>
                  <a:pt x="207727" y="17022"/>
                </a:moveTo>
                <a:lnTo>
                  <a:pt x="207727" y="25282"/>
                </a:lnTo>
                <a:lnTo>
                  <a:pt x="199244" y="25282"/>
                </a:lnTo>
                <a:lnTo>
                  <a:pt x="199244" y="17022"/>
                </a:lnTo>
                <a:close/>
                <a:moveTo>
                  <a:pt x="216377" y="17022"/>
                </a:moveTo>
                <a:lnTo>
                  <a:pt x="216377" y="25282"/>
                </a:lnTo>
                <a:lnTo>
                  <a:pt x="207950" y="25282"/>
                </a:lnTo>
                <a:lnTo>
                  <a:pt x="207950" y="17022"/>
                </a:lnTo>
                <a:close/>
                <a:moveTo>
                  <a:pt x="225028" y="17022"/>
                </a:moveTo>
                <a:lnTo>
                  <a:pt x="225028" y="25282"/>
                </a:lnTo>
                <a:lnTo>
                  <a:pt x="216601" y="25282"/>
                </a:lnTo>
                <a:lnTo>
                  <a:pt x="216601" y="17022"/>
                </a:lnTo>
                <a:close/>
                <a:moveTo>
                  <a:pt x="233679" y="17022"/>
                </a:moveTo>
                <a:lnTo>
                  <a:pt x="233679" y="25282"/>
                </a:lnTo>
                <a:lnTo>
                  <a:pt x="225251" y="25282"/>
                </a:lnTo>
                <a:lnTo>
                  <a:pt x="225251" y="17022"/>
                </a:lnTo>
                <a:close/>
                <a:moveTo>
                  <a:pt x="242329" y="17022"/>
                </a:moveTo>
                <a:lnTo>
                  <a:pt x="242329" y="25282"/>
                </a:lnTo>
                <a:lnTo>
                  <a:pt x="233902" y="25282"/>
                </a:lnTo>
                <a:lnTo>
                  <a:pt x="233902" y="17022"/>
                </a:lnTo>
                <a:close/>
                <a:moveTo>
                  <a:pt x="250980" y="17022"/>
                </a:moveTo>
                <a:lnTo>
                  <a:pt x="250980" y="25282"/>
                </a:lnTo>
                <a:lnTo>
                  <a:pt x="242553" y="25282"/>
                </a:lnTo>
                <a:lnTo>
                  <a:pt x="242553" y="17022"/>
                </a:lnTo>
                <a:close/>
                <a:moveTo>
                  <a:pt x="259686" y="17022"/>
                </a:moveTo>
                <a:lnTo>
                  <a:pt x="259686" y="25282"/>
                </a:lnTo>
                <a:lnTo>
                  <a:pt x="251203" y="25282"/>
                </a:lnTo>
                <a:lnTo>
                  <a:pt x="251203" y="17022"/>
                </a:lnTo>
                <a:close/>
                <a:moveTo>
                  <a:pt x="268337" y="17022"/>
                </a:moveTo>
                <a:lnTo>
                  <a:pt x="268337" y="25282"/>
                </a:lnTo>
                <a:lnTo>
                  <a:pt x="259910" y="25282"/>
                </a:lnTo>
                <a:lnTo>
                  <a:pt x="259910" y="17022"/>
                </a:lnTo>
                <a:close/>
                <a:moveTo>
                  <a:pt x="276988" y="17022"/>
                </a:moveTo>
                <a:lnTo>
                  <a:pt x="276988" y="25282"/>
                </a:lnTo>
                <a:lnTo>
                  <a:pt x="268560" y="25282"/>
                </a:lnTo>
                <a:lnTo>
                  <a:pt x="268560" y="17022"/>
                </a:lnTo>
                <a:close/>
                <a:moveTo>
                  <a:pt x="17190" y="25505"/>
                </a:moveTo>
                <a:lnTo>
                  <a:pt x="17190" y="33709"/>
                </a:lnTo>
                <a:lnTo>
                  <a:pt x="8762" y="33709"/>
                </a:lnTo>
                <a:lnTo>
                  <a:pt x="8762" y="25505"/>
                </a:lnTo>
                <a:close/>
                <a:moveTo>
                  <a:pt x="25840" y="25505"/>
                </a:moveTo>
                <a:lnTo>
                  <a:pt x="25840" y="33709"/>
                </a:lnTo>
                <a:lnTo>
                  <a:pt x="17413" y="33709"/>
                </a:lnTo>
                <a:lnTo>
                  <a:pt x="17413" y="25505"/>
                </a:lnTo>
                <a:close/>
                <a:moveTo>
                  <a:pt x="34547" y="25505"/>
                </a:moveTo>
                <a:lnTo>
                  <a:pt x="34547" y="33709"/>
                </a:lnTo>
                <a:lnTo>
                  <a:pt x="26064" y="33709"/>
                </a:lnTo>
                <a:lnTo>
                  <a:pt x="26064" y="25505"/>
                </a:lnTo>
                <a:close/>
                <a:moveTo>
                  <a:pt x="43197" y="25505"/>
                </a:moveTo>
                <a:lnTo>
                  <a:pt x="43197" y="33709"/>
                </a:lnTo>
                <a:lnTo>
                  <a:pt x="34770" y="33709"/>
                </a:lnTo>
                <a:lnTo>
                  <a:pt x="34770" y="25505"/>
                </a:lnTo>
                <a:close/>
                <a:moveTo>
                  <a:pt x="51848" y="25505"/>
                </a:moveTo>
                <a:lnTo>
                  <a:pt x="51848" y="33709"/>
                </a:lnTo>
                <a:lnTo>
                  <a:pt x="43421" y="33709"/>
                </a:lnTo>
                <a:lnTo>
                  <a:pt x="43421" y="25505"/>
                </a:lnTo>
                <a:close/>
                <a:moveTo>
                  <a:pt x="60499" y="25505"/>
                </a:moveTo>
                <a:lnTo>
                  <a:pt x="60499" y="33709"/>
                </a:lnTo>
                <a:lnTo>
                  <a:pt x="52071" y="33709"/>
                </a:lnTo>
                <a:lnTo>
                  <a:pt x="52071" y="25505"/>
                </a:lnTo>
                <a:close/>
                <a:moveTo>
                  <a:pt x="69149" y="25505"/>
                </a:moveTo>
                <a:lnTo>
                  <a:pt x="69149" y="33709"/>
                </a:lnTo>
                <a:lnTo>
                  <a:pt x="60722" y="33709"/>
                </a:lnTo>
                <a:lnTo>
                  <a:pt x="60722" y="25505"/>
                </a:lnTo>
                <a:close/>
                <a:moveTo>
                  <a:pt x="77800" y="25505"/>
                </a:moveTo>
                <a:lnTo>
                  <a:pt x="77800" y="33709"/>
                </a:lnTo>
                <a:lnTo>
                  <a:pt x="69373" y="33709"/>
                </a:lnTo>
                <a:lnTo>
                  <a:pt x="69373" y="25505"/>
                </a:lnTo>
                <a:close/>
                <a:moveTo>
                  <a:pt x="86506" y="25505"/>
                </a:moveTo>
                <a:lnTo>
                  <a:pt x="86506" y="33709"/>
                </a:lnTo>
                <a:lnTo>
                  <a:pt x="78023" y="33709"/>
                </a:lnTo>
                <a:lnTo>
                  <a:pt x="78023" y="25505"/>
                </a:lnTo>
                <a:close/>
                <a:moveTo>
                  <a:pt x="95157" y="25505"/>
                </a:moveTo>
                <a:lnTo>
                  <a:pt x="95157" y="33709"/>
                </a:lnTo>
                <a:lnTo>
                  <a:pt x="86730" y="33709"/>
                </a:lnTo>
                <a:lnTo>
                  <a:pt x="86730" y="25505"/>
                </a:lnTo>
                <a:close/>
                <a:moveTo>
                  <a:pt x="103808" y="25505"/>
                </a:moveTo>
                <a:lnTo>
                  <a:pt x="103808" y="33709"/>
                </a:lnTo>
                <a:lnTo>
                  <a:pt x="95380" y="33709"/>
                </a:lnTo>
                <a:lnTo>
                  <a:pt x="95380" y="25505"/>
                </a:lnTo>
                <a:close/>
                <a:moveTo>
                  <a:pt x="112458" y="25505"/>
                </a:moveTo>
                <a:lnTo>
                  <a:pt x="112458" y="33709"/>
                </a:lnTo>
                <a:lnTo>
                  <a:pt x="104031" y="33709"/>
                </a:lnTo>
                <a:lnTo>
                  <a:pt x="104031" y="25505"/>
                </a:lnTo>
                <a:close/>
                <a:moveTo>
                  <a:pt x="121109" y="25505"/>
                </a:moveTo>
                <a:lnTo>
                  <a:pt x="121109" y="33709"/>
                </a:lnTo>
                <a:lnTo>
                  <a:pt x="112681" y="33709"/>
                </a:lnTo>
                <a:lnTo>
                  <a:pt x="112681" y="25505"/>
                </a:lnTo>
                <a:close/>
                <a:moveTo>
                  <a:pt x="129760" y="25505"/>
                </a:moveTo>
                <a:lnTo>
                  <a:pt x="129760" y="33709"/>
                </a:lnTo>
                <a:lnTo>
                  <a:pt x="121332" y="33709"/>
                </a:lnTo>
                <a:lnTo>
                  <a:pt x="121332" y="25505"/>
                </a:lnTo>
                <a:close/>
                <a:moveTo>
                  <a:pt x="138410" y="25505"/>
                </a:moveTo>
                <a:lnTo>
                  <a:pt x="138410" y="33709"/>
                </a:lnTo>
                <a:lnTo>
                  <a:pt x="129983" y="33709"/>
                </a:lnTo>
                <a:lnTo>
                  <a:pt x="129983" y="25505"/>
                </a:lnTo>
                <a:close/>
                <a:moveTo>
                  <a:pt x="147117" y="25505"/>
                </a:moveTo>
                <a:lnTo>
                  <a:pt x="147117" y="33709"/>
                </a:lnTo>
                <a:lnTo>
                  <a:pt x="138633" y="33709"/>
                </a:lnTo>
                <a:lnTo>
                  <a:pt x="138633" y="25505"/>
                </a:lnTo>
                <a:close/>
                <a:moveTo>
                  <a:pt x="155767" y="25505"/>
                </a:moveTo>
                <a:lnTo>
                  <a:pt x="155767" y="33709"/>
                </a:lnTo>
                <a:lnTo>
                  <a:pt x="147340" y="33709"/>
                </a:lnTo>
                <a:lnTo>
                  <a:pt x="147340" y="25505"/>
                </a:lnTo>
                <a:close/>
                <a:moveTo>
                  <a:pt x="164418" y="25505"/>
                </a:moveTo>
                <a:lnTo>
                  <a:pt x="164418" y="33709"/>
                </a:lnTo>
                <a:lnTo>
                  <a:pt x="155990" y="33709"/>
                </a:lnTo>
                <a:lnTo>
                  <a:pt x="155990" y="25505"/>
                </a:lnTo>
                <a:close/>
                <a:moveTo>
                  <a:pt x="173069" y="25505"/>
                </a:moveTo>
                <a:lnTo>
                  <a:pt x="173069" y="33709"/>
                </a:lnTo>
                <a:lnTo>
                  <a:pt x="164641" y="33709"/>
                </a:lnTo>
                <a:lnTo>
                  <a:pt x="164641" y="25505"/>
                </a:lnTo>
                <a:close/>
                <a:moveTo>
                  <a:pt x="181719" y="25505"/>
                </a:moveTo>
                <a:lnTo>
                  <a:pt x="181719" y="33709"/>
                </a:lnTo>
                <a:lnTo>
                  <a:pt x="173292" y="33709"/>
                </a:lnTo>
                <a:lnTo>
                  <a:pt x="173292" y="25505"/>
                </a:lnTo>
                <a:close/>
                <a:moveTo>
                  <a:pt x="190370" y="25505"/>
                </a:moveTo>
                <a:lnTo>
                  <a:pt x="190370" y="33709"/>
                </a:lnTo>
                <a:lnTo>
                  <a:pt x="181942" y="33709"/>
                </a:lnTo>
                <a:lnTo>
                  <a:pt x="181942" y="25505"/>
                </a:lnTo>
                <a:close/>
                <a:moveTo>
                  <a:pt x="199020" y="25505"/>
                </a:moveTo>
                <a:lnTo>
                  <a:pt x="199020" y="33709"/>
                </a:lnTo>
                <a:lnTo>
                  <a:pt x="190593" y="33709"/>
                </a:lnTo>
                <a:lnTo>
                  <a:pt x="190593" y="25505"/>
                </a:lnTo>
                <a:close/>
                <a:moveTo>
                  <a:pt x="207727" y="25505"/>
                </a:moveTo>
                <a:lnTo>
                  <a:pt x="207727" y="33709"/>
                </a:lnTo>
                <a:lnTo>
                  <a:pt x="199244" y="33709"/>
                </a:lnTo>
                <a:lnTo>
                  <a:pt x="199244" y="25505"/>
                </a:lnTo>
                <a:close/>
                <a:moveTo>
                  <a:pt x="216377" y="25505"/>
                </a:moveTo>
                <a:lnTo>
                  <a:pt x="216377" y="33709"/>
                </a:lnTo>
                <a:lnTo>
                  <a:pt x="207950" y="33709"/>
                </a:lnTo>
                <a:lnTo>
                  <a:pt x="207950" y="25505"/>
                </a:lnTo>
                <a:close/>
                <a:moveTo>
                  <a:pt x="225028" y="25505"/>
                </a:moveTo>
                <a:lnTo>
                  <a:pt x="225028" y="33709"/>
                </a:lnTo>
                <a:lnTo>
                  <a:pt x="216601" y="33709"/>
                </a:lnTo>
                <a:lnTo>
                  <a:pt x="216601" y="25505"/>
                </a:lnTo>
                <a:close/>
                <a:moveTo>
                  <a:pt x="233679" y="25505"/>
                </a:moveTo>
                <a:lnTo>
                  <a:pt x="233679" y="33709"/>
                </a:lnTo>
                <a:lnTo>
                  <a:pt x="225251" y="33709"/>
                </a:lnTo>
                <a:lnTo>
                  <a:pt x="225251" y="25505"/>
                </a:lnTo>
                <a:close/>
                <a:moveTo>
                  <a:pt x="242329" y="25505"/>
                </a:moveTo>
                <a:lnTo>
                  <a:pt x="242329" y="33709"/>
                </a:lnTo>
                <a:lnTo>
                  <a:pt x="233902" y="33709"/>
                </a:lnTo>
                <a:lnTo>
                  <a:pt x="233902" y="25505"/>
                </a:lnTo>
                <a:close/>
                <a:moveTo>
                  <a:pt x="250980" y="25505"/>
                </a:moveTo>
                <a:lnTo>
                  <a:pt x="250980" y="33709"/>
                </a:lnTo>
                <a:lnTo>
                  <a:pt x="242553" y="33709"/>
                </a:lnTo>
                <a:lnTo>
                  <a:pt x="242553" y="25505"/>
                </a:lnTo>
                <a:close/>
                <a:moveTo>
                  <a:pt x="259686" y="25505"/>
                </a:moveTo>
                <a:lnTo>
                  <a:pt x="259686" y="33709"/>
                </a:lnTo>
                <a:lnTo>
                  <a:pt x="251203" y="33709"/>
                </a:lnTo>
                <a:lnTo>
                  <a:pt x="251203" y="25505"/>
                </a:lnTo>
                <a:close/>
                <a:moveTo>
                  <a:pt x="268337" y="25505"/>
                </a:moveTo>
                <a:lnTo>
                  <a:pt x="268337" y="33709"/>
                </a:lnTo>
                <a:lnTo>
                  <a:pt x="259910" y="33709"/>
                </a:lnTo>
                <a:lnTo>
                  <a:pt x="259910" y="25505"/>
                </a:lnTo>
                <a:close/>
                <a:moveTo>
                  <a:pt x="276988" y="25505"/>
                </a:moveTo>
                <a:lnTo>
                  <a:pt x="276988" y="33709"/>
                </a:lnTo>
                <a:lnTo>
                  <a:pt x="268560" y="33709"/>
                </a:lnTo>
                <a:lnTo>
                  <a:pt x="268560" y="25505"/>
                </a:lnTo>
                <a:close/>
                <a:moveTo>
                  <a:pt x="17190" y="33933"/>
                </a:moveTo>
                <a:lnTo>
                  <a:pt x="17190" y="42193"/>
                </a:lnTo>
                <a:lnTo>
                  <a:pt x="8762" y="42193"/>
                </a:lnTo>
                <a:lnTo>
                  <a:pt x="8762" y="33933"/>
                </a:lnTo>
                <a:close/>
                <a:moveTo>
                  <a:pt x="25840" y="33933"/>
                </a:moveTo>
                <a:lnTo>
                  <a:pt x="25840" y="42193"/>
                </a:lnTo>
                <a:lnTo>
                  <a:pt x="17413" y="42193"/>
                </a:lnTo>
                <a:lnTo>
                  <a:pt x="17413" y="33933"/>
                </a:lnTo>
                <a:close/>
                <a:moveTo>
                  <a:pt x="34547" y="33933"/>
                </a:moveTo>
                <a:lnTo>
                  <a:pt x="34547" y="42193"/>
                </a:lnTo>
                <a:lnTo>
                  <a:pt x="26064" y="42193"/>
                </a:lnTo>
                <a:lnTo>
                  <a:pt x="26064" y="33933"/>
                </a:lnTo>
                <a:close/>
                <a:moveTo>
                  <a:pt x="43197" y="33933"/>
                </a:moveTo>
                <a:lnTo>
                  <a:pt x="43197" y="42193"/>
                </a:lnTo>
                <a:lnTo>
                  <a:pt x="34770" y="42193"/>
                </a:lnTo>
                <a:lnTo>
                  <a:pt x="34770" y="33933"/>
                </a:lnTo>
                <a:close/>
                <a:moveTo>
                  <a:pt x="51848" y="33933"/>
                </a:moveTo>
                <a:lnTo>
                  <a:pt x="51848" y="42193"/>
                </a:lnTo>
                <a:lnTo>
                  <a:pt x="43421" y="42193"/>
                </a:lnTo>
                <a:lnTo>
                  <a:pt x="43421" y="33933"/>
                </a:lnTo>
                <a:close/>
                <a:moveTo>
                  <a:pt x="60499" y="33933"/>
                </a:moveTo>
                <a:lnTo>
                  <a:pt x="60499" y="42193"/>
                </a:lnTo>
                <a:lnTo>
                  <a:pt x="52071" y="42193"/>
                </a:lnTo>
                <a:lnTo>
                  <a:pt x="52071" y="33933"/>
                </a:lnTo>
                <a:close/>
                <a:moveTo>
                  <a:pt x="69149" y="33933"/>
                </a:moveTo>
                <a:lnTo>
                  <a:pt x="69149" y="42193"/>
                </a:lnTo>
                <a:lnTo>
                  <a:pt x="60722" y="42193"/>
                </a:lnTo>
                <a:lnTo>
                  <a:pt x="60722" y="33933"/>
                </a:lnTo>
                <a:close/>
                <a:moveTo>
                  <a:pt x="77800" y="33933"/>
                </a:moveTo>
                <a:lnTo>
                  <a:pt x="77800" y="42193"/>
                </a:lnTo>
                <a:lnTo>
                  <a:pt x="69373" y="42193"/>
                </a:lnTo>
                <a:lnTo>
                  <a:pt x="69373" y="33933"/>
                </a:lnTo>
                <a:close/>
                <a:moveTo>
                  <a:pt x="86506" y="33933"/>
                </a:moveTo>
                <a:lnTo>
                  <a:pt x="86506" y="42193"/>
                </a:lnTo>
                <a:lnTo>
                  <a:pt x="78023" y="42193"/>
                </a:lnTo>
                <a:lnTo>
                  <a:pt x="78023" y="33933"/>
                </a:lnTo>
                <a:close/>
                <a:moveTo>
                  <a:pt x="95157" y="33933"/>
                </a:moveTo>
                <a:lnTo>
                  <a:pt x="95157" y="42193"/>
                </a:lnTo>
                <a:lnTo>
                  <a:pt x="86730" y="42193"/>
                </a:lnTo>
                <a:lnTo>
                  <a:pt x="86730" y="33933"/>
                </a:lnTo>
                <a:close/>
                <a:moveTo>
                  <a:pt x="103808" y="33933"/>
                </a:moveTo>
                <a:lnTo>
                  <a:pt x="103808" y="42193"/>
                </a:lnTo>
                <a:lnTo>
                  <a:pt x="95380" y="42193"/>
                </a:lnTo>
                <a:lnTo>
                  <a:pt x="95380" y="33933"/>
                </a:lnTo>
                <a:close/>
                <a:moveTo>
                  <a:pt x="112458" y="33933"/>
                </a:moveTo>
                <a:lnTo>
                  <a:pt x="112458" y="42193"/>
                </a:lnTo>
                <a:lnTo>
                  <a:pt x="104031" y="42193"/>
                </a:lnTo>
                <a:lnTo>
                  <a:pt x="104031" y="33933"/>
                </a:lnTo>
                <a:close/>
                <a:moveTo>
                  <a:pt x="121109" y="33933"/>
                </a:moveTo>
                <a:lnTo>
                  <a:pt x="121109" y="42193"/>
                </a:lnTo>
                <a:lnTo>
                  <a:pt x="112681" y="42193"/>
                </a:lnTo>
                <a:lnTo>
                  <a:pt x="112681" y="33933"/>
                </a:lnTo>
                <a:close/>
                <a:moveTo>
                  <a:pt x="129760" y="33933"/>
                </a:moveTo>
                <a:lnTo>
                  <a:pt x="129760" y="42193"/>
                </a:lnTo>
                <a:lnTo>
                  <a:pt x="121332" y="42193"/>
                </a:lnTo>
                <a:lnTo>
                  <a:pt x="121332" y="33933"/>
                </a:lnTo>
                <a:close/>
                <a:moveTo>
                  <a:pt x="138410" y="33933"/>
                </a:moveTo>
                <a:lnTo>
                  <a:pt x="138410" y="42193"/>
                </a:lnTo>
                <a:lnTo>
                  <a:pt x="129983" y="42193"/>
                </a:lnTo>
                <a:lnTo>
                  <a:pt x="129983" y="33933"/>
                </a:lnTo>
                <a:close/>
                <a:moveTo>
                  <a:pt x="147117" y="33933"/>
                </a:moveTo>
                <a:lnTo>
                  <a:pt x="147117" y="42193"/>
                </a:lnTo>
                <a:lnTo>
                  <a:pt x="138633" y="42193"/>
                </a:lnTo>
                <a:lnTo>
                  <a:pt x="138633" y="33933"/>
                </a:lnTo>
                <a:close/>
                <a:moveTo>
                  <a:pt x="155767" y="33933"/>
                </a:moveTo>
                <a:lnTo>
                  <a:pt x="155767" y="42193"/>
                </a:lnTo>
                <a:lnTo>
                  <a:pt x="147340" y="42193"/>
                </a:lnTo>
                <a:lnTo>
                  <a:pt x="147340" y="33933"/>
                </a:lnTo>
                <a:close/>
                <a:moveTo>
                  <a:pt x="164418" y="33933"/>
                </a:moveTo>
                <a:lnTo>
                  <a:pt x="164418" y="42193"/>
                </a:lnTo>
                <a:lnTo>
                  <a:pt x="155990" y="42193"/>
                </a:lnTo>
                <a:lnTo>
                  <a:pt x="155990" y="33933"/>
                </a:lnTo>
                <a:close/>
                <a:moveTo>
                  <a:pt x="173069" y="33933"/>
                </a:moveTo>
                <a:lnTo>
                  <a:pt x="173069" y="42193"/>
                </a:lnTo>
                <a:lnTo>
                  <a:pt x="164641" y="42193"/>
                </a:lnTo>
                <a:lnTo>
                  <a:pt x="164641" y="33933"/>
                </a:lnTo>
                <a:close/>
                <a:moveTo>
                  <a:pt x="181719" y="33933"/>
                </a:moveTo>
                <a:lnTo>
                  <a:pt x="181719" y="42193"/>
                </a:lnTo>
                <a:lnTo>
                  <a:pt x="173292" y="42193"/>
                </a:lnTo>
                <a:lnTo>
                  <a:pt x="173292" y="33933"/>
                </a:lnTo>
                <a:close/>
                <a:moveTo>
                  <a:pt x="190370" y="33933"/>
                </a:moveTo>
                <a:lnTo>
                  <a:pt x="190370" y="42193"/>
                </a:lnTo>
                <a:lnTo>
                  <a:pt x="181942" y="42193"/>
                </a:lnTo>
                <a:lnTo>
                  <a:pt x="181942" y="33933"/>
                </a:lnTo>
                <a:close/>
                <a:moveTo>
                  <a:pt x="199020" y="33933"/>
                </a:moveTo>
                <a:lnTo>
                  <a:pt x="199020" y="42193"/>
                </a:lnTo>
                <a:lnTo>
                  <a:pt x="190593" y="42193"/>
                </a:lnTo>
                <a:lnTo>
                  <a:pt x="190593" y="33933"/>
                </a:lnTo>
                <a:close/>
                <a:moveTo>
                  <a:pt x="207727" y="33933"/>
                </a:moveTo>
                <a:lnTo>
                  <a:pt x="207727" y="42193"/>
                </a:lnTo>
                <a:lnTo>
                  <a:pt x="199244" y="42193"/>
                </a:lnTo>
                <a:lnTo>
                  <a:pt x="199244" y="33933"/>
                </a:lnTo>
                <a:close/>
                <a:moveTo>
                  <a:pt x="216377" y="33933"/>
                </a:moveTo>
                <a:lnTo>
                  <a:pt x="216377" y="42193"/>
                </a:lnTo>
                <a:lnTo>
                  <a:pt x="207950" y="42193"/>
                </a:lnTo>
                <a:lnTo>
                  <a:pt x="207950" y="33933"/>
                </a:lnTo>
                <a:close/>
                <a:moveTo>
                  <a:pt x="225028" y="33933"/>
                </a:moveTo>
                <a:lnTo>
                  <a:pt x="225028" y="42193"/>
                </a:lnTo>
                <a:lnTo>
                  <a:pt x="216601" y="42193"/>
                </a:lnTo>
                <a:lnTo>
                  <a:pt x="216601" y="33933"/>
                </a:lnTo>
                <a:close/>
                <a:moveTo>
                  <a:pt x="233679" y="33933"/>
                </a:moveTo>
                <a:lnTo>
                  <a:pt x="233679" y="42193"/>
                </a:lnTo>
                <a:lnTo>
                  <a:pt x="225251" y="42193"/>
                </a:lnTo>
                <a:lnTo>
                  <a:pt x="225251" y="33933"/>
                </a:lnTo>
                <a:close/>
                <a:moveTo>
                  <a:pt x="242329" y="33933"/>
                </a:moveTo>
                <a:lnTo>
                  <a:pt x="242329" y="42193"/>
                </a:lnTo>
                <a:lnTo>
                  <a:pt x="233902" y="42193"/>
                </a:lnTo>
                <a:lnTo>
                  <a:pt x="233902" y="33933"/>
                </a:lnTo>
                <a:close/>
                <a:moveTo>
                  <a:pt x="250980" y="33933"/>
                </a:moveTo>
                <a:lnTo>
                  <a:pt x="250980" y="42193"/>
                </a:lnTo>
                <a:lnTo>
                  <a:pt x="242553" y="42193"/>
                </a:lnTo>
                <a:lnTo>
                  <a:pt x="242553" y="33933"/>
                </a:lnTo>
                <a:close/>
                <a:moveTo>
                  <a:pt x="259686" y="33933"/>
                </a:moveTo>
                <a:lnTo>
                  <a:pt x="259686" y="42193"/>
                </a:lnTo>
                <a:lnTo>
                  <a:pt x="251203" y="42193"/>
                </a:lnTo>
                <a:lnTo>
                  <a:pt x="251203" y="33933"/>
                </a:lnTo>
                <a:close/>
                <a:moveTo>
                  <a:pt x="268337" y="33933"/>
                </a:moveTo>
                <a:lnTo>
                  <a:pt x="268337" y="42193"/>
                </a:lnTo>
                <a:lnTo>
                  <a:pt x="259910" y="42193"/>
                </a:lnTo>
                <a:lnTo>
                  <a:pt x="259910" y="33933"/>
                </a:lnTo>
                <a:close/>
                <a:moveTo>
                  <a:pt x="276988" y="33933"/>
                </a:moveTo>
                <a:lnTo>
                  <a:pt x="276988" y="42193"/>
                </a:lnTo>
                <a:lnTo>
                  <a:pt x="268560" y="42193"/>
                </a:lnTo>
                <a:lnTo>
                  <a:pt x="268560" y="33933"/>
                </a:lnTo>
                <a:close/>
                <a:moveTo>
                  <a:pt x="17190" y="42416"/>
                </a:moveTo>
                <a:lnTo>
                  <a:pt x="17190" y="50620"/>
                </a:lnTo>
                <a:lnTo>
                  <a:pt x="8762" y="50620"/>
                </a:lnTo>
                <a:lnTo>
                  <a:pt x="8762" y="42416"/>
                </a:lnTo>
                <a:close/>
                <a:moveTo>
                  <a:pt x="25840" y="42416"/>
                </a:moveTo>
                <a:lnTo>
                  <a:pt x="25840" y="50620"/>
                </a:lnTo>
                <a:lnTo>
                  <a:pt x="17413" y="50620"/>
                </a:lnTo>
                <a:lnTo>
                  <a:pt x="17413" y="42416"/>
                </a:lnTo>
                <a:close/>
                <a:moveTo>
                  <a:pt x="34547" y="42416"/>
                </a:moveTo>
                <a:lnTo>
                  <a:pt x="34547" y="50620"/>
                </a:lnTo>
                <a:lnTo>
                  <a:pt x="26064" y="50620"/>
                </a:lnTo>
                <a:lnTo>
                  <a:pt x="26064" y="42416"/>
                </a:lnTo>
                <a:close/>
                <a:moveTo>
                  <a:pt x="43197" y="42416"/>
                </a:moveTo>
                <a:lnTo>
                  <a:pt x="43197" y="50620"/>
                </a:lnTo>
                <a:lnTo>
                  <a:pt x="34770" y="50620"/>
                </a:lnTo>
                <a:lnTo>
                  <a:pt x="34770" y="42416"/>
                </a:lnTo>
                <a:close/>
                <a:moveTo>
                  <a:pt x="51848" y="42416"/>
                </a:moveTo>
                <a:lnTo>
                  <a:pt x="51848" y="50620"/>
                </a:lnTo>
                <a:lnTo>
                  <a:pt x="43421" y="50620"/>
                </a:lnTo>
                <a:lnTo>
                  <a:pt x="43421" y="42416"/>
                </a:lnTo>
                <a:close/>
                <a:moveTo>
                  <a:pt x="60499" y="42416"/>
                </a:moveTo>
                <a:lnTo>
                  <a:pt x="60499" y="50620"/>
                </a:lnTo>
                <a:lnTo>
                  <a:pt x="52071" y="50620"/>
                </a:lnTo>
                <a:lnTo>
                  <a:pt x="52071" y="42416"/>
                </a:lnTo>
                <a:close/>
                <a:moveTo>
                  <a:pt x="69149" y="42416"/>
                </a:moveTo>
                <a:lnTo>
                  <a:pt x="69149" y="50620"/>
                </a:lnTo>
                <a:lnTo>
                  <a:pt x="60722" y="50620"/>
                </a:lnTo>
                <a:lnTo>
                  <a:pt x="60722" y="42416"/>
                </a:lnTo>
                <a:close/>
                <a:moveTo>
                  <a:pt x="77800" y="42416"/>
                </a:moveTo>
                <a:lnTo>
                  <a:pt x="77800" y="50620"/>
                </a:lnTo>
                <a:lnTo>
                  <a:pt x="69373" y="50620"/>
                </a:lnTo>
                <a:lnTo>
                  <a:pt x="69373" y="42416"/>
                </a:lnTo>
                <a:close/>
                <a:moveTo>
                  <a:pt x="86506" y="42416"/>
                </a:moveTo>
                <a:lnTo>
                  <a:pt x="86506" y="50620"/>
                </a:lnTo>
                <a:lnTo>
                  <a:pt x="78023" y="50620"/>
                </a:lnTo>
                <a:lnTo>
                  <a:pt x="78023" y="42416"/>
                </a:lnTo>
                <a:close/>
                <a:moveTo>
                  <a:pt x="95157" y="42416"/>
                </a:moveTo>
                <a:lnTo>
                  <a:pt x="95157" y="50620"/>
                </a:lnTo>
                <a:lnTo>
                  <a:pt x="86730" y="50620"/>
                </a:lnTo>
                <a:lnTo>
                  <a:pt x="86730" y="42416"/>
                </a:lnTo>
                <a:close/>
                <a:moveTo>
                  <a:pt x="103808" y="42416"/>
                </a:moveTo>
                <a:lnTo>
                  <a:pt x="103808" y="50620"/>
                </a:lnTo>
                <a:lnTo>
                  <a:pt x="95380" y="50620"/>
                </a:lnTo>
                <a:lnTo>
                  <a:pt x="95380" y="42416"/>
                </a:lnTo>
                <a:close/>
                <a:moveTo>
                  <a:pt x="112458" y="42416"/>
                </a:moveTo>
                <a:lnTo>
                  <a:pt x="112458" y="50620"/>
                </a:lnTo>
                <a:lnTo>
                  <a:pt x="104031" y="50620"/>
                </a:lnTo>
                <a:lnTo>
                  <a:pt x="104031" y="42416"/>
                </a:lnTo>
                <a:close/>
                <a:moveTo>
                  <a:pt x="121109" y="42416"/>
                </a:moveTo>
                <a:lnTo>
                  <a:pt x="121109" y="50620"/>
                </a:lnTo>
                <a:lnTo>
                  <a:pt x="112681" y="50620"/>
                </a:lnTo>
                <a:lnTo>
                  <a:pt x="112681" y="42416"/>
                </a:lnTo>
                <a:close/>
                <a:moveTo>
                  <a:pt x="129760" y="42416"/>
                </a:moveTo>
                <a:lnTo>
                  <a:pt x="129760" y="50620"/>
                </a:lnTo>
                <a:lnTo>
                  <a:pt x="121332" y="50620"/>
                </a:lnTo>
                <a:lnTo>
                  <a:pt x="121332" y="42416"/>
                </a:lnTo>
                <a:close/>
                <a:moveTo>
                  <a:pt x="138410" y="42416"/>
                </a:moveTo>
                <a:lnTo>
                  <a:pt x="138410" y="50620"/>
                </a:lnTo>
                <a:lnTo>
                  <a:pt x="129983" y="50620"/>
                </a:lnTo>
                <a:lnTo>
                  <a:pt x="129983" y="42416"/>
                </a:lnTo>
                <a:close/>
                <a:moveTo>
                  <a:pt x="147117" y="42416"/>
                </a:moveTo>
                <a:lnTo>
                  <a:pt x="147117" y="50620"/>
                </a:lnTo>
                <a:lnTo>
                  <a:pt x="138633" y="50620"/>
                </a:lnTo>
                <a:lnTo>
                  <a:pt x="138633" y="42416"/>
                </a:lnTo>
                <a:close/>
                <a:moveTo>
                  <a:pt x="155767" y="42416"/>
                </a:moveTo>
                <a:lnTo>
                  <a:pt x="155767" y="50620"/>
                </a:lnTo>
                <a:lnTo>
                  <a:pt x="147340" y="50620"/>
                </a:lnTo>
                <a:lnTo>
                  <a:pt x="147340" y="42416"/>
                </a:lnTo>
                <a:close/>
                <a:moveTo>
                  <a:pt x="164418" y="42416"/>
                </a:moveTo>
                <a:lnTo>
                  <a:pt x="164418" y="50620"/>
                </a:lnTo>
                <a:lnTo>
                  <a:pt x="155990" y="50620"/>
                </a:lnTo>
                <a:lnTo>
                  <a:pt x="155990" y="42416"/>
                </a:lnTo>
                <a:close/>
                <a:moveTo>
                  <a:pt x="173069" y="42416"/>
                </a:moveTo>
                <a:lnTo>
                  <a:pt x="173069" y="50620"/>
                </a:lnTo>
                <a:lnTo>
                  <a:pt x="164641" y="50620"/>
                </a:lnTo>
                <a:lnTo>
                  <a:pt x="164641" y="42416"/>
                </a:lnTo>
                <a:close/>
                <a:moveTo>
                  <a:pt x="181719" y="42416"/>
                </a:moveTo>
                <a:lnTo>
                  <a:pt x="181719" y="50620"/>
                </a:lnTo>
                <a:lnTo>
                  <a:pt x="173292" y="50620"/>
                </a:lnTo>
                <a:lnTo>
                  <a:pt x="173292" y="42416"/>
                </a:lnTo>
                <a:close/>
                <a:moveTo>
                  <a:pt x="190370" y="42416"/>
                </a:moveTo>
                <a:lnTo>
                  <a:pt x="190370" y="50620"/>
                </a:lnTo>
                <a:lnTo>
                  <a:pt x="181942" y="50620"/>
                </a:lnTo>
                <a:lnTo>
                  <a:pt x="181942" y="42416"/>
                </a:lnTo>
                <a:close/>
                <a:moveTo>
                  <a:pt x="199020" y="42416"/>
                </a:moveTo>
                <a:lnTo>
                  <a:pt x="199020" y="50620"/>
                </a:lnTo>
                <a:lnTo>
                  <a:pt x="190593" y="50620"/>
                </a:lnTo>
                <a:lnTo>
                  <a:pt x="190593" y="42416"/>
                </a:lnTo>
                <a:close/>
                <a:moveTo>
                  <a:pt x="207727" y="42416"/>
                </a:moveTo>
                <a:lnTo>
                  <a:pt x="207727" y="50620"/>
                </a:lnTo>
                <a:lnTo>
                  <a:pt x="199244" y="50620"/>
                </a:lnTo>
                <a:lnTo>
                  <a:pt x="199244" y="42416"/>
                </a:lnTo>
                <a:close/>
                <a:moveTo>
                  <a:pt x="216377" y="42416"/>
                </a:moveTo>
                <a:lnTo>
                  <a:pt x="216377" y="50620"/>
                </a:lnTo>
                <a:lnTo>
                  <a:pt x="207950" y="50620"/>
                </a:lnTo>
                <a:lnTo>
                  <a:pt x="207950" y="42416"/>
                </a:lnTo>
                <a:close/>
                <a:moveTo>
                  <a:pt x="225028" y="42416"/>
                </a:moveTo>
                <a:lnTo>
                  <a:pt x="225028" y="50620"/>
                </a:lnTo>
                <a:lnTo>
                  <a:pt x="216601" y="50620"/>
                </a:lnTo>
                <a:lnTo>
                  <a:pt x="216601" y="42416"/>
                </a:lnTo>
                <a:close/>
                <a:moveTo>
                  <a:pt x="233679" y="42416"/>
                </a:moveTo>
                <a:lnTo>
                  <a:pt x="233679" y="50620"/>
                </a:lnTo>
                <a:lnTo>
                  <a:pt x="225251" y="50620"/>
                </a:lnTo>
                <a:lnTo>
                  <a:pt x="225251" y="42416"/>
                </a:lnTo>
                <a:close/>
                <a:moveTo>
                  <a:pt x="242329" y="42416"/>
                </a:moveTo>
                <a:lnTo>
                  <a:pt x="242329" y="50620"/>
                </a:lnTo>
                <a:lnTo>
                  <a:pt x="233902" y="50620"/>
                </a:lnTo>
                <a:lnTo>
                  <a:pt x="233902" y="42416"/>
                </a:lnTo>
                <a:close/>
                <a:moveTo>
                  <a:pt x="250980" y="42416"/>
                </a:moveTo>
                <a:lnTo>
                  <a:pt x="250980" y="50620"/>
                </a:lnTo>
                <a:lnTo>
                  <a:pt x="242553" y="50620"/>
                </a:lnTo>
                <a:lnTo>
                  <a:pt x="242553" y="42416"/>
                </a:lnTo>
                <a:close/>
                <a:moveTo>
                  <a:pt x="259686" y="42416"/>
                </a:moveTo>
                <a:lnTo>
                  <a:pt x="259686" y="50620"/>
                </a:lnTo>
                <a:lnTo>
                  <a:pt x="251203" y="50620"/>
                </a:lnTo>
                <a:lnTo>
                  <a:pt x="251203" y="42416"/>
                </a:lnTo>
                <a:close/>
                <a:moveTo>
                  <a:pt x="268337" y="42416"/>
                </a:moveTo>
                <a:lnTo>
                  <a:pt x="268337" y="50620"/>
                </a:lnTo>
                <a:lnTo>
                  <a:pt x="259910" y="50620"/>
                </a:lnTo>
                <a:lnTo>
                  <a:pt x="259910" y="42416"/>
                </a:lnTo>
                <a:close/>
                <a:moveTo>
                  <a:pt x="276988" y="42416"/>
                </a:moveTo>
                <a:lnTo>
                  <a:pt x="276988" y="50620"/>
                </a:lnTo>
                <a:lnTo>
                  <a:pt x="268560" y="50620"/>
                </a:lnTo>
                <a:lnTo>
                  <a:pt x="268560" y="42416"/>
                </a:lnTo>
                <a:close/>
                <a:moveTo>
                  <a:pt x="17190" y="50843"/>
                </a:moveTo>
                <a:lnTo>
                  <a:pt x="17190" y="59103"/>
                </a:lnTo>
                <a:lnTo>
                  <a:pt x="8762" y="59103"/>
                </a:lnTo>
                <a:lnTo>
                  <a:pt x="8762" y="50843"/>
                </a:lnTo>
                <a:close/>
                <a:moveTo>
                  <a:pt x="25840" y="50843"/>
                </a:moveTo>
                <a:lnTo>
                  <a:pt x="25840" y="59103"/>
                </a:lnTo>
                <a:lnTo>
                  <a:pt x="17413" y="59103"/>
                </a:lnTo>
                <a:lnTo>
                  <a:pt x="17413" y="50843"/>
                </a:lnTo>
                <a:close/>
                <a:moveTo>
                  <a:pt x="34547" y="50843"/>
                </a:moveTo>
                <a:lnTo>
                  <a:pt x="34547" y="59103"/>
                </a:lnTo>
                <a:lnTo>
                  <a:pt x="26064" y="59103"/>
                </a:lnTo>
                <a:lnTo>
                  <a:pt x="26064" y="50843"/>
                </a:lnTo>
                <a:close/>
                <a:moveTo>
                  <a:pt x="43197" y="50843"/>
                </a:moveTo>
                <a:lnTo>
                  <a:pt x="43197" y="59103"/>
                </a:lnTo>
                <a:lnTo>
                  <a:pt x="34770" y="59103"/>
                </a:lnTo>
                <a:lnTo>
                  <a:pt x="34770" y="50843"/>
                </a:lnTo>
                <a:close/>
                <a:moveTo>
                  <a:pt x="51848" y="50843"/>
                </a:moveTo>
                <a:lnTo>
                  <a:pt x="51848" y="59103"/>
                </a:lnTo>
                <a:lnTo>
                  <a:pt x="43421" y="59103"/>
                </a:lnTo>
                <a:lnTo>
                  <a:pt x="43421" y="50843"/>
                </a:lnTo>
                <a:close/>
                <a:moveTo>
                  <a:pt x="60499" y="50843"/>
                </a:moveTo>
                <a:lnTo>
                  <a:pt x="60499" y="59103"/>
                </a:lnTo>
                <a:lnTo>
                  <a:pt x="52071" y="59103"/>
                </a:lnTo>
                <a:lnTo>
                  <a:pt x="52071" y="50843"/>
                </a:lnTo>
                <a:close/>
                <a:moveTo>
                  <a:pt x="69149" y="50843"/>
                </a:moveTo>
                <a:lnTo>
                  <a:pt x="69149" y="59103"/>
                </a:lnTo>
                <a:lnTo>
                  <a:pt x="60722" y="59103"/>
                </a:lnTo>
                <a:lnTo>
                  <a:pt x="60722" y="50843"/>
                </a:lnTo>
                <a:close/>
                <a:moveTo>
                  <a:pt x="77800" y="50843"/>
                </a:moveTo>
                <a:lnTo>
                  <a:pt x="77800" y="59103"/>
                </a:lnTo>
                <a:lnTo>
                  <a:pt x="69373" y="59103"/>
                </a:lnTo>
                <a:lnTo>
                  <a:pt x="69373" y="50843"/>
                </a:lnTo>
                <a:close/>
                <a:moveTo>
                  <a:pt x="86506" y="50843"/>
                </a:moveTo>
                <a:lnTo>
                  <a:pt x="86506" y="59103"/>
                </a:lnTo>
                <a:lnTo>
                  <a:pt x="78023" y="59103"/>
                </a:lnTo>
                <a:lnTo>
                  <a:pt x="78023" y="50843"/>
                </a:lnTo>
                <a:close/>
                <a:moveTo>
                  <a:pt x="95157" y="50843"/>
                </a:moveTo>
                <a:lnTo>
                  <a:pt x="95157" y="59103"/>
                </a:lnTo>
                <a:lnTo>
                  <a:pt x="86730" y="59103"/>
                </a:lnTo>
                <a:lnTo>
                  <a:pt x="86730" y="50843"/>
                </a:lnTo>
                <a:close/>
                <a:moveTo>
                  <a:pt x="103808" y="50843"/>
                </a:moveTo>
                <a:lnTo>
                  <a:pt x="103808" y="59103"/>
                </a:lnTo>
                <a:lnTo>
                  <a:pt x="95380" y="59103"/>
                </a:lnTo>
                <a:lnTo>
                  <a:pt x="95380" y="50843"/>
                </a:lnTo>
                <a:close/>
                <a:moveTo>
                  <a:pt x="112458" y="50843"/>
                </a:moveTo>
                <a:lnTo>
                  <a:pt x="112458" y="59103"/>
                </a:lnTo>
                <a:lnTo>
                  <a:pt x="104031" y="59103"/>
                </a:lnTo>
                <a:lnTo>
                  <a:pt x="104031" y="50843"/>
                </a:lnTo>
                <a:close/>
                <a:moveTo>
                  <a:pt x="121109" y="50843"/>
                </a:moveTo>
                <a:lnTo>
                  <a:pt x="121109" y="59103"/>
                </a:lnTo>
                <a:lnTo>
                  <a:pt x="112681" y="59103"/>
                </a:lnTo>
                <a:lnTo>
                  <a:pt x="112681" y="50843"/>
                </a:lnTo>
                <a:close/>
                <a:moveTo>
                  <a:pt x="129760" y="50843"/>
                </a:moveTo>
                <a:lnTo>
                  <a:pt x="129760" y="59103"/>
                </a:lnTo>
                <a:lnTo>
                  <a:pt x="121332" y="59103"/>
                </a:lnTo>
                <a:lnTo>
                  <a:pt x="121332" y="50843"/>
                </a:lnTo>
                <a:close/>
                <a:moveTo>
                  <a:pt x="138410" y="50843"/>
                </a:moveTo>
                <a:lnTo>
                  <a:pt x="138410" y="59103"/>
                </a:lnTo>
                <a:lnTo>
                  <a:pt x="129983" y="59103"/>
                </a:lnTo>
                <a:lnTo>
                  <a:pt x="129983" y="50843"/>
                </a:lnTo>
                <a:close/>
                <a:moveTo>
                  <a:pt x="147117" y="50843"/>
                </a:moveTo>
                <a:lnTo>
                  <a:pt x="147117" y="59103"/>
                </a:lnTo>
                <a:lnTo>
                  <a:pt x="138633" y="59103"/>
                </a:lnTo>
                <a:lnTo>
                  <a:pt x="138633" y="50843"/>
                </a:lnTo>
                <a:close/>
                <a:moveTo>
                  <a:pt x="155767" y="50843"/>
                </a:moveTo>
                <a:lnTo>
                  <a:pt x="155767" y="59103"/>
                </a:lnTo>
                <a:lnTo>
                  <a:pt x="147340" y="59103"/>
                </a:lnTo>
                <a:lnTo>
                  <a:pt x="147340" y="50843"/>
                </a:lnTo>
                <a:close/>
                <a:moveTo>
                  <a:pt x="164418" y="50843"/>
                </a:moveTo>
                <a:lnTo>
                  <a:pt x="164418" y="59103"/>
                </a:lnTo>
                <a:lnTo>
                  <a:pt x="155990" y="59103"/>
                </a:lnTo>
                <a:lnTo>
                  <a:pt x="155990" y="50843"/>
                </a:lnTo>
                <a:close/>
                <a:moveTo>
                  <a:pt x="173069" y="50843"/>
                </a:moveTo>
                <a:lnTo>
                  <a:pt x="173069" y="59103"/>
                </a:lnTo>
                <a:lnTo>
                  <a:pt x="164641" y="59103"/>
                </a:lnTo>
                <a:lnTo>
                  <a:pt x="164641" y="50843"/>
                </a:lnTo>
                <a:close/>
                <a:moveTo>
                  <a:pt x="181719" y="50843"/>
                </a:moveTo>
                <a:lnTo>
                  <a:pt x="181719" y="59103"/>
                </a:lnTo>
                <a:lnTo>
                  <a:pt x="173292" y="59103"/>
                </a:lnTo>
                <a:lnTo>
                  <a:pt x="173292" y="50843"/>
                </a:lnTo>
                <a:close/>
                <a:moveTo>
                  <a:pt x="190370" y="50843"/>
                </a:moveTo>
                <a:lnTo>
                  <a:pt x="190370" y="59103"/>
                </a:lnTo>
                <a:lnTo>
                  <a:pt x="181942" y="59103"/>
                </a:lnTo>
                <a:lnTo>
                  <a:pt x="181942" y="50843"/>
                </a:lnTo>
                <a:close/>
                <a:moveTo>
                  <a:pt x="199020" y="50843"/>
                </a:moveTo>
                <a:lnTo>
                  <a:pt x="199020" y="59103"/>
                </a:lnTo>
                <a:lnTo>
                  <a:pt x="190593" y="59103"/>
                </a:lnTo>
                <a:lnTo>
                  <a:pt x="190593" y="50843"/>
                </a:lnTo>
                <a:close/>
                <a:moveTo>
                  <a:pt x="207727" y="50843"/>
                </a:moveTo>
                <a:lnTo>
                  <a:pt x="207727" y="59103"/>
                </a:lnTo>
                <a:lnTo>
                  <a:pt x="199244" y="59103"/>
                </a:lnTo>
                <a:lnTo>
                  <a:pt x="199244" y="50843"/>
                </a:lnTo>
                <a:close/>
                <a:moveTo>
                  <a:pt x="216377" y="50843"/>
                </a:moveTo>
                <a:lnTo>
                  <a:pt x="216377" y="59103"/>
                </a:lnTo>
                <a:lnTo>
                  <a:pt x="207950" y="59103"/>
                </a:lnTo>
                <a:lnTo>
                  <a:pt x="207950" y="50843"/>
                </a:lnTo>
                <a:close/>
                <a:moveTo>
                  <a:pt x="225028" y="50843"/>
                </a:moveTo>
                <a:lnTo>
                  <a:pt x="225028" y="59103"/>
                </a:lnTo>
                <a:lnTo>
                  <a:pt x="216601" y="59103"/>
                </a:lnTo>
                <a:lnTo>
                  <a:pt x="216601" y="50843"/>
                </a:lnTo>
                <a:close/>
                <a:moveTo>
                  <a:pt x="233679" y="50843"/>
                </a:moveTo>
                <a:lnTo>
                  <a:pt x="233679" y="59103"/>
                </a:lnTo>
                <a:lnTo>
                  <a:pt x="225251" y="59103"/>
                </a:lnTo>
                <a:lnTo>
                  <a:pt x="225251" y="50843"/>
                </a:lnTo>
                <a:close/>
                <a:moveTo>
                  <a:pt x="242329" y="50843"/>
                </a:moveTo>
                <a:lnTo>
                  <a:pt x="242329" y="59103"/>
                </a:lnTo>
                <a:lnTo>
                  <a:pt x="233902" y="59103"/>
                </a:lnTo>
                <a:lnTo>
                  <a:pt x="233902" y="50843"/>
                </a:lnTo>
                <a:close/>
                <a:moveTo>
                  <a:pt x="250980" y="50843"/>
                </a:moveTo>
                <a:lnTo>
                  <a:pt x="250980" y="59103"/>
                </a:lnTo>
                <a:lnTo>
                  <a:pt x="242553" y="59103"/>
                </a:lnTo>
                <a:lnTo>
                  <a:pt x="242553" y="50843"/>
                </a:lnTo>
                <a:close/>
                <a:moveTo>
                  <a:pt x="259686" y="50843"/>
                </a:moveTo>
                <a:lnTo>
                  <a:pt x="259686" y="59103"/>
                </a:lnTo>
                <a:lnTo>
                  <a:pt x="251203" y="59103"/>
                </a:lnTo>
                <a:lnTo>
                  <a:pt x="251203" y="50843"/>
                </a:lnTo>
                <a:close/>
                <a:moveTo>
                  <a:pt x="268337" y="50843"/>
                </a:moveTo>
                <a:lnTo>
                  <a:pt x="268337" y="59103"/>
                </a:lnTo>
                <a:lnTo>
                  <a:pt x="259910" y="59103"/>
                </a:lnTo>
                <a:lnTo>
                  <a:pt x="259910" y="50843"/>
                </a:lnTo>
                <a:close/>
                <a:moveTo>
                  <a:pt x="276988" y="50843"/>
                </a:moveTo>
                <a:lnTo>
                  <a:pt x="276988" y="59103"/>
                </a:lnTo>
                <a:lnTo>
                  <a:pt x="268560" y="59103"/>
                </a:lnTo>
                <a:lnTo>
                  <a:pt x="268560" y="50843"/>
                </a:lnTo>
                <a:close/>
                <a:moveTo>
                  <a:pt x="17190" y="59326"/>
                </a:moveTo>
                <a:lnTo>
                  <a:pt x="17190" y="67586"/>
                </a:lnTo>
                <a:lnTo>
                  <a:pt x="8762" y="67586"/>
                </a:lnTo>
                <a:lnTo>
                  <a:pt x="8762" y="59326"/>
                </a:lnTo>
                <a:close/>
                <a:moveTo>
                  <a:pt x="25840" y="59326"/>
                </a:moveTo>
                <a:lnTo>
                  <a:pt x="25840" y="67586"/>
                </a:lnTo>
                <a:lnTo>
                  <a:pt x="17413" y="67586"/>
                </a:lnTo>
                <a:lnTo>
                  <a:pt x="17413" y="59326"/>
                </a:lnTo>
                <a:close/>
                <a:moveTo>
                  <a:pt x="34547" y="59326"/>
                </a:moveTo>
                <a:lnTo>
                  <a:pt x="34547" y="67586"/>
                </a:lnTo>
                <a:lnTo>
                  <a:pt x="26064" y="67586"/>
                </a:lnTo>
                <a:lnTo>
                  <a:pt x="26064" y="59326"/>
                </a:lnTo>
                <a:close/>
                <a:moveTo>
                  <a:pt x="43197" y="59326"/>
                </a:moveTo>
                <a:lnTo>
                  <a:pt x="43197" y="67586"/>
                </a:lnTo>
                <a:lnTo>
                  <a:pt x="34770" y="67586"/>
                </a:lnTo>
                <a:lnTo>
                  <a:pt x="34770" y="59326"/>
                </a:lnTo>
                <a:close/>
                <a:moveTo>
                  <a:pt x="51848" y="59326"/>
                </a:moveTo>
                <a:lnTo>
                  <a:pt x="51848" y="67586"/>
                </a:lnTo>
                <a:lnTo>
                  <a:pt x="43421" y="67586"/>
                </a:lnTo>
                <a:lnTo>
                  <a:pt x="43421" y="59326"/>
                </a:lnTo>
                <a:close/>
                <a:moveTo>
                  <a:pt x="60499" y="59326"/>
                </a:moveTo>
                <a:lnTo>
                  <a:pt x="60499" y="67586"/>
                </a:lnTo>
                <a:lnTo>
                  <a:pt x="52071" y="67586"/>
                </a:lnTo>
                <a:lnTo>
                  <a:pt x="52071" y="59326"/>
                </a:lnTo>
                <a:close/>
                <a:moveTo>
                  <a:pt x="69149" y="59326"/>
                </a:moveTo>
                <a:lnTo>
                  <a:pt x="69149" y="67586"/>
                </a:lnTo>
                <a:lnTo>
                  <a:pt x="60722" y="67586"/>
                </a:lnTo>
                <a:lnTo>
                  <a:pt x="60722" y="59326"/>
                </a:lnTo>
                <a:close/>
                <a:moveTo>
                  <a:pt x="77800" y="59326"/>
                </a:moveTo>
                <a:lnTo>
                  <a:pt x="77800" y="67586"/>
                </a:lnTo>
                <a:lnTo>
                  <a:pt x="69373" y="67586"/>
                </a:lnTo>
                <a:lnTo>
                  <a:pt x="69373" y="59326"/>
                </a:lnTo>
                <a:close/>
                <a:moveTo>
                  <a:pt x="86506" y="59326"/>
                </a:moveTo>
                <a:lnTo>
                  <a:pt x="86506" y="67586"/>
                </a:lnTo>
                <a:lnTo>
                  <a:pt x="78023" y="67586"/>
                </a:lnTo>
                <a:lnTo>
                  <a:pt x="78023" y="59326"/>
                </a:lnTo>
                <a:close/>
                <a:moveTo>
                  <a:pt x="95157" y="59326"/>
                </a:moveTo>
                <a:lnTo>
                  <a:pt x="95157" y="67586"/>
                </a:lnTo>
                <a:lnTo>
                  <a:pt x="86730" y="67586"/>
                </a:lnTo>
                <a:lnTo>
                  <a:pt x="86730" y="59326"/>
                </a:lnTo>
                <a:close/>
                <a:moveTo>
                  <a:pt x="103808" y="59326"/>
                </a:moveTo>
                <a:lnTo>
                  <a:pt x="103808" y="67586"/>
                </a:lnTo>
                <a:lnTo>
                  <a:pt x="95380" y="67586"/>
                </a:lnTo>
                <a:lnTo>
                  <a:pt x="95380" y="59326"/>
                </a:lnTo>
                <a:close/>
                <a:moveTo>
                  <a:pt x="112458" y="59326"/>
                </a:moveTo>
                <a:lnTo>
                  <a:pt x="112458" y="67586"/>
                </a:lnTo>
                <a:lnTo>
                  <a:pt x="104031" y="67586"/>
                </a:lnTo>
                <a:lnTo>
                  <a:pt x="104031" y="59326"/>
                </a:lnTo>
                <a:close/>
                <a:moveTo>
                  <a:pt x="121109" y="59326"/>
                </a:moveTo>
                <a:lnTo>
                  <a:pt x="121109" y="67586"/>
                </a:lnTo>
                <a:lnTo>
                  <a:pt x="112681" y="67586"/>
                </a:lnTo>
                <a:lnTo>
                  <a:pt x="112681" y="59326"/>
                </a:lnTo>
                <a:close/>
                <a:moveTo>
                  <a:pt x="129760" y="59326"/>
                </a:moveTo>
                <a:lnTo>
                  <a:pt x="129760" y="67586"/>
                </a:lnTo>
                <a:lnTo>
                  <a:pt x="121332" y="67586"/>
                </a:lnTo>
                <a:lnTo>
                  <a:pt x="121332" y="59326"/>
                </a:lnTo>
                <a:close/>
                <a:moveTo>
                  <a:pt x="138410" y="59326"/>
                </a:moveTo>
                <a:lnTo>
                  <a:pt x="138410" y="67586"/>
                </a:lnTo>
                <a:lnTo>
                  <a:pt x="129983" y="67586"/>
                </a:lnTo>
                <a:lnTo>
                  <a:pt x="129983" y="59326"/>
                </a:lnTo>
                <a:close/>
                <a:moveTo>
                  <a:pt x="147117" y="59326"/>
                </a:moveTo>
                <a:lnTo>
                  <a:pt x="147117" y="67586"/>
                </a:lnTo>
                <a:lnTo>
                  <a:pt x="138633" y="67586"/>
                </a:lnTo>
                <a:lnTo>
                  <a:pt x="138633" y="59326"/>
                </a:lnTo>
                <a:close/>
                <a:moveTo>
                  <a:pt x="155767" y="59326"/>
                </a:moveTo>
                <a:lnTo>
                  <a:pt x="155767" y="67586"/>
                </a:lnTo>
                <a:lnTo>
                  <a:pt x="147340" y="67586"/>
                </a:lnTo>
                <a:lnTo>
                  <a:pt x="147340" y="59326"/>
                </a:lnTo>
                <a:close/>
                <a:moveTo>
                  <a:pt x="164418" y="59326"/>
                </a:moveTo>
                <a:lnTo>
                  <a:pt x="164418" y="67586"/>
                </a:lnTo>
                <a:lnTo>
                  <a:pt x="155990" y="67586"/>
                </a:lnTo>
                <a:lnTo>
                  <a:pt x="155990" y="59326"/>
                </a:lnTo>
                <a:close/>
                <a:moveTo>
                  <a:pt x="173069" y="59326"/>
                </a:moveTo>
                <a:lnTo>
                  <a:pt x="173069" y="67586"/>
                </a:lnTo>
                <a:lnTo>
                  <a:pt x="164641" y="67586"/>
                </a:lnTo>
                <a:lnTo>
                  <a:pt x="164641" y="59326"/>
                </a:lnTo>
                <a:close/>
                <a:moveTo>
                  <a:pt x="181719" y="59326"/>
                </a:moveTo>
                <a:lnTo>
                  <a:pt x="181719" y="67586"/>
                </a:lnTo>
                <a:lnTo>
                  <a:pt x="173292" y="67586"/>
                </a:lnTo>
                <a:lnTo>
                  <a:pt x="173292" y="59326"/>
                </a:lnTo>
                <a:close/>
                <a:moveTo>
                  <a:pt x="190370" y="59326"/>
                </a:moveTo>
                <a:lnTo>
                  <a:pt x="190370" y="67586"/>
                </a:lnTo>
                <a:lnTo>
                  <a:pt x="181942" y="67586"/>
                </a:lnTo>
                <a:lnTo>
                  <a:pt x="181942" y="59326"/>
                </a:lnTo>
                <a:close/>
                <a:moveTo>
                  <a:pt x="199020" y="59326"/>
                </a:moveTo>
                <a:lnTo>
                  <a:pt x="199020" y="67586"/>
                </a:lnTo>
                <a:lnTo>
                  <a:pt x="190593" y="67586"/>
                </a:lnTo>
                <a:lnTo>
                  <a:pt x="190593" y="59326"/>
                </a:lnTo>
                <a:close/>
                <a:moveTo>
                  <a:pt x="207727" y="59326"/>
                </a:moveTo>
                <a:lnTo>
                  <a:pt x="207727" y="67586"/>
                </a:lnTo>
                <a:lnTo>
                  <a:pt x="199244" y="67586"/>
                </a:lnTo>
                <a:lnTo>
                  <a:pt x="199244" y="59326"/>
                </a:lnTo>
                <a:close/>
                <a:moveTo>
                  <a:pt x="216377" y="59326"/>
                </a:moveTo>
                <a:lnTo>
                  <a:pt x="216377" y="67586"/>
                </a:lnTo>
                <a:lnTo>
                  <a:pt x="207950" y="67586"/>
                </a:lnTo>
                <a:lnTo>
                  <a:pt x="207950" y="59326"/>
                </a:lnTo>
                <a:close/>
                <a:moveTo>
                  <a:pt x="225028" y="59326"/>
                </a:moveTo>
                <a:lnTo>
                  <a:pt x="225028" y="67586"/>
                </a:lnTo>
                <a:lnTo>
                  <a:pt x="216601" y="67586"/>
                </a:lnTo>
                <a:lnTo>
                  <a:pt x="216601" y="59326"/>
                </a:lnTo>
                <a:close/>
                <a:moveTo>
                  <a:pt x="233679" y="59326"/>
                </a:moveTo>
                <a:lnTo>
                  <a:pt x="233679" y="67586"/>
                </a:lnTo>
                <a:lnTo>
                  <a:pt x="225251" y="67586"/>
                </a:lnTo>
                <a:lnTo>
                  <a:pt x="225251" y="59326"/>
                </a:lnTo>
                <a:close/>
                <a:moveTo>
                  <a:pt x="242329" y="59326"/>
                </a:moveTo>
                <a:lnTo>
                  <a:pt x="242329" y="67586"/>
                </a:lnTo>
                <a:lnTo>
                  <a:pt x="233902" y="67586"/>
                </a:lnTo>
                <a:lnTo>
                  <a:pt x="233902" y="59326"/>
                </a:lnTo>
                <a:close/>
                <a:moveTo>
                  <a:pt x="250980" y="59326"/>
                </a:moveTo>
                <a:lnTo>
                  <a:pt x="250980" y="67586"/>
                </a:lnTo>
                <a:lnTo>
                  <a:pt x="242553" y="67586"/>
                </a:lnTo>
                <a:lnTo>
                  <a:pt x="242553" y="59326"/>
                </a:lnTo>
                <a:close/>
                <a:moveTo>
                  <a:pt x="259686" y="59326"/>
                </a:moveTo>
                <a:lnTo>
                  <a:pt x="259686" y="67586"/>
                </a:lnTo>
                <a:lnTo>
                  <a:pt x="251203" y="67586"/>
                </a:lnTo>
                <a:lnTo>
                  <a:pt x="251203" y="59326"/>
                </a:lnTo>
                <a:close/>
                <a:moveTo>
                  <a:pt x="268337" y="59326"/>
                </a:moveTo>
                <a:lnTo>
                  <a:pt x="268337" y="67586"/>
                </a:lnTo>
                <a:lnTo>
                  <a:pt x="259910" y="67586"/>
                </a:lnTo>
                <a:lnTo>
                  <a:pt x="259910" y="59326"/>
                </a:lnTo>
                <a:close/>
                <a:moveTo>
                  <a:pt x="276988" y="59326"/>
                </a:moveTo>
                <a:lnTo>
                  <a:pt x="276988" y="67586"/>
                </a:lnTo>
                <a:lnTo>
                  <a:pt x="268560" y="67586"/>
                </a:lnTo>
                <a:lnTo>
                  <a:pt x="268560" y="59326"/>
                </a:lnTo>
                <a:close/>
                <a:moveTo>
                  <a:pt x="17190" y="67810"/>
                </a:moveTo>
                <a:lnTo>
                  <a:pt x="17190" y="76014"/>
                </a:lnTo>
                <a:lnTo>
                  <a:pt x="8762" y="76014"/>
                </a:lnTo>
                <a:lnTo>
                  <a:pt x="8762" y="67810"/>
                </a:lnTo>
                <a:close/>
                <a:moveTo>
                  <a:pt x="25840" y="67810"/>
                </a:moveTo>
                <a:lnTo>
                  <a:pt x="25840" y="76014"/>
                </a:lnTo>
                <a:lnTo>
                  <a:pt x="17413" y="76014"/>
                </a:lnTo>
                <a:lnTo>
                  <a:pt x="17413" y="67810"/>
                </a:lnTo>
                <a:close/>
                <a:moveTo>
                  <a:pt x="34547" y="67810"/>
                </a:moveTo>
                <a:lnTo>
                  <a:pt x="34547" y="76014"/>
                </a:lnTo>
                <a:lnTo>
                  <a:pt x="26064" y="76014"/>
                </a:lnTo>
                <a:lnTo>
                  <a:pt x="26064" y="67810"/>
                </a:lnTo>
                <a:close/>
                <a:moveTo>
                  <a:pt x="43197" y="67810"/>
                </a:moveTo>
                <a:lnTo>
                  <a:pt x="43197" y="76014"/>
                </a:lnTo>
                <a:lnTo>
                  <a:pt x="34770" y="76014"/>
                </a:lnTo>
                <a:lnTo>
                  <a:pt x="34770" y="67810"/>
                </a:lnTo>
                <a:close/>
                <a:moveTo>
                  <a:pt x="51848" y="67810"/>
                </a:moveTo>
                <a:lnTo>
                  <a:pt x="51848" y="76014"/>
                </a:lnTo>
                <a:lnTo>
                  <a:pt x="43421" y="76014"/>
                </a:lnTo>
                <a:lnTo>
                  <a:pt x="43421" y="67810"/>
                </a:lnTo>
                <a:close/>
                <a:moveTo>
                  <a:pt x="60499" y="67810"/>
                </a:moveTo>
                <a:lnTo>
                  <a:pt x="60499" y="76014"/>
                </a:lnTo>
                <a:lnTo>
                  <a:pt x="52071" y="76014"/>
                </a:lnTo>
                <a:lnTo>
                  <a:pt x="52071" y="67810"/>
                </a:lnTo>
                <a:close/>
                <a:moveTo>
                  <a:pt x="69149" y="67810"/>
                </a:moveTo>
                <a:lnTo>
                  <a:pt x="69149" y="76014"/>
                </a:lnTo>
                <a:lnTo>
                  <a:pt x="60722" y="76014"/>
                </a:lnTo>
                <a:lnTo>
                  <a:pt x="60722" y="67810"/>
                </a:lnTo>
                <a:close/>
                <a:moveTo>
                  <a:pt x="77800" y="67810"/>
                </a:moveTo>
                <a:lnTo>
                  <a:pt x="77800" y="76014"/>
                </a:lnTo>
                <a:lnTo>
                  <a:pt x="69373" y="76014"/>
                </a:lnTo>
                <a:lnTo>
                  <a:pt x="69373" y="67810"/>
                </a:lnTo>
                <a:close/>
                <a:moveTo>
                  <a:pt x="86506" y="67810"/>
                </a:moveTo>
                <a:lnTo>
                  <a:pt x="86506" y="76014"/>
                </a:lnTo>
                <a:lnTo>
                  <a:pt x="78023" y="76014"/>
                </a:lnTo>
                <a:lnTo>
                  <a:pt x="78023" y="67810"/>
                </a:lnTo>
                <a:close/>
                <a:moveTo>
                  <a:pt x="95157" y="67810"/>
                </a:moveTo>
                <a:lnTo>
                  <a:pt x="95157" y="76014"/>
                </a:lnTo>
                <a:lnTo>
                  <a:pt x="86730" y="76014"/>
                </a:lnTo>
                <a:lnTo>
                  <a:pt x="86730" y="67810"/>
                </a:lnTo>
                <a:close/>
                <a:moveTo>
                  <a:pt x="103808" y="67810"/>
                </a:moveTo>
                <a:lnTo>
                  <a:pt x="103808" y="76014"/>
                </a:lnTo>
                <a:lnTo>
                  <a:pt x="95380" y="76014"/>
                </a:lnTo>
                <a:lnTo>
                  <a:pt x="95380" y="67810"/>
                </a:lnTo>
                <a:close/>
                <a:moveTo>
                  <a:pt x="112458" y="67810"/>
                </a:moveTo>
                <a:lnTo>
                  <a:pt x="112458" y="76014"/>
                </a:lnTo>
                <a:lnTo>
                  <a:pt x="104031" y="76014"/>
                </a:lnTo>
                <a:lnTo>
                  <a:pt x="104031" y="67810"/>
                </a:lnTo>
                <a:close/>
                <a:moveTo>
                  <a:pt x="121109" y="67810"/>
                </a:moveTo>
                <a:lnTo>
                  <a:pt x="121109" y="76014"/>
                </a:lnTo>
                <a:lnTo>
                  <a:pt x="112681" y="76014"/>
                </a:lnTo>
                <a:lnTo>
                  <a:pt x="112681" y="67810"/>
                </a:lnTo>
                <a:close/>
                <a:moveTo>
                  <a:pt x="129760" y="67810"/>
                </a:moveTo>
                <a:lnTo>
                  <a:pt x="129760" y="76014"/>
                </a:lnTo>
                <a:lnTo>
                  <a:pt x="121332" y="76014"/>
                </a:lnTo>
                <a:lnTo>
                  <a:pt x="121332" y="67810"/>
                </a:lnTo>
                <a:close/>
                <a:moveTo>
                  <a:pt x="138410" y="67810"/>
                </a:moveTo>
                <a:lnTo>
                  <a:pt x="138410" y="76014"/>
                </a:lnTo>
                <a:lnTo>
                  <a:pt x="129983" y="76014"/>
                </a:lnTo>
                <a:lnTo>
                  <a:pt x="129983" y="67810"/>
                </a:lnTo>
                <a:close/>
                <a:moveTo>
                  <a:pt x="147117" y="67810"/>
                </a:moveTo>
                <a:lnTo>
                  <a:pt x="147117" y="76014"/>
                </a:lnTo>
                <a:lnTo>
                  <a:pt x="138633" y="76014"/>
                </a:lnTo>
                <a:lnTo>
                  <a:pt x="138633" y="67810"/>
                </a:lnTo>
                <a:close/>
                <a:moveTo>
                  <a:pt x="155767" y="67810"/>
                </a:moveTo>
                <a:lnTo>
                  <a:pt x="155767" y="76014"/>
                </a:lnTo>
                <a:lnTo>
                  <a:pt x="147340" y="76014"/>
                </a:lnTo>
                <a:lnTo>
                  <a:pt x="147340" y="67810"/>
                </a:lnTo>
                <a:close/>
                <a:moveTo>
                  <a:pt x="164418" y="67810"/>
                </a:moveTo>
                <a:lnTo>
                  <a:pt x="164418" y="76014"/>
                </a:lnTo>
                <a:lnTo>
                  <a:pt x="155990" y="76014"/>
                </a:lnTo>
                <a:lnTo>
                  <a:pt x="155990" y="67810"/>
                </a:lnTo>
                <a:close/>
                <a:moveTo>
                  <a:pt x="173069" y="67810"/>
                </a:moveTo>
                <a:lnTo>
                  <a:pt x="173069" y="76014"/>
                </a:lnTo>
                <a:lnTo>
                  <a:pt x="164641" y="76014"/>
                </a:lnTo>
                <a:lnTo>
                  <a:pt x="164641" y="67810"/>
                </a:lnTo>
                <a:close/>
                <a:moveTo>
                  <a:pt x="181719" y="67810"/>
                </a:moveTo>
                <a:lnTo>
                  <a:pt x="181719" y="76014"/>
                </a:lnTo>
                <a:lnTo>
                  <a:pt x="173292" y="76014"/>
                </a:lnTo>
                <a:lnTo>
                  <a:pt x="173292" y="67810"/>
                </a:lnTo>
                <a:close/>
                <a:moveTo>
                  <a:pt x="190370" y="67810"/>
                </a:moveTo>
                <a:lnTo>
                  <a:pt x="190370" y="76014"/>
                </a:lnTo>
                <a:lnTo>
                  <a:pt x="181942" y="76014"/>
                </a:lnTo>
                <a:lnTo>
                  <a:pt x="181942" y="67810"/>
                </a:lnTo>
                <a:close/>
                <a:moveTo>
                  <a:pt x="199020" y="67810"/>
                </a:moveTo>
                <a:lnTo>
                  <a:pt x="199020" y="76014"/>
                </a:lnTo>
                <a:lnTo>
                  <a:pt x="190593" y="76014"/>
                </a:lnTo>
                <a:lnTo>
                  <a:pt x="190593" y="67810"/>
                </a:lnTo>
                <a:close/>
                <a:moveTo>
                  <a:pt x="207727" y="67810"/>
                </a:moveTo>
                <a:lnTo>
                  <a:pt x="207727" y="76014"/>
                </a:lnTo>
                <a:lnTo>
                  <a:pt x="199244" y="76014"/>
                </a:lnTo>
                <a:lnTo>
                  <a:pt x="199244" y="67810"/>
                </a:lnTo>
                <a:close/>
                <a:moveTo>
                  <a:pt x="216377" y="67810"/>
                </a:moveTo>
                <a:lnTo>
                  <a:pt x="216377" y="76014"/>
                </a:lnTo>
                <a:lnTo>
                  <a:pt x="207950" y="76014"/>
                </a:lnTo>
                <a:lnTo>
                  <a:pt x="207950" y="67810"/>
                </a:lnTo>
                <a:close/>
                <a:moveTo>
                  <a:pt x="225028" y="67810"/>
                </a:moveTo>
                <a:lnTo>
                  <a:pt x="225028" y="76014"/>
                </a:lnTo>
                <a:lnTo>
                  <a:pt x="216601" y="76014"/>
                </a:lnTo>
                <a:lnTo>
                  <a:pt x="216601" y="67810"/>
                </a:lnTo>
                <a:close/>
                <a:moveTo>
                  <a:pt x="233679" y="67810"/>
                </a:moveTo>
                <a:lnTo>
                  <a:pt x="233679" y="76014"/>
                </a:lnTo>
                <a:lnTo>
                  <a:pt x="225251" y="76014"/>
                </a:lnTo>
                <a:lnTo>
                  <a:pt x="225251" y="67810"/>
                </a:lnTo>
                <a:close/>
                <a:moveTo>
                  <a:pt x="242329" y="67810"/>
                </a:moveTo>
                <a:lnTo>
                  <a:pt x="242329" y="76014"/>
                </a:lnTo>
                <a:lnTo>
                  <a:pt x="233902" y="76014"/>
                </a:lnTo>
                <a:lnTo>
                  <a:pt x="233902" y="67810"/>
                </a:lnTo>
                <a:close/>
                <a:moveTo>
                  <a:pt x="250980" y="67810"/>
                </a:moveTo>
                <a:lnTo>
                  <a:pt x="250980" y="76014"/>
                </a:lnTo>
                <a:lnTo>
                  <a:pt x="242553" y="76014"/>
                </a:lnTo>
                <a:lnTo>
                  <a:pt x="242553" y="67810"/>
                </a:lnTo>
                <a:close/>
                <a:moveTo>
                  <a:pt x="259686" y="67810"/>
                </a:moveTo>
                <a:lnTo>
                  <a:pt x="259686" y="76014"/>
                </a:lnTo>
                <a:lnTo>
                  <a:pt x="251203" y="76014"/>
                </a:lnTo>
                <a:lnTo>
                  <a:pt x="251203" y="67810"/>
                </a:lnTo>
                <a:close/>
                <a:moveTo>
                  <a:pt x="268337" y="67810"/>
                </a:moveTo>
                <a:lnTo>
                  <a:pt x="268337" y="76014"/>
                </a:lnTo>
                <a:lnTo>
                  <a:pt x="259910" y="76014"/>
                </a:lnTo>
                <a:lnTo>
                  <a:pt x="259910" y="67810"/>
                </a:lnTo>
                <a:close/>
                <a:moveTo>
                  <a:pt x="276988" y="67810"/>
                </a:moveTo>
                <a:lnTo>
                  <a:pt x="276988" y="76014"/>
                </a:lnTo>
                <a:lnTo>
                  <a:pt x="268560" y="76014"/>
                </a:lnTo>
                <a:lnTo>
                  <a:pt x="268560" y="67810"/>
                </a:lnTo>
                <a:close/>
                <a:moveTo>
                  <a:pt x="17190" y="76237"/>
                </a:moveTo>
                <a:lnTo>
                  <a:pt x="17190" y="84497"/>
                </a:lnTo>
                <a:lnTo>
                  <a:pt x="8762" y="84497"/>
                </a:lnTo>
                <a:lnTo>
                  <a:pt x="8762" y="76237"/>
                </a:lnTo>
                <a:close/>
                <a:moveTo>
                  <a:pt x="25840" y="76237"/>
                </a:moveTo>
                <a:lnTo>
                  <a:pt x="25840" y="84497"/>
                </a:lnTo>
                <a:lnTo>
                  <a:pt x="17413" y="84497"/>
                </a:lnTo>
                <a:lnTo>
                  <a:pt x="17413" y="76237"/>
                </a:lnTo>
                <a:close/>
                <a:moveTo>
                  <a:pt x="34547" y="76237"/>
                </a:moveTo>
                <a:lnTo>
                  <a:pt x="34547" y="84497"/>
                </a:lnTo>
                <a:lnTo>
                  <a:pt x="26064" y="84497"/>
                </a:lnTo>
                <a:lnTo>
                  <a:pt x="26064" y="76237"/>
                </a:lnTo>
                <a:close/>
                <a:moveTo>
                  <a:pt x="43197" y="76237"/>
                </a:moveTo>
                <a:lnTo>
                  <a:pt x="43197" y="84497"/>
                </a:lnTo>
                <a:lnTo>
                  <a:pt x="34770" y="84497"/>
                </a:lnTo>
                <a:lnTo>
                  <a:pt x="34770" y="76237"/>
                </a:lnTo>
                <a:close/>
                <a:moveTo>
                  <a:pt x="51848" y="76237"/>
                </a:moveTo>
                <a:lnTo>
                  <a:pt x="51848" y="84497"/>
                </a:lnTo>
                <a:lnTo>
                  <a:pt x="43421" y="84497"/>
                </a:lnTo>
                <a:lnTo>
                  <a:pt x="43421" y="76237"/>
                </a:lnTo>
                <a:close/>
                <a:moveTo>
                  <a:pt x="60499" y="76237"/>
                </a:moveTo>
                <a:lnTo>
                  <a:pt x="60499" y="84497"/>
                </a:lnTo>
                <a:lnTo>
                  <a:pt x="52071" y="84497"/>
                </a:lnTo>
                <a:lnTo>
                  <a:pt x="52071" y="76237"/>
                </a:lnTo>
                <a:close/>
                <a:moveTo>
                  <a:pt x="69149" y="76237"/>
                </a:moveTo>
                <a:lnTo>
                  <a:pt x="69149" y="84497"/>
                </a:lnTo>
                <a:lnTo>
                  <a:pt x="60722" y="84497"/>
                </a:lnTo>
                <a:lnTo>
                  <a:pt x="60722" y="76237"/>
                </a:lnTo>
                <a:close/>
                <a:moveTo>
                  <a:pt x="77800" y="76237"/>
                </a:moveTo>
                <a:lnTo>
                  <a:pt x="77800" y="84497"/>
                </a:lnTo>
                <a:lnTo>
                  <a:pt x="69373" y="84497"/>
                </a:lnTo>
                <a:lnTo>
                  <a:pt x="69373" y="76237"/>
                </a:lnTo>
                <a:close/>
                <a:moveTo>
                  <a:pt x="86506" y="76237"/>
                </a:moveTo>
                <a:lnTo>
                  <a:pt x="86506" y="84497"/>
                </a:lnTo>
                <a:lnTo>
                  <a:pt x="78023" y="84497"/>
                </a:lnTo>
                <a:lnTo>
                  <a:pt x="78023" y="76237"/>
                </a:lnTo>
                <a:close/>
                <a:moveTo>
                  <a:pt x="95157" y="76237"/>
                </a:moveTo>
                <a:lnTo>
                  <a:pt x="95157" y="84497"/>
                </a:lnTo>
                <a:lnTo>
                  <a:pt x="86730" y="84497"/>
                </a:lnTo>
                <a:lnTo>
                  <a:pt x="86730" y="76237"/>
                </a:lnTo>
                <a:close/>
                <a:moveTo>
                  <a:pt x="103808" y="76237"/>
                </a:moveTo>
                <a:lnTo>
                  <a:pt x="103808" y="84497"/>
                </a:lnTo>
                <a:lnTo>
                  <a:pt x="95380" y="84497"/>
                </a:lnTo>
                <a:lnTo>
                  <a:pt x="95380" y="76237"/>
                </a:lnTo>
                <a:close/>
                <a:moveTo>
                  <a:pt x="112458" y="76237"/>
                </a:moveTo>
                <a:lnTo>
                  <a:pt x="112458" y="84497"/>
                </a:lnTo>
                <a:lnTo>
                  <a:pt x="104031" y="84497"/>
                </a:lnTo>
                <a:lnTo>
                  <a:pt x="104031" y="76237"/>
                </a:lnTo>
                <a:close/>
                <a:moveTo>
                  <a:pt x="121109" y="76237"/>
                </a:moveTo>
                <a:lnTo>
                  <a:pt x="121109" y="84497"/>
                </a:lnTo>
                <a:lnTo>
                  <a:pt x="112681" y="84497"/>
                </a:lnTo>
                <a:lnTo>
                  <a:pt x="112681" y="76237"/>
                </a:lnTo>
                <a:close/>
                <a:moveTo>
                  <a:pt x="129760" y="76237"/>
                </a:moveTo>
                <a:lnTo>
                  <a:pt x="129760" y="84497"/>
                </a:lnTo>
                <a:lnTo>
                  <a:pt x="121332" y="84497"/>
                </a:lnTo>
                <a:lnTo>
                  <a:pt x="121332" y="76237"/>
                </a:lnTo>
                <a:close/>
                <a:moveTo>
                  <a:pt x="138410" y="76237"/>
                </a:moveTo>
                <a:lnTo>
                  <a:pt x="138410" y="84497"/>
                </a:lnTo>
                <a:lnTo>
                  <a:pt x="129983" y="84497"/>
                </a:lnTo>
                <a:lnTo>
                  <a:pt x="129983" y="76237"/>
                </a:lnTo>
                <a:close/>
                <a:moveTo>
                  <a:pt x="147117" y="76237"/>
                </a:moveTo>
                <a:lnTo>
                  <a:pt x="147117" y="84497"/>
                </a:lnTo>
                <a:lnTo>
                  <a:pt x="138633" y="84497"/>
                </a:lnTo>
                <a:lnTo>
                  <a:pt x="138633" y="76237"/>
                </a:lnTo>
                <a:close/>
                <a:moveTo>
                  <a:pt x="155767" y="76237"/>
                </a:moveTo>
                <a:lnTo>
                  <a:pt x="155767" y="84497"/>
                </a:lnTo>
                <a:lnTo>
                  <a:pt x="147340" y="84497"/>
                </a:lnTo>
                <a:lnTo>
                  <a:pt x="147340" y="76237"/>
                </a:lnTo>
                <a:close/>
                <a:moveTo>
                  <a:pt x="164418" y="76237"/>
                </a:moveTo>
                <a:lnTo>
                  <a:pt x="164418" y="84497"/>
                </a:lnTo>
                <a:lnTo>
                  <a:pt x="155990" y="84497"/>
                </a:lnTo>
                <a:lnTo>
                  <a:pt x="155990" y="76237"/>
                </a:lnTo>
                <a:close/>
                <a:moveTo>
                  <a:pt x="173069" y="76237"/>
                </a:moveTo>
                <a:lnTo>
                  <a:pt x="173069" y="84497"/>
                </a:lnTo>
                <a:lnTo>
                  <a:pt x="164641" y="84497"/>
                </a:lnTo>
                <a:lnTo>
                  <a:pt x="164641" y="76237"/>
                </a:lnTo>
                <a:close/>
                <a:moveTo>
                  <a:pt x="181719" y="76237"/>
                </a:moveTo>
                <a:lnTo>
                  <a:pt x="181719" y="84497"/>
                </a:lnTo>
                <a:lnTo>
                  <a:pt x="173292" y="84497"/>
                </a:lnTo>
                <a:lnTo>
                  <a:pt x="173292" y="76237"/>
                </a:lnTo>
                <a:close/>
                <a:moveTo>
                  <a:pt x="190370" y="76237"/>
                </a:moveTo>
                <a:lnTo>
                  <a:pt x="190370" y="84497"/>
                </a:lnTo>
                <a:lnTo>
                  <a:pt x="181942" y="84497"/>
                </a:lnTo>
                <a:lnTo>
                  <a:pt x="181942" y="76237"/>
                </a:lnTo>
                <a:close/>
                <a:moveTo>
                  <a:pt x="199020" y="76237"/>
                </a:moveTo>
                <a:lnTo>
                  <a:pt x="199020" y="84497"/>
                </a:lnTo>
                <a:lnTo>
                  <a:pt x="190593" y="84497"/>
                </a:lnTo>
                <a:lnTo>
                  <a:pt x="190593" y="76237"/>
                </a:lnTo>
                <a:close/>
                <a:moveTo>
                  <a:pt x="207727" y="76237"/>
                </a:moveTo>
                <a:lnTo>
                  <a:pt x="207727" y="84497"/>
                </a:lnTo>
                <a:lnTo>
                  <a:pt x="199244" y="84497"/>
                </a:lnTo>
                <a:lnTo>
                  <a:pt x="199244" y="76237"/>
                </a:lnTo>
                <a:close/>
                <a:moveTo>
                  <a:pt x="216377" y="76237"/>
                </a:moveTo>
                <a:lnTo>
                  <a:pt x="216377" y="84497"/>
                </a:lnTo>
                <a:lnTo>
                  <a:pt x="207950" y="84497"/>
                </a:lnTo>
                <a:lnTo>
                  <a:pt x="207950" y="76237"/>
                </a:lnTo>
                <a:close/>
                <a:moveTo>
                  <a:pt x="225028" y="76237"/>
                </a:moveTo>
                <a:lnTo>
                  <a:pt x="225028" y="84497"/>
                </a:lnTo>
                <a:lnTo>
                  <a:pt x="216601" y="84497"/>
                </a:lnTo>
                <a:lnTo>
                  <a:pt x="216601" y="76237"/>
                </a:lnTo>
                <a:close/>
                <a:moveTo>
                  <a:pt x="233679" y="76237"/>
                </a:moveTo>
                <a:lnTo>
                  <a:pt x="233679" y="84497"/>
                </a:lnTo>
                <a:lnTo>
                  <a:pt x="225251" y="84497"/>
                </a:lnTo>
                <a:lnTo>
                  <a:pt x="225251" y="76237"/>
                </a:lnTo>
                <a:close/>
                <a:moveTo>
                  <a:pt x="242329" y="76237"/>
                </a:moveTo>
                <a:lnTo>
                  <a:pt x="242329" y="84497"/>
                </a:lnTo>
                <a:lnTo>
                  <a:pt x="233902" y="84497"/>
                </a:lnTo>
                <a:lnTo>
                  <a:pt x="233902" y="76237"/>
                </a:lnTo>
                <a:close/>
                <a:moveTo>
                  <a:pt x="250980" y="76237"/>
                </a:moveTo>
                <a:lnTo>
                  <a:pt x="250980" y="84497"/>
                </a:lnTo>
                <a:lnTo>
                  <a:pt x="242553" y="84497"/>
                </a:lnTo>
                <a:lnTo>
                  <a:pt x="242553" y="76237"/>
                </a:lnTo>
                <a:close/>
                <a:moveTo>
                  <a:pt x="259686" y="76237"/>
                </a:moveTo>
                <a:lnTo>
                  <a:pt x="259686" y="84497"/>
                </a:lnTo>
                <a:lnTo>
                  <a:pt x="251203" y="84497"/>
                </a:lnTo>
                <a:lnTo>
                  <a:pt x="251203" y="76237"/>
                </a:lnTo>
                <a:close/>
                <a:moveTo>
                  <a:pt x="268337" y="76237"/>
                </a:moveTo>
                <a:lnTo>
                  <a:pt x="268337" y="84497"/>
                </a:lnTo>
                <a:lnTo>
                  <a:pt x="259910" y="84497"/>
                </a:lnTo>
                <a:lnTo>
                  <a:pt x="259910" y="76237"/>
                </a:lnTo>
                <a:close/>
                <a:moveTo>
                  <a:pt x="276988" y="76237"/>
                </a:moveTo>
                <a:lnTo>
                  <a:pt x="276988" y="84497"/>
                </a:lnTo>
                <a:lnTo>
                  <a:pt x="268560" y="84497"/>
                </a:lnTo>
                <a:lnTo>
                  <a:pt x="268560" y="76237"/>
                </a:lnTo>
                <a:close/>
                <a:moveTo>
                  <a:pt x="17190" y="84720"/>
                </a:moveTo>
                <a:lnTo>
                  <a:pt x="17190" y="92924"/>
                </a:lnTo>
                <a:lnTo>
                  <a:pt x="8762" y="92924"/>
                </a:lnTo>
                <a:lnTo>
                  <a:pt x="8762" y="84720"/>
                </a:lnTo>
                <a:close/>
                <a:moveTo>
                  <a:pt x="25840" y="84720"/>
                </a:moveTo>
                <a:lnTo>
                  <a:pt x="25840" y="92924"/>
                </a:lnTo>
                <a:lnTo>
                  <a:pt x="17413" y="92924"/>
                </a:lnTo>
                <a:lnTo>
                  <a:pt x="17413" y="84720"/>
                </a:lnTo>
                <a:close/>
                <a:moveTo>
                  <a:pt x="34547" y="84720"/>
                </a:moveTo>
                <a:lnTo>
                  <a:pt x="34547" y="92924"/>
                </a:lnTo>
                <a:lnTo>
                  <a:pt x="26064" y="92924"/>
                </a:lnTo>
                <a:lnTo>
                  <a:pt x="26064" y="84720"/>
                </a:lnTo>
                <a:close/>
                <a:moveTo>
                  <a:pt x="43197" y="84720"/>
                </a:moveTo>
                <a:lnTo>
                  <a:pt x="43197" y="92924"/>
                </a:lnTo>
                <a:lnTo>
                  <a:pt x="34770" y="92924"/>
                </a:lnTo>
                <a:lnTo>
                  <a:pt x="34770" y="84720"/>
                </a:lnTo>
                <a:close/>
                <a:moveTo>
                  <a:pt x="51848" y="84720"/>
                </a:moveTo>
                <a:lnTo>
                  <a:pt x="51848" y="92924"/>
                </a:lnTo>
                <a:lnTo>
                  <a:pt x="43421" y="92924"/>
                </a:lnTo>
                <a:lnTo>
                  <a:pt x="43421" y="84720"/>
                </a:lnTo>
                <a:close/>
                <a:moveTo>
                  <a:pt x="60499" y="84720"/>
                </a:moveTo>
                <a:lnTo>
                  <a:pt x="60499" y="92924"/>
                </a:lnTo>
                <a:lnTo>
                  <a:pt x="52071" y="92924"/>
                </a:lnTo>
                <a:lnTo>
                  <a:pt x="52071" y="84720"/>
                </a:lnTo>
                <a:close/>
                <a:moveTo>
                  <a:pt x="69149" y="84720"/>
                </a:moveTo>
                <a:lnTo>
                  <a:pt x="69149" y="92924"/>
                </a:lnTo>
                <a:lnTo>
                  <a:pt x="60722" y="92924"/>
                </a:lnTo>
                <a:lnTo>
                  <a:pt x="60722" y="84720"/>
                </a:lnTo>
                <a:close/>
                <a:moveTo>
                  <a:pt x="77800" y="84720"/>
                </a:moveTo>
                <a:lnTo>
                  <a:pt x="77800" y="92924"/>
                </a:lnTo>
                <a:lnTo>
                  <a:pt x="69373" y="92924"/>
                </a:lnTo>
                <a:lnTo>
                  <a:pt x="69373" y="84720"/>
                </a:lnTo>
                <a:close/>
                <a:moveTo>
                  <a:pt x="86506" y="84720"/>
                </a:moveTo>
                <a:lnTo>
                  <a:pt x="86506" y="92924"/>
                </a:lnTo>
                <a:lnTo>
                  <a:pt x="78023" y="92924"/>
                </a:lnTo>
                <a:lnTo>
                  <a:pt x="78023" y="84720"/>
                </a:lnTo>
                <a:close/>
                <a:moveTo>
                  <a:pt x="95157" y="84720"/>
                </a:moveTo>
                <a:lnTo>
                  <a:pt x="95157" y="92924"/>
                </a:lnTo>
                <a:lnTo>
                  <a:pt x="86730" y="92924"/>
                </a:lnTo>
                <a:lnTo>
                  <a:pt x="86730" y="84720"/>
                </a:lnTo>
                <a:close/>
                <a:moveTo>
                  <a:pt x="103808" y="84720"/>
                </a:moveTo>
                <a:lnTo>
                  <a:pt x="103808" y="92924"/>
                </a:lnTo>
                <a:lnTo>
                  <a:pt x="95380" y="92924"/>
                </a:lnTo>
                <a:lnTo>
                  <a:pt x="95380" y="84720"/>
                </a:lnTo>
                <a:close/>
                <a:moveTo>
                  <a:pt x="112458" y="84720"/>
                </a:moveTo>
                <a:lnTo>
                  <a:pt x="112458" y="92924"/>
                </a:lnTo>
                <a:lnTo>
                  <a:pt x="104031" y="92924"/>
                </a:lnTo>
                <a:lnTo>
                  <a:pt x="104031" y="84720"/>
                </a:lnTo>
                <a:close/>
                <a:moveTo>
                  <a:pt x="121109" y="84720"/>
                </a:moveTo>
                <a:lnTo>
                  <a:pt x="121109" y="92924"/>
                </a:lnTo>
                <a:lnTo>
                  <a:pt x="112681" y="92924"/>
                </a:lnTo>
                <a:lnTo>
                  <a:pt x="112681" y="84720"/>
                </a:lnTo>
                <a:close/>
                <a:moveTo>
                  <a:pt x="129760" y="84720"/>
                </a:moveTo>
                <a:lnTo>
                  <a:pt x="129760" y="92924"/>
                </a:lnTo>
                <a:lnTo>
                  <a:pt x="121332" y="92924"/>
                </a:lnTo>
                <a:lnTo>
                  <a:pt x="121332" y="84720"/>
                </a:lnTo>
                <a:close/>
                <a:moveTo>
                  <a:pt x="138410" y="84720"/>
                </a:moveTo>
                <a:lnTo>
                  <a:pt x="138410" y="92924"/>
                </a:lnTo>
                <a:lnTo>
                  <a:pt x="129983" y="92924"/>
                </a:lnTo>
                <a:lnTo>
                  <a:pt x="129983" y="84720"/>
                </a:lnTo>
                <a:close/>
                <a:moveTo>
                  <a:pt x="147117" y="84720"/>
                </a:moveTo>
                <a:lnTo>
                  <a:pt x="147117" y="92924"/>
                </a:lnTo>
                <a:lnTo>
                  <a:pt x="138633" y="92924"/>
                </a:lnTo>
                <a:lnTo>
                  <a:pt x="138633" y="84720"/>
                </a:lnTo>
                <a:close/>
                <a:moveTo>
                  <a:pt x="155767" y="84720"/>
                </a:moveTo>
                <a:lnTo>
                  <a:pt x="155767" y="92924"/>
                </a:lnTo>
                <a:lnTo>
                  <a:pt x="147340" y="92924"/>
                </a:lnTo>
                <a:lnTo>
                  <a:pt x="147340" y="84720"/>
                </a:lnTo>
                <a:close/>
                <a:moveTo>
                  <a:pt x="164418" y="84720"/>
                </a:moveTo>
                <a:lnTo>
                  <a:pt x="164418" y="92924"/>
                </a:lnTo>
                <a:lnTo>
                  <a:pt x="155990" y="92924"/>
                </a:lnTo>
                <a:lnTo>
                  <a:pt x="155990" y="84720"/>
                </a:lnTo>
                <a:close/>
                <a:moveTo>
                  <a:pt x="173069" y="84720"/>
                </a:moveTo>
                <a:lnTo>
                  <a:pt x="173069" y="92924"/>
                </a:lnTo>
                <a:lnTo>
                  <a:pt x="164641" y="92924"/>
                </a:lnTo>
                <a:lnTo>
                  <a:pt x="164641" y="84720"/>
                </a:lnTo>
                <a:close/>
                <a:moveTo>
                  <a:pt x="181719" y="84720"/>
                </a:moveTo>
                <a:lnTo>
                  <a:pt x="181719" y="92924"/>
                </a:lnTo>
                <a:lnTo>
                  <a:pt x="173292" y="92924"/>
                </a:lnTo>
                <a:lnTo>
                  <a:pt x="173292" y="84720"/>
                </a:lnTo>
                <a:close/>
                <a:moveTo>
                  <a:pt x="190370" y="84720"/>
                </a:moveTo>
                <a:lnTo>
                  <a:pt x="190370" y="92924"/>
                </a:lnTo>
                <a:lnTo>
                  <a:pt x="181942" y="92924"/>
                </a:lnTo>
                <a:lnTo>
                  <a:pt x="181942" y="84720"/>
                </a:lnTo>
                <a:close/>
                <a:moveTo>
                  <a:pt x="199020" y="84720"/>
                </a:moveTo>
                <a:lnTo>
                  <a:pt x="199020" y="92924"/>
                </a:lnTo>
                <a:lnTo>
                  <a:pt x="190593" y="92924"/>
                </a:lnTo>
                <a:lnTo>
                  <a:pt x="190593" y="84720"/>
                </a:lnTo>
                <a:close/>
                <a:moveTo>
                  <a:pt x="207727" y="84720"/>
                </a:moveTo>
                <a:lnTo>
                  <a:pt x="207727" y="92924"/>
                </a:lnTo>
                <a:lnTo>
                  <a:pt x="199244" y="92924"/>
                </a:lnTo>
                <a:lnTo>
                  <a:pt x="199244" y="84720"/>
                </a:lnTo>
                <a:close/>
                <a:moveTo>
                  <a:pt x="216377" y="84720"/>
                </a:moveTo>
                <a:lnTo>
                  <a:pt x="216377" y="92924"/>
                </a:lnTo>
                <a:lnTo>
                  <a:pt x="207950" y="92924"/>
                </a:lnTo>
                <a:lnTo>
                  <a:pt x="207950" y="84720"/>
                </a:lnTo>
                <a:close/>
                <a:moveTo>
                  <a:pt x="225028" y="84720"/>
                </a:moveTo>
                <a:lnTo>
                  <a:pt x="225028" y="92924"/>
                </a:lnTo>
                <a:lnTo>
                  <a:pt x="216601" y="92924"/>
                </a:lnTo>
                <a:lnTo>
                  <a:pt x="216601" y="84720"/>
                </a:lnTo>
                <a:close/>
                <a:moveTo>
                  <a:pt x="233679" y="84720"/>
                </a:moveTo>
                <a:lnTo>
                  <a:pt x="233679" y="92924"/>
                </a:lnTo>
                <a:lnTo>
                  <a:pt x="225251" y="92924"/>
                </a:lnTo>
                <a:lnTo>
                  <a:pt x="225251" y="84720"/>
                </a:lnTo>
                <a:close/>
                <a:moveTo>
                  <a:pt x="242329" y="84720"/>
                </a:moveTo>
                <a:lnTo>
                  <a:pt x="242329" y="92924"/>
                </a:lnTo>
                <a:lnTo>
                  <a:pt x="233902" y="92924"/>
                </a:lnTo>
                <a:lnTo>
                  <a:pt x="233902" y="84720"/>
                </a:lnTo>
                <a:close/>
                <a:moveTo>
                  <a:pt x="250980" y="84720"/>
                </a:moveTo>
                <a:lnTo>
                  <a:pt x="250980" y="92924"/>
                </a:lnTo>
                <a:lnTo>
                  <a:pt x="242553" y="92924"/>
                </a:lnTo>
                <a:lnTo>
                  <a:pt x="242553" y="84720"/>
                </a:lnTo>
                <a:close/>
                <a:moveTo>
                  <a:pt x="259686" y="84720"/>
                </a:moveTo>
                <a:lnTo>
                  <a:pt x="259686" y="92924"/>
                </a:lnTo>
                <a:lnTo>
                  <a:pt x="251203" y="92924"/>
                </a:lnTo>
                <a:lnTo>
                  <a:pt x="251203" y="84720"/>
                </a:lnTo>
                <a:close/>
                <a:moveTo>
                  <a:pt x="268337" y="84720"/>
                </a:moveTo>
                <a:lnTo>
                  <a:pt x="268337" y="92924"/>
                </a:lnTo>
                <a:lnTo>
                  <a:pt x="259910" y="92924"/>
                </a:lnTo>
                <a:lnTo>
                  <a:pt x="259910" y="84720"/>
                </a:lnTo>
                <a:close/>
                <a:moveTo>
                  <a:pt x="276988" y="84720"/>
                </a:moveTo>
                <a:lnTo>
                  <a:pt x="276988" y="92924"/>
                </a:lnTo>
                <a:lnTo>
                  <a:pt x="268560" y="92924"/>
                </a:lnTo>
                <a:lnTo>
                  <a:pt x="268560" y="84720"/>
                </a:lnTo>
                <a:close/>
                <a:moveTo>
                  <a:pt x="17190" y="93148"/>
                </a:moveTo>
                <a:lnTo>
                  <a:pt x="17190" y="101408"/>
                </a:lnTo>
                <a:lnTo>
                  <a:pt x="8762" y="101408"/>
                </a:lnTo>
                <a:lnTo>
                  <a:pt x="8762" y="93148"/>
                </a:lnTo>
                <a:close/>
                <a:moveTo>
                  <a:pt x="25840" y="93148"/>
                </a:moveTo>
                <a:lnTo>
                  <a:pt x="25840" y="101408"/>
                </a:lnTo>
                <a:lnTo>
                  <a:pt x="17413" y="101408"/>
                </a:lnTo>
                <a:lnTo>
                  <a:pt x="17413" y="93148"/>
                </a:lnTo>
                <a:close/>
                <a:moveTo>
                  <a:pt x="34547" y="93148"/>
                </a:moveTo>
                <a:lnTo>
                  <a:pt x="34547" y="101408"/>
                </a:lnTo>
                <a:lnTo>
                  <a:pt x="26064" y="101408"/>
                </a:lnTo>
                <a:lnTo>
                  <a:pt x="26064" y="93148"/>
                </a:lnTo>
                <a:close/>
                <a:moveTo>
                  <a:pt x="43197" y="93148"/>
                </a:moveTo>
                <a:lnTo>
                  <a:pt x="43197" y="101408"/>
                </a:lnTo>
                <a:lnTo>
                  <a:pt x="34770" y="101408"/>
                </a:lnTo>
                <a:lnTo>
                  <a:pt x="34770" y="93148"/>
                </a:lnTo>
                <a:close/>
                <a:moveTo>
                  <a:pt x="51848" y="93148"/>
                </a:moveTo>
                <a:lnTo>
                  <a:pt x="51848" y="101408"/>
                </a:lnTo>
                <a:lnTo>
                  <a:pt x="43421" y="101408"/>
                </a:lnTo>
                <a:lnTo>
                  <a:pt x="43421" y="93148"/>
                </a:lnTo>
                <a:close/>
                <a:moveTo>
                  <a:pt x="60499" y="93148"/>
                </a:moveTo>
                <a:lnTo>
                  <a:pt x="60499" y="101408"/>
                </a:lnTo>
                <a:lnTo>
                  <a:pt x="52071" y="101408"/>
                </a:lnTo>
                <a:lnTo>
                  <a:pt x="52071" y="93148"/>
                </a:lnTo>
                <a:close/>
                <a:moveTo>
                  <a:pt x="69149" y="93148"/>
                </a:moveTo>
                <a:lnTo>
                  <a:pt x="69149" y="101408"/>
                </a:lnTo>
                <a:lnTo>
                  <a:pt x="60722" y="101408"/>
                </a:lnTo>
                <a:lnTo>
                  <a:pt x="60722" y="93148"/>
                </a:lnTo>
                <a:close/>
                <a:moveTo>
                  <a:pt x="77800" y="93148"/>
                </a:moveTo>
                <a:lnTo>
                  <a:pt x="77800" y="101408"/>
                </a:lnTo>
                <a:lnTo>
                  <a:pt x="69373" y="101408"/>
                </a:lnTo>
                <a:lnTo>
                  <a:pt x="69373" y="93148"/>
                </a:lnTo>
                <a:close/>
                <a:moveTo>
                  <a:pt x="86506" y="93148"/>
                </a:moveTo>
                <a:lnTo>
                  <a:pt x="86506" y="101408"/>
                </a:lnTo>
                <a:lnTo>
                  <a:pt x="78023" y="101408"/>
                </a:lnTo>
                <a:lnTo>
                  <a:pt x="78023" y="93148"/>
                </a:lnTo>
                <a:close/>
                <a:moveTo>
                  <a:pt x="95157" y="93148"/>
                </a:moveTo>
                <a:lnTo>
                  <a:pt x="95157" y="101408"/>
                </a:lnTo>
                <a:lnTo>
                  <a:pt x="86730" y="101408"/>
                </a:lnTo>
                <a:lnTo>
                  <a:pt x="86730" y="93148"/>
                </a:lnTo>
                <a:close/>
                <a:moveTo>
                  <a:pt x="103808" y="93148"/>
                </a:moveTo>
                <a:lnTo>
                  <a:pt x="103808" y="101408"/>
                </a:lnTo>
                <a:lnTo>
                  <a:pt x="95380" y="101408"/>
                </a:lnTo>
                <a:lnTo>
                  <a:pt x="95380" y="93148"/>
                </a:lnTo>
                <a:close/>
                <a:moveTo>
                  <a:pt x="112458" y="93148"/>
                </a:moveTo>
                <a:lnTo>
                  <a:pt x="112458" y="101408"/>
                </a:lnTo>
                <a:lnTo>
                  <a:pt x="104031" y="101408"/>
                </a:lnTo>
                <a:lnTo>
                  <a:pt x="104031" y="93148"/>
                </a:lnTo>
                <a:close/>
                <a:moveTo>
                  <a:pt x="121109" y="93148"/>
                </a:moveTo>
                <a:lnTo>
                  <a:pt x="121109" y="101408"/>
                </a:lnTo>
                <a:lnTo>
                  <a:pt x="112681" y="101408"/>
                </a:lnTo>
                <a:lnTo>
                  <a:pt x="112681" y="93148"/>
                </a:lnTo>
                <a:close/>
                <a:moveTo>
                  <a:pt x="129760" y="93148"/>
                </a:moveTo>
                <a:lnTo>
                  <a:pt x="129760" y="101408"/>
                </a:lnTo>
                <a:lnTo>
                  <a:pt x="121332" y="101408"/>
                </a:lnTo>
                <a:lnTo>
                  <a:pt x="121332" y="93148"/>
                </a:lnTo>
                <a:close/>
                <a:moveTo>
                  <a:pt x="138410" y="93148"/>
                </a:moveTo>
                <a:lnTo>
                  <a:pt x="138410" y="101408"/>
                </a:lnTo>
                <a:lnTo>
                  <a:pt x="129983" y="101408"/>
                </a:lnTo>
                <a:lnTo>
                  <a:pt x="129983" y="93148"/>
                </a:lnTo>
                <a:close/>
                <a:moveTo>
                  <a:pt x="147117" y="93148"/>
                </a:moveTo>
                <a:lnTo>
                  <a:pt x="147117" y="101408"/>
                </a:lnTo>
                <a:lnTo>
                  <a:pt x="138633" y="101408"/>
                </a:lnTo>
                <a:lnTo>
                  <a:pt x="138633" y="93148"/>
                </a:lnTo>
                <a:close/>
                <a:moveTo>
                  <a:pt x="155767" y="93148"/>
                </a:moveTo>
                <a:lnTo>
                  <a:pt x="155767" y="101408"/>
                </a:lnTo>
                <a:lnTo>
                  <a:pt x="147340" y="101408"/>
                </a:lnTo>
                <a:lnTo>
                  <a:pt x="147340" y="93148"/>
                </a:lnTo>
                <a:close/>
                <a:moveTo>
                  <a:pt x="164418" y="93148"/>
                </a:moveTo>
                <a:lnTo>
                  <a:pt x="164418" y="101408"/>
                </a:lnTo>
                <a:lnTo>
                  <a:pt x="155990" y="101408"/>
                </a:lnTo>
                <a:lnTo>
                  <a:pt x="155990" y="93148"/>
                </a:lnTo>
                <a:close/>
                <a:moveTo>
                  <a:pt x="173069" y="93148"/>
                </a:moveTo>
                <a:lnTo>
                  <a:pt x="173069" y="101408"/>
                </a:lnTo>
                <a:lnTo>
                  <a:pt x="164641" y="101408"/>
                </a:lnTo>
                <a:lnTo>
                  <a:pt x="164641" y="93148"/>
                </a:lnTo>
                <a:close/>
                <a:moveTo>
                  <a:pt x="181719" y="93148"/>
                </a:moveTo>
                <a:lnTo>
                  <a:pt x="181719" y="101408"/>
                </a:lnTo>
                <a:lnTo>
                  <a:pt x="173292" y="101408"/>
                </a:lnTo>
                <a:lnTo>
                  <a:pt x="173292" y="93148"/>
                </a:lnTo>
                <a:close/>
                <a:moveTo>
                  <a:pt x="190370" y="93148"/>
                </a:moveTo>
                <a:lnTo>
                  <a:pt x="190370" y="101408"/>
                </a:lnTo>
                <a:lnTo>
                  <a:pt x="181942" y="101408"/>
                </a:lnTo>
                <a:lnTo>
                  <a:pt x="181942" y="93148"/>
                </a:lnTo>
                <a:close/>
                <a:moveTo>
                  <a:pt x="199020" y="93148"/>
                </a:moveTo>
                <a:lnTo>
                  <a:pt x="199020" y="101408"/>
                </a:lnTo>
                <a:lnTo>
                  <a:pt x="190593" y="101408"/>
                </a:lnTo>
                <a:lnTo>
                  <a:pt x="190593" y="93148"/>
                </a:lnTo>
                <a:close/>
                <a:moveTo>
                  <a:pt x="207727" y="93148"/>
                </a:moveTo>
                <a:lnTo>
                  <a:pt x="207727" y="101408"/>
                </a:lnTo>
                <a:lnTo>
                  <a:pt x="199244" y="101408"/>
                </a:lnTo>
                <a:lnTo>
                  <a:pt x="199244" y="93148"/>
                </a:lnTo>
                <a:close/>
                <a:moveTo>
                  <a:pt x="216377" y="93148"/>
                </a:moveTo>
                <a:lnTo>
                  <a:pt x="216377" y="101408"/>
                </a:lnTo>
                <a:lnTo>
                  <a:pt x="207950" y="101408"/>
                </a:lnTo>
                <a:lnTo>
                  <a:pt x="207950" y="93148"/>
                </a:lnTo>
                <a:close/>
                <a:moveTo>
                  <a:pt x="225028" y="93148"/>
                </a:moveTo>
                <a:lnTo>
                  <a:pt x="225028" y="101408"/>
                </a:lnTo>
                <a:lnTo>
                  <a:pt x="216601" y="101408"/>
                </a:lnTo>
                <a:lnTo>
                  <a:pt x="216601" y="93148"/>
                </a:lnTo>
                <a:close/>
                <a:moveTo>
                  <a:pt x="233679" y="93148"/>
                </a:moveTo>
                <a:lnTo>
                  <a:pt x="233679" y="101408"/>
                </a:lnTo>
                <a:lnTo>
                  <a:pt x="225251" y="101408"/>
                </a:lnTo>
                <a:lnTo>
                  <a:pt x="225251" y="93148"/>
                </a:lnTo>
                <a:close/>
                <a:moveTo>
                  <a:pt x="242329" y="93148"/>
                </a:moveTo>
                <a:lnTo>
                  <a:pt x="242329" y="101408"/>
                </a:lnTo>
                <a:lnTo>
                  <a:pt x="233902" y="101408"/>
                </a:lnTo>
                <a:lnTo>
                  <a:pt x="233902" y="93148"/>
                </a:lnTo>
                <a:close/>
                <a:moveTo>
                  <a:pt x="250980" y="93148"/>
                </a:moveTo>
                <a:lnTo>
                  <a:pt x="250980" y="101408"/>
                </a:lnTo>
                <a:lnTo>
                  <a:pt x="242553" y="101408"/>
                </a:lnTo>
                <a:lnTo>
                  <a:pt x="242553" y="93148"/>
                </a:lnTo>
                <a:close/>
                <a:moveTo>
                  <a:pt x="259686" y="93148"/>
                </a:moveTo>
                <a:lnTo>
                  <a:pt x="259686" y="101408"/>
                </a:lnTo>
                <a:lnTo>
                  <a:pt x="251203" y="101408"/>
                </a:lnTo>
                <a:lnTo>
                  <a:pt x="251203" y="93148"/>
                </a:lnTo>
                <a:close/>
                <a:moveTo>
                  <a:pt x="268337" y="93148"/>
                </a:moveTo>
                <a:lnTo>
                  <a:pt x="268337" y="101408"/>
                </a:lnTo>
                <a:lnTo>
                  <a:pt x="259910" y="101408"/>
                </a:lnTo>
                <a:lnTo>
                  <a:pt x="259910" y="93148"/>
                </a:lnTo>
                <a:close/>
                <a:moveTo>
                  <a:pt x="276988" y="93148"/>
                </a:moveTo>
                <a:lnTo>
                  <a:pt x="276988" y="101408"/>
                </a:lnTo>
                <a:lnTo>
                  <a:pt x="268560" y="101408"/>
                </a:lnTo>
                <a:lnTo>
                  <a:pt x="268560" y="93148"/>
                </a:lnTo>
                <a:close/>
                <a:moveTo>
                  <a:pt x="17190" y="101631"/>
                </a:moveTo>
                <a:lnTo>
                  <a:pt x="17190" y="109891"/>
                </a:lnTo>
                <a:lnTo>
                  <a:pt x="8762" y="109891"/>
                </a:lnTo>
                <a:lnTo>
                  <a:pt x="8762" y="101631"/>
                </a:lnTo>
                <a:close/>
                <a:moveTo>
                  <a:pt x="25840" y="101631"/>
                </a:moveTo>
                <a:lnTo>
                  <a:pt x="25840" y="109891"/>
                </a:lnTo>
                <a:lnTo>
                  <a:pt x="17413" y="109891"/>
                </a:lnTo>
                <a:lnTo>
                  <a:pt x="17413" y="101631"/>
                </a:lnTo>
                <a:close/>
                <a:moveTo>
                  <a:pt x="34547" y="101631"/>
                </a:moveTo>
                <a:lnTo>
                  <a:pt x="34547" y="109891"/>
                </a:lnTo>
                <a:lnTo>
                  <a:pt x="26064" y="109891"/>
                </a:lnTo>
                <a:lnTo>
                  <a:pt x="26064" y="101631"/>
                </a:lnTo>
                <a:close/>
                <a:moveTo>
                  <a:pt x="43197" y="101631"/>
                </a:moveTo>
                <a:lnTo>
                  <a:pt x="43197" y="109891"/>
                </a:lnTo>
                <a:lnTo>
                  <a:pt x="34770" y="109891"/>
                </a:lnTo>
                <a:lnTo>
                  <a:pt x="34770" y="101631"/>
                </a:lnTo>
                <a:close/>
                <a:moveTo>
                  <a:pt x="51848" y="101631"/>
                </a:moveTo>
                <a:lnTo>
                  <a:pt x="51848" y="109891"/>
                </a:lnTo>
                <a:lnTo>
                  <a:pt x="43421" y="109891"/>
                </a:lnTo>
                <a:lnTo>
                  <a:pt x="43421" y="101631"/>
                </a:lnTo>
                <a:close/>
                <a:moveTo>
                  <a:pt x="60499" y="101631"/>
                </a:moveTo>
                <a:lnTo>
                  <a:pt x="60499" y="109891"/>
                </a:lnTo>
                <a:lnTo>
                  <a:pt x="52071" y="109891"/>
                </a:lnTo>
                <a:lnTo>
                  <a:pt x="52071" y="101631"/>
                </a:lnTo>
                <a:close/>
                <a:moveTo>
                  <a:pt x="69149" y="101631"/>
                </a:moveTo>
                <a:lnTo>
                  <a:pt x="69149" y="109891"/>
                </a:lnTo>
                <a:lnTo>
                  <a:pt x="60722" y="109891"/>
                </a:lnTo>
                <a:lnTo>
                  <a:pt x="60722" y="101631"/>
                </a:lnTo>
                <a:close/>
                <a:moveTo>
                  <a:pt x="77800" y="101631"/>
                </a:moveTo>
                <a:lnTo>
                  <a:pt x="77800" y="109891"/>
                </a:lnTo>
                <a:lnTo>
                  <a:pt x="69373" y="109891"/>
                </a:lnTo>
                <a:lnTo>
                  <a:pt x="69373" y="101631"/>
                </a:lnTo>
                <a:close/>
                <a:moveTo>
                  <a:pt x="86506" y="101631"/>
                </a:moveTo>
                <a:lnTo>
                  <a:pt x="86506" y="109891"/>
                </a:lnTo>
                <a:lnTo>
                  <a:pt x="78023" y="109891"/>
                </a:lnTo>
                <a:lnTo>
                  <a:pt x="78023" y="101631"/>
                </a:lnTo>
                <a:close/>
                <a:moveTo>
                  <a:pt x="95157" y="101631"/>
                </a:moveTo>
                <a:lnTo>
                  <a:pt x="95157" y="109891"/>
                </a:lnTo>
                <a:lnTo>
                  <a:pt x="86730" y="109891"/>
                </a:lnTo>
                <a:lnTo>
                  <a:pt x="86730" y="101631"/>
                </a:lnTo>
                <a:close/>
                <a:moveTo>
                  <a:pt x="103808" y="101631"/>
                </a:moveTo>
                <a:lnTo>
                  <a:pt x="103808" y="109891"/>
                </a:lnTo>
                <a:lnTo>
                  <a:pt x="95380" y="109891"/>
                </a:lnTo>
                <a:lnTo>
                  <a:pt x="95380" y="101631"/>
                </a:lnTo>
                <a:close/>
                <a:moveTo>
                  <a:pt x="112458" y="101631"/>
                </a:moveTo>
                <a:lnTo>
                  <a:pt x="112458" y="109891"/>
                </a:lnTo>
                <a:lnTo>
                  <a:pt x="104031" y="109891"/>
                </a:lnTo>
                <a:lnTo>
                  <a:pt x="104031" y="101631"/>
                </a:lnTo>
                <a:close/>
                <a:moveTo>
                  <a:pt x="121109" y="101631"/>
                </a:moveTo>
                <a:lnTo>
                  <a:pt x="121109" y="109891"/>
                </a:lnTo>
                <a:lnTo>
                  <a:pt x="112681" y="109891"/>
                </a:lnTo>
                <a:lnTo>
                  <a:pt x="112681" y="101631"/>
                </a:lnTo>
                <a:close/>
                <a:moveTo>
                  <a:pt x="129760" y="101631"/>
                </a:moveTo>
                <a:lnTo>
                  <a:pt x="129760" y="109891"/>
                </a:lnTo>
                <a:lnTo>
                  <a:pt x="121332" y="109891"/>
                </a:lnTo>
                <a:lnTo>
                  <a:pt x="121332" y="101631"/>
                </a:lnTo>
                <a:close/>
                <a:moveTo>
                  <a:pt x="138410" y="101631"/>
                </a:moveTo>
                <a:lnTo>
                  <a:pt x="138410" y="109891"/>
                </a:lnTo>
                <a:lnTo>
                  <a:pt x="129983" y="109891"/>
                </a:lnTo>
                <a:lnTo>
                  <a:pt x="129983" y="101631"/>
                </a:lnTo>
                <a:close/>
                <a:moveTo>
                  <a:pt x="147117" y="101631"/>
                </a:moveTo>
                <a:lnTo>
                  <a:pt x="147117" y="109891"/>
                </a:lnTo>
                <a:lnTo>
                  <a:pt x="138633" y="109891"/>
                </a:lnTo>
                <a:lnTo>
                  <a:pt x="138633" y="101631"/>
                </a:lnTo>
                <a:close/>
                <a:moveTo>
                  <a:pt x="155767" y="101631"/>
                </a:moveTo>
                <a:lnTo>
                  <a:pt x="155767" y="109891"/>
                </a:lnTo>
                <a:lnTo>
                  <a:pt x="147340" y="109891"/>
                </a:lnTo>
                <a:lnTo>
                  <a:pt x="147340" y="101631"/>
                </a:lnTo>
                <a:close/>
                <a:moveTo>
                  <a:pt x="164418" y="101631"/>
                </a:moveTo>
                <a:lnTo>
                  <a:pt x="164418" y="109891"/>
                </a:lnTo>
                <a:lnTo>
                  <a:pt x="155990" y="109891"/>
                </a:lnTo>
                <a:lnTo>
                  <a:pt x="155990" y="101631"/>
                </a:lnTo>
                <a:close/>
                <a:moveTo>
                  <a:pt x="173069" y="101631"/>
                </a:moveTo>
                <a:lnTo>
                  <a:pt x="173069" y="109891"/>
                </a:lnTo>
                <a:lnTo>
                  <a:pt x="164641" y="109891"/>
                </a:lnTo>
                <a:lnTo>
                  <a:pt x="164641" y="101631"/>
                </a:lnTo>
                <a:close/>
                <a:moveTo>
                  <a:pt x="181719" y="101631"/>
                </a:moveTo>
                <a:lnTo>
                  <a:pt x="181719" y="109891"/>
                </a:lnTo>
                <a:lnTo>
                  <a:pt x="173292" y="109891"/>
                </a:lnTo>
                <a:lnTo>
                  <a:pt x="173292" y="101631"/>
                </a:lnTo>
                <a:close/>
                <a:moveTo>
                  <a:pt x="190370" y="101631"/>
                </a:moveTo>
                <a:lnTo>
                  <a:pt x="190370" y="109891"/>
                </a:lnTo>
                <a:lnTo>
                  <a:pt x="181942" y="109891"/>
                </a:lnTo>
                <a:lnTo>
                  <a:pt x="181942" y="101631"/>
                </a:lnTo>
                <a:close/>
                <a:moveTo>
                  <a:pt x="199020" y="101631"/>
                </a:moveTo>
                <a:lnTo>
                  <a:pt x="199020" y="109891"/>
                </a:lnTo>
                <a:lnTo>
                  <a:pt x="190593" y="109891"/>
                </a:lnTo>
                <a:lnTo>
                  <a:pt x="190593" y="101631"/>
                </a:lnTo>
                <a:close/>
                <a:moveTo>
                  <a:pt x="207727" y="101631"/>
                </a:moveTo>
                <a:lnTo>
                  <a:pt x="207727" y="109891"/>
                </a:lnTo>
                <a:lnTo>
                  <a:pt x="199244" y="109891"/>
                </a:lnTo>
                <a:lnTo>
                  <a:pt x="199244" y="101631"/>
                </a:lnTo>
                <a:close/>
                <a:moveTo>
                  <a:pt x="216377" y="101631"/>
                </a:moveTo>
                <a:lnTo>
                  <a:pt x="216377" y="109891"/>
                </a:lnTo>
                <a:lnTo>
                  <a:pt x="207950" y="109891"/>
                </a:lnTo>
                <a:lnTo>
                  <a:pt x="207950" y="101631"/>
                </a:lnTo>
                <a:close/>
                <a:moveTo>
                  <a:pt x="225028" y="101631"/>
                </a:moveTo>
                <a:lnTo>
                  <a:pt x="225028" y="109891"/>
                </a:lnTo>
                <a:lnTo>
                  <a:pt x="216601" y="109891"/>
                </a:lnTo>
                <a:lnTo>
                  <a:pt x="216601" y="101631"/>
                </a:lnTo>
                <a:close/>
                <a:moveTo>
                  <a:pt x="233679" y="101631"/>
                </a:moveTo>
                <a:lnTo>
                  <a:pt x="233679" y="109891"/>
                </a:lnTo>
                <a:lnTo>
                  <a:pt x="225251" y="109891"/>
                </a:lnTo>
                <a:lnTo>
                  <a:pt x="225251" y="101631"/>
                </a:lnTo>
                <a:close/>
                <a:moveTo>
                  <a:pt x="242329" y="101631"/>
                </a:moveTo>
                <a:lnTo>
                  <a:pt x="242329" y="109891"/>
                </a:lnTo>
                <a:lnTo>
                  <a:pt x="233902" y="109891"/>
                </a:lnTo>
                <a:lnTo>
                  <a:pt x="233902" y="101631"/>
                </a:lnTo>
                <a:close/>
                <a:moveTo>
                  <a:pt x="250980" y="101631"/>
                </a:moveTo>
                <a:lnTo>
                  <a:pt x="250980" y="109891"/>
                </a:lnTo>
                <a:lnTo>
                  <a:pt x="242553" y="109891"/>
                </a:lnTo>
                <a:lnTo>
                  <a:pt x="242553" y="101631"/>
                </a:lnTo>
                <a:close/>
                <a:moveTo>
                  <a:pt x="259686" y="101631"/>
                </a:moveTo>
                <a:lnTo>
                  <a:pt x="259686" y="109891"/>
                </a:lnTo>
                <a:lnTo>
                  <a:pt x="251203" y="109891"/>
                </a:lnTo>
                <a:lnTo>
                  <a:pt x="251203" y="101631"/>
                </a:lnTo>
                <a:close/>
                <a:moveTo>
                  <a:pt x="268337" y="101631"/>
                </a:moveTo>
                <a:lnTo>
                  <a:pt x="268337" y="109891"/>
                </a:lnTo>
                <a:lnTo>
                  <a:pt x="259910" y="109891"/>
                </a:lnTo>
                <a:lnTo>
                  <a:pt x="259910" y="101631"/>
                </a:lnTo>
                <a:close/>
                <a:moveTo>
                  <a:pt x="276988" y="101631"/>
                </a:moveTo>
                <a:lnTo>
                  <a:pt x="276988" y="109891"/>
                </a:lnTo>
                <a:lnTo>
                  <a:pt x="268560" y="109891"/>
                </a:lnTo>
                <a:lnTo>
                  <a:pt x="268560" y="101631"/>
                </a:lnTo>
                <a:close/>
                <a:moveTo>
                  <a:pt x="17190" y="110114"/>
                </a:moveTo>
                <a:lnTo>
                  <a:pt x="17190" y="118318"/>
                </a:lnTo>
                <a:lnTo>
                  <a:pt x="8762" y="118318"/>
                </a:lnTo>
                <a:lnTo>
                  <a:pt x="8762" y="110114"/>
                </a:lnTo>
                <a:close/>
                <a:moveTo>
                  <a:pt x="25840" y="110114"/>
                </a:moveTo>
                <a:lnTo>
                  <a:pt x="25840" y="118318"/>
                </a:lnTo>
                <a:lnTo>
                  <a:pt x="17413" y="118318"/>
                </a:lnTo>
                <a:lnTo>
                  <a:pt x="17413" y="110114"/>
                </a:lnTo>
                <a:close/>
                <a:moveTo>
                  <a:pt x="34547" y="110114"/>
                </a:moveTo>
                <a:lnTo>
                  <a:pt x="34547" y="118318"/>
                </a:lnTo>
                <a:lnTo>
                  <a:pt x="26064" y="118318"/>
                </a:lnTo>
                <a:lnTo>
                  <a:pt x="26064" y="110114"/>
                </a:lnTo>
                <a:close/>
                <a:moveTo>
                  <a:pt x="43197" y="110114"/>
                </a:moveTo>
                <a:lnTo>
                  <a:pt x="43197" y="118318"/>
                </a:lnTo>
                <a:lnTo>
                  <a:pt x="34770" y="118318"/>
                </a:lnTo>
                <a:lnTo>
                  <a:pt x="34770" y="110114"/>
                </a:lnTo>
                <a:close/>
                <a:moveTo>
                  <a:pt x="51848" y="110114"/>
                </a:moveTo>
                <a:lnTo>
                  <a:pt x="51848" y="118318"/>
                </a:lnTo>
                <a:lnTo>
                  <a:pt x="43421" y="118318"/>
                </a:lnTo>
                <a:lnTo>
                  <a:pt x="43421" y="110114"/>
                </a:lnTo>
                <a:close/>
                <a:moveTo>
                  <a:pt x="60499" y="110114"/>
                </a:moveTo>
                <a:lnTo>
                  <a:pt x="60499" y="118318"/>
                </a:lnTo>
                <a:lnTo>
                  <a:pt x="52071" y="118318"/>
                </a:lnTo>
                <a:lnTo>
                  <a:pt x="52071" y="110114"/>
                </a:lnTo>
                <a:close/>
                <a:moveTo>
                  <a:pt x="69149" y="110114"/>
                </a:moveTo>
                <a:lnTo>
                  <a:pt x="69149" y="118318"/>
                </a:lnTo>
                <a:lnTo>
                  <a:pt x="60722" y="118318"/>
                </a:lnTo>
                <a:lnTo>
                  <a:pt x="60722" y="110114"/>
                </a:lnTo>
                <a:close/>
                <a:moveTo>
                  <a:pt x="77800" y="110114"/>
                </a:moveTo>
                <a:lnTo>
                  <a:pt x="77800" y="118318"/>
                </a:lnTo>
                <a:lnTo>
                  <a:pt x="69373" y="118318"/>
                </a:lnTo>
                <a:lnTo>
                  <a:pt x="69373" y="110114"/>
                </a:lnTo>
                <a:close/>
                <a:moveTo>
                  <a:pt x="86506" y="110114"/>
                </a:moveTo>
                <a:lnTo>
                  <a:pt x="86506" y="118318"/>
                </a:lnTo>
                <a:lnTo>
                  <a:pt x="78023" y="118318"/>
                </a:lnTo>
                <a:lnTo>
                  <a:pt x="78023" y="110114"/>
                </a:lnTo>
                <a:close/>
                <a:moveTo>
                  <a:pt x="95157" y="110114"/>
                </a:moveTo>
                <a:lnTo>
                  <a:pt x="95157" y="118318"/>
                </a:lnTo>
                <a:lnTo>
                  <a:pt x="86730" y="118318"/>
                </a:lnTo>
                <a:lnTo>
                  <a:pt x="86730" y="110114"/>
                </a:lnTo>
                <a:close/>
                <a:moveTo>
                  <a:pt x="103808" y="110114"/>
                </a:moveTo>
                <a:lnTo>
                  <a:pt x="103808" y="118318"/>
                </a:lnTo>
                <a:lnTo>
                  <a:pt x="95380" y="118318"/>
                </a:lnTo>
                <a:lnTo>
                  <a:pt x="95380" y="110114"/>
                </a:lnTo>
                <a:close/>
                <a:moveTo>
                  <a:pt x="112458" y="110114"/>
                </a:moveTo>
                <a:lnTo>
                  <a:pt x="112458" y="118318"/>
                </a:lnTo>
                <a:lnTo>
                  <a:pt x="104031" y="118318"/>
                </a:lnTo>
                <a:lnTo>
                  <a:pt x="104031" y="110114"/>
                </a:lnTo>
                <a:close/>
                <a:moveTo>
                  <a:pt x="121109" y="110114"/>
                </a:moveTo>
                <a:lnTo>
                  <a:pt x="121109" y="118318"/>
                </a:lnTo>
                <a:lnTo>
                  <a:pt x="112681" y="118318"/>
                </a:lnTo>
                <a:lnTo>
                  <a:pt x="112681" y="110114"/>
                </a:lnTo>
                <a:close/>
                <a:moveTo>
                  <a:pt x="129760" y="110114"/>
                </a:moveTo>
                <a:lnTo>
                  <a:pt x="129760" y="118318"/>
                </a:lnTo>
                <a:lnTo>
                  <a:pt x="121332" y="118318"/>
                </a:lnTo>
                <a:lnTo>
                  <a:pt x="121332" y="110114"/>
                </a:lnTo>
                <a:close/>
                <a:moveTo>
                  <a:pt x="138410" y="110114"/>
                </a:moveTo>
                <a:lnTo>
                  <a:pt x="138410" y="118318"/>
                </a:lnTo>
                <a:lnTo>
                  <a:pt x="129983" y="118318"/>
                </a:lnTo>
                <a:lnTo>
                  <a:pt x="129983" y="110114"/>
                </a:lnTo>
                <a:close/>
                <a:moveTo>
                  <a:pt x="147117" y="110114"/>
                </a:moveTo>
                <a:lnTo>
                  <a:pt x="147117" y="118318"/>
                </a:lnTo>
                <a:lnTo>
                  <a:pt x="138633" y="118318"/>
                </a:lnTo>
                <a:lnTo>
                  <a:pt x="138633" y="110114"/>
                </a:lnTo>
                <a:close/>
                <a:moveTo>
                  <a:pt x="155767" y="110114"/>
                </a:moveTo>
                <a:lnTo>
                  <a:pt x="155767" y="118318"/>
                </a:lnTo>
                <a:lnTo>
                  <a:pt x="147340" y="118318"/>
                </a:lnTo>
                <a:lnTo>
                  <a:pt x="147340" y="110114"/>
                </a:lnTo>
                <a:close/>
                <a:moveTo>
                  <a:pt x="164418" y="110114"/>
                </a:moveTo>
                <a:lnTo>
                  <a:pt x="164418" y="118318"/>
                </a:lnTo>
                <a:lnTo>
                  <a:pt x="155990" y="118318"/>
                </a:lnTo>
                <a:lnTo>
                  <a:pt x="155990" y="110114"/>
                </a:lnTo>
                <a:close/>
                <a:moveTo>
                  <a:pt x="173069" y="110114"/>
                </a:moveTo>
                <a:lnTo>
                  <a:pt x="173069" y="118318"/>
                </a:lnTo>
                <a:lnTo>
                  <a:pt x="164641" y="118318"/>
                </a:lnTo>
                <a:lnTo>
                  <a:pt x="164641" y="110114"/>
                </a:lnTo>
                <a:close/>
                <a:moveTo>
                  <a:pt x="181719" y="110114"/>
                </a:moveTo>
                <a:lnTo>
                  <a:pt x="181719" y="118318"/>
                </a:lnTo>
                <a:lnTo>
                  <a:pt x="173292" y="118318"/>
                </a:lnTo>
                <a:lnTo>
                  <a:pt x="173292" y="110114"/>
                </a:lnTo>
                <a:close/>
                <a:moveTo>
                  <a:pt x="190370" y="110114"/>
                </a:moveTo>
                <a:lnTo>
                  <a:pt x="190370" y="118318"/>
                </a:lnTo>
                <a:lnTo>
                  <a:pt x="181942" y="118318"/>
                </a:lnTo>
                <a:lnTo>
                  <a:pt x="181942" y="110114"/>
                </a:lnTo>
                <a:close/>
                <a:moveTo>
                  <a:pt x="199020" y="110114"/>
                </a:moveTo>
                <a:lnTo>
                  <a:pt x="199020" y="118318"/>
                </a:lnTo>
                <a:lnTo>
                  <a:pt x="190593" y="118318"/>
                </a:lnTo>
                <a:lnTo>
                  <a:pt x="190593" y="110114"/>
                </a:lnTo>
                <a:close/>
                <a:moveTo>
                  <a:pt x="207727" y="110114"/>
                </a:moveTo>
                <a:lnTo>
                  <a:pt x="207727" y="118318"/>
                </a:lnTo>
                <a:lnTo>
                  <a:pt x="199244" y="118318"/>
                </a:lnTo>
                <a:lnTo>
                  <a:pt x="199244" y="110114"/>
                </a:lnTo>
                <a:close/>
                <a:moveTo>
                  <a:pt x="216377" y="110114"/>
                </a:moveTo>
                <a:lnTo>
                  <a:pt x="216377" y="118318"/>
                </a:lnTo>
                <a:lnTo>
                  <a:pt x="207950" y="118318"/>
                </a:lnTo>
                <a:lnTo>
                  <a:pt x="207950" y="110114"/>
                </a:lnTo>
                <a:close/>
                <a:moveTo>
                  <a:pt x="225028" y="110114"/>
                </a:moveTo>
                <a:lnTo>
                  <a:pt x="225028" y="118318"/>
                </a:lnTo>
                <a:lnTo>
                  <a:pt x="216601" y="118318"/>
                </a:lnTo>
                <a:lnTo>
                  <a:pt x="216601" y="110114"/>
                </a:lnTo>
                <a:close/>
                <a:moveTo>
                  <a:pt x="233679" y="110114"/>
                </a:moveTo>
                <a:lnTo>
                  <a:pt x="233679" y="118318"/>
                </a:lnTo>
                <a:lnTo>
                  <a:pt x="225251" y="118318"/>
                </a:lnTo>
                <a:lnTo>
                  <a:pt x="225251" y="110114"/>
                </a:lnTo>
                <a:close/>
                <a:moveTo>
                  <a:pt x="242329" y="110114"/>
                </a:moveTo>
                <a:lnTo>
                  <a:pt x="242329" y="118318"/>
                </a:lnTo>
                <a:lnTo>
                  <a:pt x="233902" y="118318"/>
                </a:lnTo>
                <a:lnTo>
                  <a:pt x="233902" y="110114"/>
                </a:lnTo>
                <a:close/>
                <a:moveTo>
                  <a:pt x="250980" y="110114"/>
                </a:moveTo>
                <a:lnTo>
                  <a:pt x="250980" y="118318"/>
                </a:lnTo>
                <a:lnTo>
                  <a:pt x="242553" y="118318"/>
                </a:lnTo>
                <a:lnTo>
                  <a:pt x="242553" y="110114"/>
                </a:lnTo>
                <a:close/>
                <a:moveTo>
                  <a:pt x="259686" y="110114"/>
                </a:moveTo>
                <a:lnTo>
                  <a:pt x="259686" y="118318"/>
                </a:lnTo>
                <a:lnTo>
                  <a:pt x="251203" y="118318"/>
                </a:lnTo>
                <a:lnTo>
                  <a:pt x="251203" y="110114"/>
                </a:lnTo>
                <a:close/>
                <a:moveTo>
                  <a:pt x="268337" y="110114"/>
                </a:moveTo>
                <a:lnTo>
                  <a:pt x="268337" y="118318"/>
                </a:lnTo>
                <a:lnTo>
                  <a:pt x="259910" y="118318"/>
                </a:lnTo>
                <a:lnTo>
                  <a:pt x="259910" y="110114"/>
                </a:lnTo>
                <a:close/>
                <a:moveTo>
                  <a:pt x="276988" y="110114"/>
                </a:moveTo>
                <a:lnTo>
                  <a:pt x="276988" y="118318"/>
                </a:lnTo>
                <a:lnTo>
                  <a:pt x="268560" y="118318"/>
                </a:lnTo>
                <a:lnTo>
                  <a:pt x="268560" y="110114"/>
                </a:lnTo>
                <a:close/>
                <a:moveTo>
                  <a:pt x="17190" y="118541"/>
                </a:moveTo>
                <a:lnTo>
                  <a:pt x="17190" y="126801"/>
                </a:lnTo>
                <a:lnTo>
                  <a:pt x="8762" y="126801"/>
                </a:lnTo>
                <a:lnTo>
                  <a:pt x="8762" y="118541"/>
                </a:lnTo>
                <a:close/>
                <a:moveTo>
                  <a:pt x="25840" y="118541"/>
                </a:moveTo>
                <a:lnTo>
                  <a:pt x="25840" y="126801"/>
                </a:lnTo>
                <a:lnTo>
                  <a:pt x="17413" y="126801"/>
                </a:lnTo>
                <a:lnTo>
                  <a:pt x="17413" y="118541"/>
                </a:lnTo>
                <a:close/>
                <a:moveTo>
                  <a:pt x="34547" y="118541"/>
                </a:moveTo>
                <a:lnTo>
                  <a:pt x="34547" y="126801"/>
                </a:lnTo>
                <a:lnTo>
                  <a:pt x="26064" y="126801"/>
                </a:lnTo>
                <a:lnTo>
                  <a:pt x="26064" y="118541"/>
                </a:lnTo>
                <a:close/>
                <a:moveTo>
                  <a:pt x="43197" y="118541"/>
                </a:moveTo>
                <a:lnTo>
                  <a:pt x="43197" y="126801"/>
                </a:lnTo>
                <a:lnTo>
                  <a:pt x="34770" y="126801"/>
                </a:lnTo>
                <a:lnTo>
                  <a:pt x="34770" y="118541"/>
                </a:lnTo>
                <a:close/>
                <a:moveTo>
                  <a:pt x="51848" y="118541"/>
                </a:moveTo>
                <a:lnTo>
                  <a:pt x="51848" y="126801"/>
                </a:lnTo>
                <a:lnTo>
                  <a:pt x="43421" y="126801"/>
                </a:lnTo>
                <a:lnTo>
                  <a:pt x="43421" y="118541"/>
                </a:lnTo>
                <a:close/>
                <a:moveTo>
                  <a:pt x="60499" y="118541"/>
                </a:moveTo>
                <a:lnTo>
                  <a:pt x="60499" y="126801"/>
                </a:lnTo>
                <a:lnTo>
                  <a:pt x="52071" y="126801"/>
                </a:lnTo>
                <a:lnTo>
                  <a:pt x="52071" y="118541"/>
                </a:lnTo>
                <a:close/>
                <a:moveTo>
                  <a:pt x="69149" y="118541"/>
                </a:moveTo>
                <a:lnTo>
                  <a:pt x="69149" y="126801"/>
                </a:lnTo>
                <a:lnTo>
                  <a:pt x="60722" y="126801"/>
                </a:lnTo>
                <a:lnTo>
                  <a:pt x="60722" y="118541"/>
                </a:lnTo>
                <a:close/>
                <a:moveTo>
                  <a:pt x="77800" y="118541"/>
                </a:moveTo>
                <a:lnTo>
                  <a:pt x="77800" y="126801"/>
                </a:lnTo>
                <a:lnTo>
                  <a:pt x="69373" y="126801"/>
                </a:lnTo>
                <a:lnTo>
                  <a:pt x="69373" y="118541"/>
                </a:lnTo>
                <a:close/>
                <a:moveTo>
                  <a:pt x="86506" y="118541"/>
                </a:moveTo>
                <a:lnTo>
                  <a:pt x="86506" y="126801"/>
                </a:lnTo>
                <a:lnTo>
                  <a:pt x="78023" y="126801"/>
                </a:lnTo>
                <a:lnTo>
                  <a:pt x="78023" y="118541"/>
                </a:lnTo>
                <a:close/>
                <a:moveTo>
                  <a:pt x="95157" y="118541"/>
                </a:moveTo>
                <a:lnTo>
                  <a:pt x="95157" y="126801"/>
                </a:lnTo>
                <a:lnTo>
                  <a:pt x="86730" y="126801"/>
                </a:lnTo>
                <a:lnTo>
                  <a:pt x="86730" y="118541"/>
                </a:lnTo>
                <a:close/>
                <a:moveTo>
                  <a:pt x="103808" y="118541"/>
                </a:moveTo>
                <a:lnTo>
                  <a:pt x="103808" y="126801"/>
                </a:lnTo>
                <a:lnTo>
                  <a:pt x="95380" y="126801"/>
                </a:lnTo>
                <a:lnTo>
                  <a:pt x="95380" y="118541"/>
                </a:lnTo>
                <a:close/>
                <a:moveTo>
                  <a:pt x="112458" y="118541"/>
                </a:moveTo>
                <a:lnTo>
                  <a:pt x="112458" y="126801"/>
                </a:lnTo>
                <a:lnTo>
                  <a:pt x="104031" y="126801"/>
                </a:lnTo>
                <a:lnTo>
                  <a:pt x="104031" y="118541"/>
                </a:lnTo>
                <a:close/>
                <a:moveTo>
                  <a:pt x="121109" y="118541"/>
                </a:moveTo>
                <a:lnTo>
                  <a:pt x="121109" y="126801"/>
                </a:lnTo>
                <a:lnTo>
                  <a:pt x="112681" y="126801"/>
                </a:lnTo>
                <a:lnTo>
                  <a:pt x="112681" y="118541"/>
                </a:lnTo>
                <a:close/>
                <a:moveTo>
                  <a:pt x="129760" y="118541"/>
                </a:moveTo>
                <a:lnTo>
                  <a:pt x="129760" y="126801"/>
                </a:lnTo>
                <a:lnTo>
                  <a:pt x="121332" y="126801"/>
                </a:lnTo>
                <a:lnTo>
                  <a:pt x="121332" y="118541"/>
                </a:lnTo>
                <a:close/>
                <a:moveTo>
                  <a:pt x="138410" y="118541"/>
                </a:moveTo>
                <a:lnTo>
                  <a:pt x="138410" y="126801"/>
                </a:lnTo>
                <a:lnTo>
                  <a:pt x="129983" y="126801"/>
                </a:lnTo>
                <a:lnTo>
                  <a:pt x="129983" y="118541"/>
                </a:lnTo>
                <a:close/>
                <a:moveTo>
                  <a:pt x="147117" y="118541"/>
                </a:moveTo>
                <a:lnTo>
                  <a:pt x="147117" y="126801"/>
                </a:lnTo>
                <a:lnTo>
                  <a:pt x="138633" y="126801"/>
                </a:lnTo>
                <a:lnTo>
                  <a:pt x="138633" y="118541"/>
                </a:lnTo>
                <a:close/>
                <a:moveTo>
                  <a:pt x="155767" y="118541"/>
                </a:moveTo>
                <a:lnTo>
                  <a:pt x="155767" y="126801"/>
                </a:lnTo>
                <a:lnTo>
                  <a:pt x="147340" y="126801"/>
                </a:lnTo>
                <a:lnTo>
                  <a:pt x="147340" y="118541"/>
                </a:lnTo>
                <a:close/>
                <a:moveTo>
                  <a:pt x="164418" y="118541"/>
                </a:moveTo>
                <a:lnTo>
                  <a:pt x="164418" y="126801"/>
                </a:lnTo>
                <a:lnTo>
                  <a:pt x="155990" y="126801"/>
                </a:lnTo>
                <a:lnTo>
                  <a:pt x="155990" y="118541"/>
                </a:lnTo>
                <a:close/>
                <a:moveTo>
                  <a:pt x="173069" y="118541"/>
                </a:moveTo>
                <a:lnTo>
                  <a:pt x="173069" y="126801"/>
                </a:lnTo>
                <a:lnTo>
                  <a:pt x="164641" y="126801"/>
                </a:lnTo>
                <a:lnTo>
                  <a:pt x="164641" y="118541"/>
                </a:lnTo>
                <a:close/>
                <a:moveTo>
                  <a:pt x="181719" y="118541"/>
                </a:moveTo>
                <a:lnTo>
                  <a:pt x="181719" y="126801"/>
                </a:lnTo>
                <a:lnTo>
                  <a:pt x="173292" y="126801"/>
                </a:lnTo>
                <a:lnTo>
                  <a:pt x="173292" y="118541"/>
                </a:lnTo>
                <a:close/>
                <a:moveTo>
                  <a:pt x="190370" y="118541"/>
                </a:moveTo>
                <a:lnTo>
                  <a:pt x="190370" y="126801"/>
                </a:lnTo>
                <a:lnTo>
                  <a:pt x="181942" y="126801"/>
                </a:lnTo>
                <a:lnTo>
                  <a:pt x="181942" y="118541"/>
                </a:lnTo>
                <a:close/>
                <a:moveTo>
                  <a:pt x="199020" y="118541"/>
                </a:moveTo>
                <a:lnTo>
                  <a:pt x="199020" y="126801"/>
                </a:lnTo>
                <a:lnTo>
                  <a:pt x="190593" y="126801"/>
                </a:lnTo>
                <a:lnTo>
                  <a:pt x="190593" y="118541"/>
                </a:lnTo>
                <a:close/>
                <a:moveTo>
                  <a:pt x="207727" y="118541"/>
                </a:moveTo>
                <a:lnTo>
                  <a:pt x="207727" y="126801"/>
                </a:lnTo>
                <a:lnTo>
                  <a:pt x="199244" y="126801"/>
                </a:lnTo>
                <a:lnTo>
                  <a:pt x="199244" y="118541"/>
                </a:lnTo>
                <a:close/>
                <a:moveTo>
                  <a:pt x="216377" y="118541"/>
                </a:moveTo>
                <a:lnTo>
                  <a:pt x="216377" y="126801"/>
                </a:lnTo>
                <a:lnTo>
                  <a:pt x="207950" y="126801"/>
                </a:lnTo>
                <a:lnTo>
                  <a:pt x="207950" y="118541"/>
                </a:lnTo>
                <a:close/>
                <a:moveTo>
                  <a:pt x="225028" y="118541"/>
                </a:moveTo>
                <a:lnTo>
                  <a:pt x="225028" y="126801"/>
                </a:lnTo>
                <a:lnTo>
                  <a:pt x="216601" y="126801"/>
                </a:lnTo>
                <a:lnTo>
                  <a:pt x="216601" y="118541"/>
                </a:lnTo>
                <a:close/>
                <a:moveTo>
                  <a:pt x="233679" y="118541"/>
                </a:moveTo>
                <a:lnTo>
                  <a:pt x="233679" y="126801"/>
                </a:lnTo>
                <a:lnTo>
                  <a:pt x="225251" y="126801"/>
                </a:lnTo>
                <a:lnTo>
                  <a:pt x="225251" y="118541"/>
                </a:lnTo>
                <a:close/>
                <a:moveTo>
                  <a:pt x="242329" y="118541"/>
                </a:moveTo>
                <a:lnTo>
                  <a:pt x="242329" y="126801"/>
                </a:lnTo>
                <a:lnTo>
                  <a:pt x="233902" y="126801"/>
                </a:lnTo>
                <a:lnTo>
                  <a:pt x="233902" y="118541"/>
                </a:lnTo>
                <a:close/>
                <a:moveTo>
                  <a:pt x="250980" y="118541"/>
                </a:moveTo>
                <a:lnTo>
                  <a:pt x="250980" y="126801"/>
                </a:lnTo>
                <a:lnTo>
                  <a:pt x="242553" y="126801"/>
                </a:lnTo>
                <a:lnTo>
                  <a:pt x="242553" y="118541"/>
                </a:lnTo>
                <a:close/>
                <a:moveTo>
                  <a:pt x="259686" y="118541"/>
                </a:moveTo>
                <a:lnTo>
                  <a:pt x="259686" y="126801"/>
                </a:lnTo>
                <a:lnTo>
                  <a:pt x="251203" y="126801"/>
                </a:lnTo>
                <a:lnTo>
                  <a:pt x="251203" y="118541"/>
                </a:lnTo>
                <a:close/>
                <a:moveTo>
                  <a:pt x="268337" y="118541"/>
                </a:moveTo>
                <a:lnTo>
                  <a:pt x="268337" y="126801"/>
                </a:lnTo>
                <a:lnTo>
                  <a:pt x="259910" y="126801"/>
                </a:lnTo>
                <a:lnTo>
                  <a:pt x="259910" y="118541"/>
                </a:lnTo>
                <a:close/>
                <a:moveTo>
                  <a:pt x="276988" y="118541"/>
                </a:moveTo>
                <a:lnTo>
                  <a:pt x="276988" y="126801"/>
                </a:lnTo>
                <a:lnTo>
                  <a:pt x="268560" y="126801"/>
                </a:lnTo>
                <a:lnTo>
                  <a:pt x="268560" y="118541"/>
                </a:lnTo>
                <a:close/>
                <a:moveTo>
                  <a:pt x="17190" y="127025"/>
                </a:moveTo>
                <a:lnTo>
                  <a:pt x="17190" y="135229"/>
                </a:lnTo>
                <a:lnTo>
                  <a:pt x="8762" y="135229"/>
                </a:lnTo>
                <a:lnTo>
                  <a:pt x="8762" y="127025"/>
                </a:lnTo>
                <a:close/>
                <a:moveTo>
                  <a:pt x="25840" y="127025"/>
                </a:moveTo>
                <a:lnTo>
                  <a:pt x="25840" y="135229"/>
                </a:lnTo>
                <a:lnTo>
                  <a:pt x="17413" y="135229"/>
                </a:lnTo>
                <a:lnTo>
                  <a:pt x="17413" y="127025"/>
                </a:lnTo>
                <a:close/>
                <a:moveTo>
                  <a:pt x="34547" y="127025"/>
                </a:moveTo>
                <a:lnTo>
                  <a:pt x="34547" y="135229"/>
                </a:lnTo>
                <a:lnTo>
                  <a:pt x="26064" y="135229"/>
                </a:lnTo>
                <a:lnTo>
                  <a:pt x="26064" y="127025"/>
                </a:lnTo>
                <a:close/>
                <a:moveTo>
                  <a:pt x="43197" y="127025"/>
                </a:moveTo>
                <a:lnTo>
                  <a:pt x="43197" y="135229"/>
                </a:lnTo>
                <a:lnTo>
                  <a:pt x="34770" y="135229"/>
                </a:lnTo>
                <a:lnTo>
                  <a:pt x="34770" y="127025"/>
                </a:lnTo>
                <a:close/>
                <a:moveTo>
                  <a:pt x="51848" y="127025"/>
                </a:moveTo>
                <a:lnTo>
                  <a:pt x="51848" y="135229"/>
                </a:lnTo>
                <a:lnTo>
                  <a:pt x="43421" y="135229"/>
                </a:lnTo>
                <a:lnTo>
                  <a:pt x="43421" y="127025"/>
                </a:lnTo>
                <a:close/>
                <a:moveTo>
                  <a:pt x="60499" y="127025"/>
                </a:moveTo>
                <a:lnTo>
                  <a:pt x="60499" y="135229"/>
                </a:lnTo>
                <a:lnTo>
                  <a:pt x="52071" y="135229"/>
                </a:lnTo>
                <a:lnTo>
                  <a:pt x="52071" y="127025"/>
                </a:lnTo>
                <a:close/>
                <a:moveTo>
                  <a:pt x="69149" y="127025"/>
                </a:moveTo>
                <a:lnTo>
                  <a:pt x="69149" y="135229"/>
                </a:lnTo>
                <a:lnTo>
                  <a:pt x="60722" y="135229"/>
                </a:lnTo>
                <a:lnTo>
                  <a:pt x="60722" y="127025"/>
                </a:lnTo>
                <a:close/>
                <a:moveTo>
                  <a:pt x="77800" y="127025"/>
                </a:moveTo>
                <a:lnTo>
                  <a:pt x="77800" y="135229"/>
                </a:lnTo>
                <a:lnTo>
                  <a:pt x="69373" y="135229"/>
                </a:lnTo>
                <a:lnTo>
                  <a:pt x="69373" y="127025"/>
                </a:lnTo>
                <a:close/>
                <a:moveTo>
                  <a:pt x="86506" y="127025"/>
                </a:moveTo>
                <a:lnTo>
                  <a:pt x="86506" y="135229"/>
                </a:lnTo>
                <a:lnTo>
                  <a:pt x="78023" y="135229"/>
                </a:lnTo>
                <a:lnTo>
                  <a:pt x="78023" y="127025"/>
                </a:lnTo>
                <a:close/>
                <a:moveTo>
                  <a:pt x="95157" y="127025"/>
                </a:moveTo>
                <a:lnTo>
                  <a:pt x="95157" y="135229"/>
                </a:lnTo>
                <a:lnTo>
                  <a:pt x="86730" y="135229"/>
                </a:lnTo>
                <a:lnTo>
                  <a:pt x="86730" y="127025"/>
                </a:lnTo>
                <a:close/>
                <a:moveTo>
                  <a:pt x="103808" y="127025"/>
                </a:moveTo>
                <a:lnTo>
                  <a:pt x="103808" y="135229"/>
                </a:lnTo>
                <a:lnTo>
                  <a:pt x="95380" y="135229"/>
                </a:lnTo>
                <a:lnTo>
                  <a:pt x="95380" y="127025"/>
                </a:lnTo>
                <a:close/>
                <a:moveTo>
                  <a:pt x="112458" y="127025"/>
                </a:moveTo>
                <a:lnTo>
                  <a:pt x="112458" y="135229"/>
                </a:lnTo>
                <a:lnTo>
                  <a:pt x="104031" y="135229"/>
                </a:lnTo>
                <a:lnTo>
                  <a:pt x="104031" y="127025"/>
                </a:lnTo>
                <a:close/>
                <a:moveTo>
                  <a:pt x="121109" y="127025"/>
                </a:moveTo>
                <a:lnTo>
                  <a:pt x="121109" y="135229"/>
                </a:lnTo>
                <a:lnTo>
                  <a:pt x="112681" y="135229"/>
                </a:lnTo>
                <a:lnTo>
                  <a:pt x="112681" y="127025"/>
                </a:lnTo>
                <a:close/>
                <a:moveTo>
                  <a:pt x="129760" y="127025"/>
                </a:moveTo>
                <a:lnTo>
                  <a:pt x="129760" y="135229"/>
                </a:lnTo>
                <a:lnTo>
                  <a:pt x="121332" y="135229"/>
                </a:lnTo>
                <a:lnTo>
                  <a:pt x="121332" y="127025"/>
                </a:lnTo>
                <a:close/>
                <a:moveTo>
                  <a:pt x="138410" y="127025"/>
                </a:moveTo>
                <a:lnTo>
                  <a:pt x="138410" y="135229"/>
                </a:lnTo>
                <a:lnTo>
                  <a:pt x="129983" y="135229"/>
                </a:lnTo>
                <a:lnTo>
                  <a:pt x="129983" y="127025"/>
                </a:lnTo>
                <a:close/>
                <a:moveTo>
                  <a:pt x="147117" y="127025"/>
                </a:moveTo>
                <a:lnTo>
                  <a:pt x="147117" y="135229"/>
                </a:lnTo>
                <a:lnTo>
                  <a:pt x="138633" y="135229"/>
                </a:lnTo>
                <a:lnTo>
                  <a:pt x="138633" y="127025"/>
                </a:lnTo>
                <a:close/>
                <a:moveTo>
                  <a:pt x="155767" y="127025"/>
                </a:moveTo>
                <a:lnTo>
                  <a:pt x="155767" y="135229"/>
                </a:lnTo>
                <a:lnTo>
                  <a:pt x="147340" y="135229"/>
                </a:lnTo>
                <a:lnTo>
                  <a:pt x="147340" y="127025"/>
                </a:lnTo>
                <a:close/>
                <a:moveTo>
                  <a:pt x="164418" y="127025"/>
                </a:moveTo>
                <a:lnTo>
                  <a:pt x="164418" y="135229"/>
                </a:lnTo>
                <a:lnTo>
                  <a:pt x="155990" y="135229"/>
                </a:lnTo>
                <a:lnTo>
                  <a:pt x="155990" y="127025"/>
                </a:lnTo>
                <a:close/>
                <a:moveTo>
                  <a:pt x="173069" y="127025"/>
                </a:moveTo>
                <a:lnTo>
                  <a:pt x="173069" y="135229"/>
                </a:lnTo>
                <a:lnTo>
                  <a:pt x="164641" y="135229"/>
                </a:lnTo>
                <a:lnTo>
                  <a:pt x="164641" y="127025"/>
                </a:lnTo>
                <a:close/>
                <a:moveTo>
                  <a:pt x="181719" y="127025"/>
                </a:moveTo>
                <a:lnTo>
                  <a:pt x="181719" y="135229"/>
                </a:lnTo>
                <a:lnTo>
                  <a:pt x="173292" y="135229"/>
                </a:lnTo>
                <a:lnTo>
                  <a:pt x="173292" y="127025"/>
                </a:lnTo>
                <a:close/>
                <a:moveTo>
                  <a:pt x="190370" y="127025"/>
                </a:moveTo>
                <a:lnTo>
                  <a:pt x="190370" y="135229"/>
                </a:lnTo>
                <a:lnTo>
                  <a:pt x="181942" y="135229"/>
                </a:lnTo>
                <a:lnTo>
                  <a:pt x="181942" y="127025"/>
                </a:lnTo>
                <a:close/>
                <a:moveTo>
                  <a:pt x="199020" y="127025"/>
                </a:moveTo>
                <a:lnTo>
                  <a:pt x="199020" y="135229"/>
                </a:lnTo>
                <a:lnTo>
                  <a:pt x="190593" y="135229"/>
                </a:lnTo>
                <a:lnTo>
                  <a:pt x="190593" y="127025"/>
                </a:lnTo>
                <a:close/>
                <a:moveTo>
                  <a:pt x="207727" y="127025"/>
                </a:moveTo>
                <a:lnTo>
                  <a:pt x="207727" y="135229"/>
                </a:lnTo>
                <a:lnTo>
                  <a:pt x="199244" y="135229"/>
                </a:lnTo>
                <a:lnTo>
                  <a:pt x="199244" y="127025"/>
                </a:lnTo>
                <a:close/>
                <a:moveTo>
                  <a:pt x="216377" y="127025"/>
                </a:moveTo>
                <a:lnTo>
                  <a:pt x="216377" y="135229"/>
                </a:lnTo>
                <a:lnTo>
                  <a:pt x="207950" y="135229"/>
                </a:lnTo>
                <a:lnTo>
                  <a:pt x="207950" y="127025"/>
                </a:lnTo>
                <a:close/>
                <a:moveTo>
                  <a:pt x="225028" y="127025"/>
                </a:moveTo>
                <a:lnTo>
                  <a:pt x="225028" y="135229"/>
                </a:lnTo>
                <a:lnTo>
                  <a:pt x="216601" y="135229"/>
                </a:lnTo>
                <a:lnTo>
                  <a:pt x="216601" y="127025"/>
                </a:lnTo>
                <a:close/>
                <a:moveTo>
                  <a:pt x="233679" y="127025"/>
                </a:moveTo>
                <a:lnTo>
                  <a:pt x="233679" y="135229"/>
                </a:lnTo>
                <a:lnTo>
                  <a:pt x="225251" y="135229"/>
                </a:lnTo>
                <a:lnTo>
                  <a:pt x="225251" y="127025"/>
                </a:lnTo>
                <a:close/>
                <a:moveTo>
                  <a:pt x="242329" y="127025"/>
                </a:moveTo>
                <a:lnTo>
                  <a:pt x="242329" y="135229"/>
                </a:lnTo>
                <a:lnTo>
                  <a:pt x="233902" y="135229"/>
                </a:lnTo>
                <a:lnTo>
                  <a:pt x="233902" y="127025"/>
                </a:lnTo>
                <a:close/>
                <a:moveTo>
                  <a:pt x="250980" y="127025"/>
                </a:moveTo>
                <a:lnTo>
                  <a:pt x="250980" y="135229"/>
                </a:lnTo>
                <a:lnTo>
                  <a:pt x="242553" y="135229"/>
                </a:lnTo>
                <a:lnTo>
                  <a:pt x="242553" y="127025"/>
                </a:lnTo>
                <a:close/>
                <a:moveTo>
                  <a:pt x="259686" y="127025"/>
                </a:moveTo>
                <a:lnTo>
                  <a:pt x="259686" y="135229"/>
                </a:lnTo>
                <a:lnTo>
                  <a:pt x="251203" y="135229"/>
                </a:lnTo>
                <a:lnTo>
                  <a:pt x="251203" y="127025"/>
                </a:lnTo>
                <a:close/>
                <a:moveTo>
                  <a:pt x="268337" y="127025"/>
                </a:moveTo>
                <a:lnTo>
                  <a:pt x="268337" y="135229"/>
                </a:lnTo>
                <a:lnTo>
                  <a:pt x="259910" y="135229"/>
                </a:lnTo>
                <a:lnTo>
                  <a:pt x="259910" y="127025"/>
                </a:lnTo>
                <a:close/>
                <a:moveTo>
                  <a:pt x="276988" y="127025"/>
                </a:moveTo>
                <a:lnTo>
                  <a:pt x="276988" y="135229"/>
                </a:lnTo>
                <a:lnTo>
                  <a:pt x="268560" y="135229"/>
                </a:lnTo>
                <a:lnTo>
                  <a:pt x="268560" y="127025"/>
                </a:lnTo>
                <a:close/>
                <a:moveTo>
                  <a:pt x="17190" y="135452"/>
                </a:moveTo>
                <a:lnTo>
                  <a:pt x="17190" y="143712"/>
                </a:lnTo>
                <a:lnTo>
                  <a:pt x="8762" y="143712"/>
                </a:lnTo>
                <a:lnTo>
                  <a:pt x="8762" y="135452"/>
                </a:lnTo>
                <a:close/>
                <a:moveTo>
                  <a:pt x="25840" y="135452"/>
                </a:moveTo>
                <a:lnTo>
                  <a:pt x="25840" y="143712"/>
                </a:lnTo>
                <a:lnTo>
                  <a:pt x="17413" y="143712"/>
                </a:lnTo>
                <a:lnTo>
                  <a:pt x="17413" y="135452"/>
                </a:lnTo>
                <a:close/>
                <a:moveTo>
                  <a:pt x="34547" y="135452"/>
                </a:moveTo>
                <a:lnTo>
                  <a:pt x="34547" y="143712"/>
                </a:lnTo>
                <a:lnTo>
                  <a:pt x="26064" y="143712"/>
                </a:lnTo>
                <a:lnTo>
                  <a:pt x="26064" y="135452"/>
                </a:lnTo>
                <a:close/>
                <a:moveTo>
                  <a:pt x="43197" y="135452"/>
                </a:moveTo>
                <a:lnTo>
                  <a:pt x="43197" y="143712"/>
                </a:lnTo>
                <a:lnTo>
                  <a:pt x="34770" y="143712"/>
                </a:lnTo>
                <a:lnTo>
                  <a:pt x="34770" y="135452"/>
                </a:lnTo>
                <a:close/>
                <a:moveTo>
                  <a:pt x="51848" y="135452"/>
                </a:moveTo>
                <a:lnTo>
                  <a:pt x="51848" y="143712"/>
                </a:lnTo>
                <a:lnTo>
                  <a:pt x="43421" y="143712"/>
                </a:lnTo>
                <a:lnTo>
                  <a:pt x="43421" y="135452"/>
                </a:lnTo>
                <a:close/>
                <a:moveTo>
                  <a:pt x="60499" y="135452"/>
                </a:moveTo>
                <a:lnTo>
                  <a:pt x="60499" y="143712"/>
                </a:lnTo>
                <a:lnTo>
                  <a:pt x="52071" y="143712"/>
                </a:lnTo>
                <a:lnTo>
                  <a:pt x="52071" y="135452"/>
                </a:lnTo>
                <a:close/>
                <a:moveTo>
                  <a:pt x="69149" y="135452"/>
                </a:moveTo>
                <a:lnTo>
                  <a:pt x="69149" y="143712"/>
                </a:lnTo>
                <a:lnTo>
                  <a:pt x="60722" y="143712"/>
                </a:lnTo>
                <a:lnTo>
                  <a:pt x="60722" y="135452"/>
                </a:lnTo>
                <a:close/>
                <a:moveTo>
                  <a:pt x="77800" y="135452"/>
                </a:moveTo>
                <a:lnTo>
                  <a:pt x="77800" y="143712"/>
                </a:lnTo>
                <a:lnTo>
                  <a:pt x="69373" y="143712"/>
                </a:lnTo>
                <a:lnTo>
                  <a:pt x="69373" y="135452"/>
                </a:lnTo>
                <a:close/>
                <a:moveTo>
                  <a:pt x="86506" y="135452"/>
                </a:moveTo>
                <a:lnTo>
                  <a:pt x="86506" y="143712"/>
                </a:lnTo>
                <a:lnTo>
                  <a:pt x="78023" y="143712"/>
                </a:lnTo>
                <a:lnTo>
                  <a:pt x="78023" y="135452"/>
                </a:lnTo>
                <a:close/>
                <a:moveTo>
                  <a:pt x="95157" y="135452"/>
                </a:moveTo>
                <a:lnTo>
                  <a:pt x="95157" y="143712"/>
                </a:lnTo>
                <a:lnTo>
                  <a:pt x="86730" y="143712"/>
                </a:lnTo>
                <a:lnTo>
                  <a:pt x="86730" y="135452"/>
                </a:lnTo>
                <a:close/>
                <a:moveTo>
                  <a:pt x="103808" y="135452"/>
                </a:moveTo>
                <a:lnTo>
                  <a:pt x="103808" y="143712"/>
                </a:lnTo>
                <a:lnTo>
                  <a:pt x="95380" y="143712"/>
                </a:lnTo>
                <a:lnTo>
                  <a:pt x="95380" y="135452"/>
                </a:lnTo>
                <a:close/>
                <a:moveTo>
                  <a:pt x="112458" y="135452"/>
                </a:moveTo>
                <a:lnTo>
                  <a:pt x="112458" y="143712"/>
                </a:lnTo>
                <a:lnTo>
                  <a:pt x="104031" y="143712"/>
                </a:lnTo>
                <a:lnTo>
                  <a:pt x="104031" y="135452"/>
                </a:lnTo>
                <a:close/>
                <a:moveTo>
                  <a:pt x="121109" y="135452"/>
                </a:moveTo>
                <a:lnTo>
                  <a:pt x="121109" y="143712"/>
                </a:lnTo>
                <a:lnTo>
                  <a:pt x="112681" y="143712"/>
                </a:lnTo>
                <a:lnTo>
                  <a:pt x="112681" y="135452"/>
                </a:lnTo>
                <a:close/>
                <a:moveTo>
                  <a:pt x="129760" y="135452"/>
                </a:moveTo>
                <a:lnTo>
                  <a:pt x="129760" y="143712"/>
                </a:lnTo>
                <a:lnTo>
                  <a:pt x="121332" y="143712"/>
                </a:lnTo>
                <a:lnTo>
                  <a:pt x="121332" y="135452"/>
                </a:lnTo>
                <a:close/>
                <a:moveTo>
                  <a:pt x="138410" y="135452"/>
                </a:moveTo>
                <a:lnTo>
                  <a:pt x="138410" y="143712"/>
                </a:lnTo>
                <a:lnTo>
                  <a:pt x="129983" y="143712"/>
                </a:lnTo>
                <a:lnTo>
                  <a:pt x="129983" y="135452"/>
                </a:lnTo>
                <a:close/>
                <a:moveTo>
                  <a:pt x="147117" y="135452"/>
                </a:moveTo>
                <a:lnTo>
                  <a:pt x="147117" y="143712"/>
                </a:lnTo>
                <a:lnTo>
                  <a:pt x="138633" y="143712"/>
                </a:lnTo>
                <a:lnTo>
                  <a:pt x="138633" y="135452"/>
                </a:lnTo>
                <a:close/>
                <a:moveTo>
                  <a:pt x="155767" y="135452"/>
                </a:moveTo>
                <a:lnTo>
                  <a:pt x="155767" y="143712"/>
                </a:lnTo>
                <a:lnTo>
                  <a:pt x="147340" y="143712"/>
                </a:lnTo>
                <a:lnTo>
                  <a:pt x="147340" y="135452"/>
                </a:lnTo>
                <a:close/>
                <a:moveTo>
                  <a:pt x="164418" y="135452"/>
                </a:moveTo>
                <a:lnTo>
                  <a:pt x="164418" y="143712"/>
                </a:lnTo>
                <a:lnTo>
                  <a:pt x="155990" y="143712"/>
                </a:lnTo>
                <a:lnTo>
                  <a:pt x="155990" y="135452"/>
                </a:lnTo>
                <a:close/>
                <a:moveTo>
                  <a:pt x="173069" y="135452"/>
                </a:moveTo>
                <a:lnTo>
                  <a:pt x="173069" y="143712"/>
                </a:lnTo>
                <a:lnTo>
                  <a:pt x="164641" y="143712"/>
                </a:lnTo>
                <a:lnTo>
                  <a:pt x="164641" y="135452"/>
                </a:lnTo>
                <a:close/>
                <a:moveTo>
                  <a:pt x="181719" y="135452"/>
                </a:moveTo>
                <a:lnTo>
                  <a:pt x="181719" y="143712"/>
                </a:lnTo>
                <a:lnTo>
                  <a:pt x="173292" y="143712"/>
                </a:lnTo>
                <a:lnTo>
                  <a:pt x="173292" y="135452"/>
                </a:lnTo>
                <a:close/>
                <a:moveTo>
                  <a:pt x="190370" y="135452"/>
                </a:moveTo>
                <a:lnTo>
                  <a:pt x="190370" y="143712"/>
                </a:lnTo>
                <a:lnTo>
                  <a:pt x="181942" y="143712"/>
                </a:lnTo>
                <a:lnTo>
                  <a:pt x="181942" y="135452"/>
                </a:lnTo>
                <a:close/>
                <a:moveTo>
                  <a:pt x="199020" y="135452"/>
                </a:moveTo>
                <a:lnTo>
                  <a:pt x="199020" y="143712"/>
                </a:lnTo>
                <a:lnTo>
                  <a:pt x="190593" y="143712"/>
                </a:lnTo>
                <a:lnTo>
                  <a:pt x="190593" y="135452"/>
                </a:lnTo>
                <a:close/>
                <a:moveTo>
                  <a:pt x="207727" y="135452"/>
                </a:moveTo>
                <a:lnTo>
                  <a:pt x="207727" y="143712"/>
                </a:lnTo>
                <a:lnTo>
                  <a:pt x="199244" y="143712"/>
                </a:lnTo>
                <a:lnTo>
                  <a:pt x="199244" y="135452"/>
                </a:lnTo>
                <a:close/>
                <a:moveTo>
                  <a:pt x="216377" y="135452"/>
                </a:moveTo>
                <a:lnTo>
                  <a:pt x="216377" y="143712"/>
                </a:lnTo>
                <a:lnTo>
                  <a:pt x="207950" y="143712"/>
                </a:lnTo>
                <a:lnTo>
                  <a:pt x="207950" y="135452"/>
                </a:lnTo>
                <a:close/>
                <a:moveTo>
                  <a:pt x="225028" y="135452"/>
                </a:moveTo>
                <a:lnTo>
                  <a:pt x="225028" y="143712"/>
                </a:lnTo>
                <a:lnTo>
                  <a:pt x="216601" y="143712"/>
                </a:lnTo>
                <a:lnTo>
                  <a:pt x="216601" y="135452"/>
                </a:lnTo>
                <a:close/>
                <a:moveTo>
                  <a:pt x="233679" y="135452"/>
                </a:moveTo>
                <a:lnTo>
                  <a:pt x="233679" y="143712"/>
                </a:lnTo>
                <a:lnTo>
                  <a:pt x="225251" y="143712"/>
                </a:lnTo>
                <a:lnTo>
                  <a:pt x="225251" y="135452"/>
                </a:lnTo>
                <a:close/>
                <a:moveTo>
                  <a:pt x="242329" y="135452"/>
                </a:moveTo>
                <a:lnTo>
                  <a:pt x="242329" y="143712"/>
                </a:lnTo>
                <a:lnTo>
                  <a:pt x="233902" y="143712"/>
                </a:lnTo>
                <a:lnTo>
                  <a:pt x="233902" y="135452"/>
                </a:lnTo>
                <a:close/>
                <a:moveTo>
                  <a:pt x="250980" y="135452"/>
                </a:moveTo>
                <a:lnTo>
                  <a:pt x="250980" y="143712"/>
                </a:lnTo>
                <a:lnTo>
                  <a:pt x="242553" y="143712"/>
                </a:lnTo>
                <a:lnTo>
                  <a:pt x="242553" y="135452"/>
                </a:lnTo>
                <a:close/>
                <a:moveTo>
                  <a:pt x="259686" y="135452"/>
                </a:moveTo>
                <a:lnTo>
                  <a:pt x="259686" y="143712"/>
                </a:lnTo>
                <a:lnTo>
                  <a:pt x="251203" y="143712"/>
                </a:lnTo>
                <a:lnTo>
                  <a:pt x="251203" y="135452"/>
                </a:lnTo>
                <a:close/>
                <a:moveTo>
                  <a:pt x="268337" y="135452"/>
                </a:moveTo>
                <a:lnTo>
                  <a:pt x="268337" y="143712"/>
                </a:lnTo>
                <a:lnTo>
                  <a:pt x="259910" y="143712"/>
                </a:lnTo>
                <a:lnTo>
                  <a:pt x="259910" y="135452"/>
                </a:lnTo>
                <a:close/>
                <a:moveTo>
                  <a:pt x="276988" y="135452"/>
                </a:moveTo>
                <a:lnTo>
                  <a:pt x="276988" y="143712"/>
                </a:lnTo>
                <a:lnTo>
                  <a:pt x="268560" y="143712"/>
                </a:lnTo>
                <a:lnTo>
                  <a:pt x="268560" y="135452"/>
                </a:lnTo>
                <a:close/>
                <a:moveTo>
                  <a:pt x="17190" y="143935"/>
                </a:moveTo>
                <a:lnTo>
                  <a:pt x="17190" y="152139"/>
                </a:lnTo>
                <a:lnTo>
                  <a:pt x="8762" y="152139"/>
                </a:lnTo>
                <a:lnTo>
                  <a:pt x="8762" y="143935"/>
                </a:lnTo>
                <a:close/>
                <a:moveTo>
                  <a:pt x="25840" y="143935"/>
                </a:moveTo>
                <a:lnTo>
                  <a:pt x="25840" y="152139"/>
                </a:lnTo>
                <a:lnTo>
                  <a:pt x="17413" y="152139"/>
                </a:lnTo>
                <a:lnTo>
                  <a:pt x="17413" y="143935"/>
                </a:lnTo>
                <a:close/>
                <a:moveTo>
                  <a:pt x="34547" y="143935"/>
                </a:moveTo>
                <a:lnTo>
                  <a:pt x="34547" y="152139"/>
                </a:lnTo>
                <a:lnTo>
                  <a:pt x="26064" y="152139"/>
                </a:lnTo>
                <a:lnTo>
                  <a:pt x="26064" y="143935"/>
                </a:lnTo>
                <a:close/>
                <a:moveTo>
                  <a:pt x="43197" y="143935"/>
                </a:moveTo>
                <a:lnTo>
                  <a:pt x="43197" y="152139"/>
                </a:lnTo>
                <a:lnTo>
                  <a:pt x="34770" y="152139"/>
                </a:lnTo>
                <a:lnTo>
                  <a:pt x="34770" y="143935"/>
                </a:lnTo>
                <a:close/>
                <a:moveTo>
                  <a:pt x="51848" y="143935"/>
                </a:moveTo>
                <a:lnTo>
                  <a:pt x="51848" y="152139"/>
                </a:lnTo>
                <a:lnTo>
                  <a:pt x="43421" y="152139"/>
                </a:lnTo>
                <a:lnTo>
                  <a:pt x="43421" y="143935"/>
                </a:lnTo>
                <a:close/>
                <a:moveTo>
                  <a:pt x="60499" y="143935"/>
                </a:moveTo>
                <a:lnTo>
                  <a:pt x="60499" y="152139"/>
                </a:lnTo>
                <a:lnTo>
                  <a:pt x="52071" y="152139"/>
                </a:lnTo>
                <a:lnTo>
                  <a:pt x="52071" y="143935"/>
                </a:lnTo>
                <a:close/>
                <a:moveTo>
                  <a:pt x="69149" y="143935"/>
                </a:moveTo>
                <a:lnTo>
                  <a:pt x="69149" y="152139"/>
                </a:lnTo>
                <a:lnTo>
                  <a:pt x="60722" y="152139"/>
                </a:lnTo>
                <a:lnTo>
                  <a:pt x="60722" y="143935"/>
                </a:lnTo>
                <a:close/>
                <a:moveTo>
                  <a:pt x="77800" y="143935"/>
                </a:moveTo>
                <a:lnTo>
                  <a:pt x="77800" y="152139"/>
                </a:lnTo>
                <a:lnTo>
                  <a:pt x="69373" y="152139"/>
                </a:lnTo>
                <a:lnTo>
                  <a:pt x="69373" y="143935"/>
                </a:lnTo>
                <a:close/>
                <a:moveTo>
                  <a:pt x="86506" y="143935"/>
                </a:moveTo>
                <a:lnTo>
                  <a:pt x="86506" y="152139"/>
                </a:lnTo>
                <a:lnTo>
                  <a:pt x="78023" y="152139"/>
                </a:lnTo>
                <a:lnTo>
                  <a:pt x="78023" y="143935"/>
                </a:lnTo>
                <a:close/>
                <a:moveTo>
                  <a:pt x="95157" y="143935"/>
                </a:moveTo>
                <a:lnTo>
                  <a:pt x="95157" y="152139"/>
                </a:lnTo>
                <a:lnTo>
                  <a:pt x="86730" y="152139"/>
                </a:lnTo>
                <a:lnTo>
                  <a:pt x="86730" y="143935"/>
                </a:lnTo>
                <a:close/>
                <a:moveTo>
                  <a:pt x="103808" y="143935"/>
                </a:moveTo>
                <a:lnTo>
                  <a:pt x="103808" y="152139"/>
                </a:lnTo>
                <a:lnTo>
                  <a:pt x="95380" y="152139"/>
                </a:lnTo>
                <a:lnTo>
                  <a:pt x="95380" y="143935"/>
                </a:lnTo>
                <a:close/>
                <a:moveTo>
                  <a:pt x="112458" y="143935"/>
                </a:moveTo>
                <a:lnTo>
                  <a:pt x="112458" y="152139"/>
                </a:lnTo>
                <a:lnTo>
                  <a:pt x="104031" y="152139"/>
                </a:lnTo>
                <a:lnTo>
                  <a:pt x="104031" y="143935"/>
                </a:lnTo>
                <a:close/>
                <a:moveTo>
                  <a:pt x="121109" y="143935"/>
                </a:moveTo>
                <a:lnTo>
                  <a:pt x="121109" y="152139"/>
                </a:lnTo>
                <a:lnTo>
                  <a:pt x="112681" y="152139"/>
                </a:lnTo>
                <a:lnTo>
                  <a:pt x="112681" y="143935"/>
                </a:lnTo>
                <a:close/>
                <a:moveTo>
                  <a:pt x="129760" y="143935"/>
                </a:moveTo>
                <a:lnTo>
                  <a:pt x="129760" y="152139"/>
                </a:lnTo>
                <a:lnTo>
                  <a:pt x="121332" y="152139"/>
                </a:lnTo>
                <a:lnTo>
                  <a:pt x="121332" y="143935"/>
                </a:lnTo>
                <a:close/>
                <a:moveTo>
                  <a:pt x="138410" y="143935"/>
                </a:moveTo>
                <a:lnTo>
                  <a:pt x="138410" y="152139"/>
                </a:lnTo>
                <a:lnTo>
                  <a:pt x="129983" y="152139"/>
                </a:lnTo>
                <a:lnTo>
                  <a:pt x="129983" y="143935"/>
                </a:lnTo>
                <a:close/>
                <a:moveTo>
                  <a:pt x="147117" y="143935"/>
                </a:moveTo>
                <a:lnTo>
                  <a:pt x="147117" y="152139"/>
                </a:lnTo>
                <a:lnTo>
                  <a:pt x="138633" y="152139"/>
                </a:lnTo>
                <a:lnTo>
                  <a:pt x="138633" y="143935"/>
                </a:lnTo>
                <a:close/>
                <a:moveTo>
                  <a:pt x="155767" y="143935"/>
                </a:moveTo>
                <a:lnTo>
                  <a:pt x="155767" y="152139"/>
                </a:lnTo>
                <a:lnTo>
                  <a:pt x="147340" y="152139"/>
                </a:lnTo>
                <a:lnTo>
                  <a:pt x="147340" y="143935"/>
                </a:lnTo>
                <a:close/>
                <a:moveTo>
                  <a:pt x="164418" y="143935"/>
                </a:moveTo>
                <a:lnTo>
                  <a:pt x="164418" y="152139"/>
                </a:lnTo>
                <a:lnTo>
                  <a:pt x="155990" y="152139"/>
                </a:lnTo>
                <a:lnTo>
                  <a:pt x="155990" y="143935"/>
                </a:lnTo>
                <a:close/>
                <a:moveTo>
                  <a:pt x="173069" y="143935"/>
                </a:moveTo>
                <a:lnTo>
                  <a:pt x="173069" y="152139"/>
                </a:lnTo>
                <a:lnTo>
                  <a:pt x="164641" y="152139"/>
                </a:lnTo>
                <a:lnTo>
                  <a:pt x="164641" y="143935"/>
                </a:lnTo>
                <a:close/>
                <a:moveTo>
                  <a:pt x="181719" y="143935"/>
                </a:moveTo>
                <a:lnTo>
                  <a:pt x="181719" y="152139"/>
                </a:lnTo>
                <a:lnTo>
                  <a:pt x="173292" y="152139"/>
                </a:lnTo>
                <a:lnTo>
                  <a:pt x="173292" y="143935"/>
                </a:lnTo>
                <a:close/>
                <a:moveTo>
                  <a:pt x="190370" y="143935"/>
                </a:moveTo>
                <a:lnTo>
                  <a:pt x="190370" y="152139"/>
                </a:lnTo>
                <a:lnTo>
                  <a:pt x="181942" y="152139"/>
                </a:lnTo>
                <a:lnTo>
                  <a:pt x="181942" y="143935"/>
                </a:lnTo>
                <a:close/>
                <a:moveTo>
                  <a:pt x="199020" y="143935"/>
                </a:moveTo>
                <a:lnTo>
                  <a:pt x="199020" y="152139"/>
                </a:lnTo>
                <a:lnTo>
                  <a:pt x="190593" y="152139"/>
                </a:lnTo>
                <a:lnTo>
                  <a:pt x="190593" y="143935"/>
                </a:lnTo>
                <a:close/>
                <a:moveTo>
                  <a:pt x="207727" y="143935"/>
                </a:moveTo>
                <a:lnTo>
                  <a:pt x="207727" y="152139"/>
                </a:lnTo>
                <a:lnTo>
                  <a:pt x="199244" y="152139"/>
                </a:lnTo>
                <a:lnTo>
                  <a:pt x="199244" y="143935"/>
                </a:lnTo>
                <a:close/>
                <a:moveTo>
                  <a:pt x="216377" y="143935"/>
                </a:moveTo>
                <a:lnTo>
                  <a:pt x="216377" y="152139"/>
                </a:lnTo>
                <a:lnTo>
                  <a:pt x="207950" y="152139"/>
                </a:lnTo>
                <a:lnTo>
                  <a:pt x="207950" y="143935"/>
                </a:lnTo>
                <a:close/>
                <a:moveTo>
                  <a:pt x="225028" y="143935"/>
                </a:moveTo>
                <a:lnTo>
                  <a:pt x="225028" y="152139"/>
                </a:lnTo>
                <a:lnTo>
                  <a:pt x="216601" y="152139"/>
                </a:lnTo>
                <a:lnTo>
                  <a:pt x="216601" y="143935"/>
                </a:lnTo>
                <a:close/>
                <a:moveTo>
                  <a:pt x="233679" y="143935"/>
                </a:moveTo>
                <a:lnTo>
                  <a:pt x="233679" y="152139"/>
                </a:lnTo>
                <a:lnTo>
                  <a:pt x="225251" y="152139"/>
                </a:lnTo>
                <a:lnTo>
                  <a:pt x="225251" y="143935"/>
                </a:lnTo>
                <a:close/>
                <a:moveTo>
                  <a:pt x="242329" y="143935"/>
                </a:moveTo>
                <a:lnTo>
                  <a:pt x="242329" y="152139"/>
                </a:lnTo>
                <a:lnTo>
                  <a:pt x="233902" y="152139"/>
                </a:lnTo>
                <a:lnTo>
                  <a:pt x="233902" y="143935"/>
                </a:lnTo>
                <a:close/>
                <a:moveTo>
                  <a:pt x="250980" y="143935"/>
                </a:moveTo>
                <a:lnTo>
                  <a:pt x="250980" y="152139"/>
                </a:lnTo>
                <a:lnTo>
                  <a:pt x="242553" y="152139"/>
                </a:lnTo>
                <a:lnTo>
                  <a:pt x="242553" y="143935"/>
                </a:lnTo>
                <a:close/>
                <a:moveTo>
                  <a:pt x="259686" y="143935"/>
                </a:moveTo>
                <a:lnTo>
                  <a:pt x="259686" y="152139"/>
                </a:lnTo>
                <a:lnTo>
                  <a:pt x="251203" y="152139"/>
                </a:lnTo>
                <a:lnTo>
                  <a:pt x="251203" y="143935"/>
                </a:lnTo>
                <a:close/>
                <a:moveTo>
                  <a:pt x="268337" y="143935"/>
                </a:moveTo>
                <a:lnTo>
                  <a:pt x="268337" y="152139"/>
                </a:lnTo>
                <a:lnTo>
                  <a:pt x="259910" y="152139"/>
                </a:lnTo>
                <a:lnTo>
                  <a:pt x="259910" y="143935"/>
                </a:lnTo>
                <a:close/>
                <a:moveTo>
                  <a:pt x="276988" y="143935"/>
                </a:moveTo>
                <a:lnTo>
                  <a:pt x="276988" y="152139"/>
                </a:lnTo>
                <a:lnTo>
                  <a:pt x="268560" y="152139"/>
                </a:lnTo>
                <a:lnTo>
                  <a:pt x="268560" y="143935"/>
                </a:lnTo>
                <a:close/>
                <a:moveTo>
                  <a:pt x="8539" y="0"/>
                </a:moveTo>
                <a:lnTo>
                  <a:pt x="8539" y="8372"/>
                </a:lnTo>
                <a:lnTo>
                  <a:pt x="0" y="8372"/>
                </a:lnTo>
                <a:lnTo>
                  <a:pt x="0" y="8595"/>
                </a:lnTo>
                <a:lnTo>
                  <a:pt x="8539" y="8595"/>
                </a:lnTo>
                <a:lnTo>
                  <a:pt x="8539" y="16799"/>
                </a:lnTo>
                <a:lnTo>
                  <a:pt x="0" y="16799"/>
                </a:lnTo>
                <a:lnTo>
                  <a:pt x="0" y="17022"/>
                </a:lnTo>
                <a:lnTo>
                  <a:pt x="8539" y="17022"/>
                </a:lnTo>
                <a:lnTo>
                  <a:pt x="8539" y="25282"/>
                </a:lnTo>
                <a:lnTo>
                  <a:pt x="0" y="25282"/>
                </a:lnTo>
                <a:lnTo>
                  <a:pt x="0" y="25505"/>
                </a:lnTo>
                <a:lnTo>
                  <a:pt x="8539" y="25505"/>
                </a:lnTo>
                <a:lnTo>
                  <a:pt x="8539" y="33709"/>
                </a:lnTo>
                <a:lnTo>
                  <a:pt x="0" y="33709"/>
                </a:lnTo>
                <a:lnTo>
                  <a:pt x="0" y="33933"/>
                </a:lnTo>
                <a:lnTo>
                  <a:pt x="8539" y="33933"/>
                </a:lnTo>
                <a:lnTo>
                  <a:pt x="8539" y="42193"/>
                </a:lnTo>
                <a:lnTo>
                  <a:pt x="0" y="42193"/>
                </a:lnTo>
                <a:lnTo>
                  <a:pt x="0" y="42416"/>
                </a:lnTo>
                <a:lnTo>
                  <a:pt x="8539" y="42416"/>
                </a:lnTo>
                <a:lnTo>
                  <a:pt x="8539" y="50620"/>
                </a:lnTo>
                <a:lnTo>
                  <a:pt x="0" y="50620"/>
                </a:lnTo>
                <a:lnTo>
                  <a:pt x="0" y="50843"/>
                </a:lnTo>
                <a:lnTo>
                  <a:pt x="8539" y="50843"/>
                </a:lnTo>
                <a:lnTo>
                  <a:pt x="8539" y="59103"/>
                </a:lnTo>
                <a:lnTo>
                  <a:pt x="0" y="59103"/>
                </a:lnTo>
                <a:lnTo>
                  <a:pt x="0" y="59326"/>
                </a:lnTo>
                <a:lnTo>
                  <a:pt x="8539" y="59326"/>
                </a:lnTo>
                <a:lnTo>
                  <a:pt x="8539" y="67586"/>
                </a:lnTo>
                <a:lnTo>
                  <a:pt x="0" y="67586"/>
                </a:lnTo>
                <a:lnTo>
                  <a:pt x="0" y="67810"/>
                </a:lnTo>
                <a:lnTo>
                  <a:pt x="8539" y="67810"/>
                </a:lnTo>
                <a:lnTo>
                  <a:pt x="8539" y="76014"/>
                </a:lnTo>
                <a:lnTo>
                  <a:pt x="0" y="76014"/>
                </a:lnTo>
                <a:lnTo>
                  <a:pt x="0" y="76237"/>
                </a:lnTo>
                <a:lnTo>
                  <a:pt x="8539" y="76237"/>
                </a:lnTo>
                <a:lnTo>
                  <a:pt x="8539" y="84497"/>
                </a:lnTo>
                <a:lnTo>
                  <a:pt x="0" y="84497"/>
                </a:lnTo>
                <a:lnTo>
                  <a:pt x="0" y="84720"/>
                </a:lnTo>
                <a:lnTo>
                  <a:pt x="8539" y="84720"/>
                </a:lnTo>
                <a:lnTo>
                  <a:pt x="8539" y="92924"/>
                </a:lnTo>
                <a:lnTo>
                  <a:pt x="0" y="92924"/>
                </a:lnTo>
                <a:lnTo>
                  <a:pt x="0" y="93148"/>
                </a:lnTo>
                <a:lnTo>
                  <a:pt x="8539" y="93148"/>
                </a:lnTo>
                <a:lnTo>
                  <a:pt x="8539" y="101408"/>
                </a:lnTo>
                <a:lnTo>
                  <a:pt x="0" y="101408"/>
                </a:lnTo>
                <a:lnTo>
                  <a:pt x="0" y="101631"/>
                </a:lnTo>
                <a:lnTo>
                  <a:pt x="8539" y="101631"/>
                </a:lnTo>
                <a:lnTo>
                  <a:pt x="8539" y="109891"/>
                </a:lnTo>
                <a:lnTo>
                  <a:pt x="0" y="109891"/>
                </a:lnTo>
                <a:lnTo>
                  <a:pt x="0" y="110114"/>
                </a:lnTo>
                <a:lnTo>
                  <a:pt x="8539" y="110114"/>
                </a:lnTo>
                <a:lnTo>
                  <a:pt x="8539" y="118318"/>
                </a:lnTo>
                <a:lnTo>
                  <a:pt x="0" y="118318"/>
                </a:lnTo>
                <a:lnTo>
                  <a:pt x="0" y="118541"/>
                </a:lnTo>
                <a:lnTo>
                  <a:pt x="8539" y="118541"/>
                </a:lnTo>
                <a:lnTo>
                  <a:pt x="8539" y="126801"/>
                </a:lnTo>
                <a:lnTo>
                  <a:pt x="0" y="126801"/>
                </a:lnTo>
                <a:lnTo>
                  <a:pt x="0" y="127025"/>
                </a:lnTo>
                <a:lnTo>
                  <a:pt x="8539" y="127025"/>
                </a:lnTo>
                <a:lnTo>
                  <a:pt x="8539" y="135229"/>
                </a:lnTo>
                <a:lnTo>
                  <a:pt x="0" y="135229"/>
                </a:lnTo>
                <a:lnTo>
                  <a:pt x="0" y="135452"/>
                </a:lnTo>
                <a:lnTo>
                  <a:pt x="8539" y="135452"/>
                </a:lnTo>
                <a:lnTo>
                  <a:pt x="8539" y="143712"/>
                </a:lnTo>
                <a:lnTo>
                  <a:pt x="0" y="143712"/>
                </a:lnTo>
                <a:lnTo>
                  <a:pt x="0" y="143935"/>
                </a:lnTo>
                <a:lnTo>
                  <a:pt x="8539" y="143935"/>
                </a:lnTo>
                <a:lnTo>
                  <a:pt x="8539" y="152139"/>
                </a:lnTo>
                <a:lnTo>
                  <a:pt x="0" y="152139"/>
                </a:lnTo>
                <a:lnTo>
                  <a:pt x="0" y="152362"/>
                </a:lnTo>
                <a:lnTo>
                  <a:pt x="8539" y="152362"/>
                </a:lnTo>
                <a:lnTo>
                  <a:pt x="8539" y="160734"/>
                </a:lnTo>
                <a:lnTo>
                  <a:pt x="8762" y="160734"/>
                </a:lnTo>
                <a:lnTo>
                  <a:pt x="8762" y="152362"/>
                </a:lnTo>
                <a:lnTo>
                  <a:pt x="17190" y="152362"/>
                </a:lnTo>
                <a:lnTo>
                  <a:pt x="17190" y="160734"/>
                </a:lnTo>
                <a:lnTo>
                  <a:pt x="17413" y="160734"/>
                </a:lnTo>
                <a:lnTo>
                  <a:pt x="17413" y="152362"/>
                </a:lnTo>
                <a:lnTo>
                  <a:pt x="25840" y="152362"/>
                </a:lnTo>
                <a:lnTo>
                  <a:pt x="25840" y="160734"/>
                </a:lnTo>
                <a:lnTo>
                  <a:pt x="26064" y="160734"/>
                </a:lnTo>
                <a:lnTo>
                  <a:pt x="26064" y="152362"/>
                </a:lnTo>
                <a:lnTo>
                  <a:pt x="34547" y="152362"/>
                </a:lnTo>
                <a:lnTo>
                  <a:pt x="34547" y="160734"/>
                </a:lnTo>
                <a:lnTo>
                  <a:pt x="34770" y="160734"/>
                </a:lnTo>
                <a:lnTo>
                  <a:pt x="34770" y="152362"/>
                </a:lnTo>
                <a:lnTo>
                  <a:pt x="43197" y="152362"/>
                </a:lnTo>
                <a:lnTo>
                  <a:pt x="43197" y="160734"/>
                </a:lnTo>
                <a:lnTo>
                  <a:pt x="43421" y="160734"/>
                </a:lnTo>
                <a:lnTo>
                  <a:pt x="43421" y="152362"/>
                </a:lnTo>
                <a:lnTo>
                  <a:pt x="51848" y="152362"/>
                </a:lnTo>
                <a:lnTo>
                  <a:pt x="51848" y="160734"/>
                </a:lnTo>
                <a:lnTo>
                  <a:pt x="52071" y="160734"/>
                </a:lnTo>
                <a:lnTo>
                  <a:pt x="52071" y="152362"/>
                </a:lnTo>
                <a:lnTo>
                  <a:pt x="60499" y="152362"/>
                </a:lnTo>
                <a:lnTo>
                  <a:pt x="60499" y="160734"/>
                </a:lnTo>
                <a:lnTo>
                  <a:pt x="60722" y="160734"/>
                </a:lnTo>
                <a:lnTo>
                  <a:pt x="60722" y="152362"/>
                </a:lnTo>
                <a:lnTo>
                  <a:pt x="69149" y="152362"/>
                </a:lnTo>
                <a:lnTo>
                  <a:pt x="69149" y="160734"/>
                </a:lnTo>
                <a:lnTo>
                  <a:pt x="69373" y="160734"/>
                </a:lnTo>
                <a:lnTo>
                  <a:pt x="69373" y="152362"/>
                </a:lnTo>
                <a:lnTo>
                  <a:pt x="77800" y="152362"/>
                </a:lnTo>
                <a:lnTo>
                  <a:pt x="77800" y="160734"/>
                </a:lnTo>
                <a:lnTo>
                  <a:pt x="78023" y="160734"/>
                </a:lnTo>
                <a:lnTo>
                  <a:pt x="78023" y="152362"/>
                </a:lnTo>
                <a:lnTo>
                  <a:pt x="86506" y="152362"/>
                </a:lnTo>
                <a:lnTo>
                  <a:pt x="86506" y="160734"/>
                </a:lnTo>
                <a:lnTo>
                  <a:pt x="86730" y="160734"/>
                </a:lnTo>
                <a:lnTo>
                  <a:pt x="86730" y="152362"/>
                </a:lnTo>
                <a:lnTo>
                  <a:pt x="95157" y="152362"/>
                </a:lnTo>
                <a:lnTo>
                  <a:pt x="95157" y="160734"/>
                </a:lnTo>
                <a:lnTo>
                  <a:pt x="95380" y="160734"/>
                </a:lnTo>
                <a:lnTo>
                  <a:pt x="95380" y="152362"/>
                </a:lnTo>
                <a:lnTo>
                  <a:pt x="103808" y="152362"/>
                </a:lnTo>
                <a:lnTo>
                  <a:pt x="103808" y="160734"/>
                </a:lnTo>
                <a:lnTo>
                  <a:pt x="104031" y="160734"/>
                </a:lnTo>
                <a:lnTo>
                  <a:pt x="104031" y="152362"/>
                </a:lnTo>
                <a:lnTo>
                  <a:pt x="112458" y="152362"/>
                </a:lnTo>
                <a:lnTo>
                  <a:pt x="112458" y="160734"/>
                </a:lnTo>
                <a:lnTo>
                  <a:pt x="112681" y="160734"/>
                </a:lnTo>
                <a:lnTo>
                  <a:pt x="112681" y="152362"/>
                </a:lnTo>
                <a:lnTo>
                  <a:pt x="121109" y="152362"/>
                </a:lnTo>
                <a:lnTo>
                  <a:pt x="121109" y="160734"/>
                </a:lnTo>
                <a:lnTo>
                  <a:pt x="121332" y="160734"/>
                </a:lnTo>
                <a:lnTo>
                  <a:pt x="121332" y="152362"/>
                </a:lnTo>
                <a:lnTo>
                  <a:pt x="129760" y="152362"/>
                </a:lnTo>
                <a:lnTo>
                  <a:pt x="129760" y="160734"/>
                </a:lnTo>
                <a:lnTo>
                  <a:pt x="129983" y="160734"/>
                </a:lnTo>
                <a:lnTo>
                  <a:pt x="129983" y="152362"/>
                </a:lnTo>
                <a:lnTo>
                  <a:pt x="138410" y="152362"/>
                </a:lnTo>
                <a:lnTo>
                  <a:pt x="138410" y="160734"/>
                </a:lnTo>
                <a:lnTo>
                  <a:pt x="138633" y="160734"/>
                </a:lnTo>
                <a:lnTo>
                  <a:pt x="138633" y="152362"/>
                </a:lnTo>
                <a:lnTo>
                  <a:pt x="147117" y="152362"/>
                </a:lnTo>
                <a:lnTo>
                  <a:pt x="147117" y="160734"/>
                </a:lnTo>
                <a:lnTo>
                  <a:pt x="147340" y="160734"/>
                </a:lnTo>
                <a:lnTo>
                  <a:pt x="147340" y="152362"/>
                </a:lnTo>
                <a:lnTo>
                  <a:pt x="155767" y="152362"/>
                </a:lnTo>
                <a:lnTo>
                  <a:pt x="155767" y="160734"/>
                </a:lnTo>
                <a:lnTo>
                  <a:pt x="155990" y="160734"/>
                </a:lnTo>
                <a:lnTo>
                  <a:pt x="155990" y="152362"/>
                </a:lnTo>
                <a:lnTo>
                  <a:pt x="164418" y="152362"/>
                </a:lnTo>
                <a:lnTo>
                  <a:pt x="164418" y="160734"/>
                </a:lnTo>
                <a:lnTo>
                  <a:pt x="164641" y="160734"/>
                </a:lnTo>
                <a:lnTo>
                  <a:pt x="164641" y="152362"/>
                </a:lnTo>
                <a:lnTo>
                  <a:pt x="173069" y="152362"/>
                </a:lnTo>
                <a:lnTo>
                  <a:pt x="173069" y="160734"/>
                </a:lnTo>
                <a:lnTo>
                  <a:pt x="173292" y="160734"/>
                </a:lnTo>
                <a:lnTo>
                  <a:pt x="173292" y="152362"/>
                </a:lnTo>
                <a:lnTo>
                  <a:pt x="181719" y="152362"/>
                </a:lnTo>
                <a:lnTo>
                  <a:pt x="181719" y="160734"/>
                </a:lnTo>
                <a:lnTo>
                  <a:pt x="181942" y="160734"/>
                </a:lnTo>
                <a:lnTo>
                  <a:pt x="181942" y="152362"/>
                </a:lnTo>
                <a:lnTo>
                  <a:pt x="190370" y="152362"/>
                </a:lnTo>
                <a:lnTo>
                  <a:pt x="190370" y="160734"/>
                </a:lnTo>
                <a:lnTo>
                  <a:pt x="190593" y="160734"/>
                </a:lnTo>
                <a:lnTo>
                  <a:pt x="190593" y="152362"/>
                </a:lnTo>
                <a:lnTo>
                  <a:pt x="199020" y="152362"/>
                </a:lnTo>
                <a:lnTo>
                  <a:pt x="199020" y="160734"/>
                </a:lnTo>
                <a:lnTo>
                  <a:pt x="199244" y="160734"/>
                </a:lnTo>
                <a:lnTo>
                  <a:pt x="199244" y="152362"/>
                </a:lnTo>
                <a:lnTo>
                  <a:pt x="207727" y="152362"/>
                </a:lnTo>
                <a:lnTo>
                  <a:pt x="207727" y="160734"/>
                </a:lnTo>
                <a:lnTo>
                  <a:pt x="207950" y="160734"/>
                </a:lnTo>
                <a:lnTo>
                  <a:pt x="207950" y="152362"/>
                </a:lnTo>
                <a:lnTo>
                  <a:pt x="216377" y="152362"/>
                </a:lnTo>
                <a:lnTo>
                  <a:pt x="216377" y="160734"/>
                </a:lnTo>
                <a:lnTo>
                  <a:pt x="216601" y="160734"/>
                </a:lnTo>
                <a:lnTo>
                  <a:pt x="216601" y="152362"/>
                </a:lnTo>
                <a:lnTo>
                  <a:pt x="225028" y="152362"/>
                </a:lnTo>
                <a:lnTo>
                  <a:pt x="225028" y="160734"/>
                </a:lnTo>
                <a:lnTo>
                  <a:pt x="225251" y="160734"/>
                </a:lnTo>
                <a:lnTo>
                  <a:pt x="225251" y="152362"/>
                </a:lnTo>
                <a:lnTo>
                  <a:pt x="233679" y="152362"/>
                </a:lnTo>
                <a:lnTo>
                  <a:pt x="233679" y="160734"/>
                </a:lnTo>
                <a:lnTo>
                  <a:pt x="233902" y="160734"/>
                </a:lnTo>
                <a:lnTo>
                  <a:pt x="233902" y="152362"/>
                </a:lnTo>
                <a:lnTo>
                  <a:pt x="242329" y="152362"/>
                </a:lnTo>
                <a:lnTo>
                  <a:pt x="242329" y="160734"/>
                </a:lnTo>
                <a:lnTo>
                  <a:pt x="242553" y="160734"/>
                </a:lnTo>
                <a:lnTo>
                  <a:pt x="242553" y="152362"/>
                </a:lnTo>
                <a:lnTo>
                  <a:pt x="250980" y="152362"/>
                </a:lnTo>
                <a:lnTo>
                  <a:pt x="250980" y="160734"/>
                </a:lnTo>
                <a:lnTo>
                  <a:pt x="251203" y="160734"/>
                </a:lnTo>
                <a:lnTo>
                  <a:pt x="251203" y="152362"/>
                </a:lnTo>
                <a:lnTo>
                  <a:pt x="259686" y="152362"/>
                </a:lnTo>
                <a:lnTo>
                  <a:pt x="259686" y="160734"/>
                </a:lnTo>
                <a:lnTo>
                  <a:pt x="259910" y="160734"/>
                </a:lnTo>
                <a:lnTo>
                  <a:pt x="259910" y="152362"/>
                </a:lnTo>
                <a:lnTo>
                  <a:pt x="268337" y="152362"/>
                </a:lnTo>
                <a:lnTo>
                  <a:pt x="268337" y="160734"/>
                </a:lnTo>
                <a:lnTo>
                  <a:pt x="268560" y="160734"/>
                </a:lnTo>
                <a:lnTo>
                  <a:pt x="268560" y="152362"/>
                </a:lnTo>
                <a:lnTo>
                  <a:pt x="276988" y="152362"/>
                </a:lnTo>
                <a:lnTo>
                  <a:pt x="276988" y="160734"/>
                </a:lnTo>
                <a:lnTo>
                  <a:pt x="277211" y="160734"/>
                </a:lnTo>
                <a:lnTo>
                  <a:pt x="277211" y="152362"/>
                </a:lnTo>
                <a:lnTo>
                  <a:pt x="285750" y="152362"/>
                </a:lnTo>
                <a:lnTo>
                  <a:pt x="285750" y="152139"/>
                </a:lnTo>
                <a:lnTo>
                  <a:pt x="277211" y="152139"/>
                </a:lnTo>
                <a:lnTo>
                  <a:pt x="277211" y="143935"/>
                </a:lnTo>
                <a:lnTo>
                  <a:pt x="285750" y="143935"/>
                </a:lnTo>
                <a:lnTo>
                  <a:pt x="285750" y="143712"/>
                </a:lnTo>
                <a:lnTo>
                  <a:pt x="277211" y="143712"/>
                </a:lnTo>
                <a:lnTo>
                  <a:pt x="277211" y="135452"/>
                </a:lnTo>
                <a:lnTo>
                  <a:pt x="285750" y="135452"/>
                </a:lnTo>
                <a:lnTo>
                  <a:pt x="285750" y="135229"/>
                </a:lnTo>
                <a:lnTo>
                  <a:pt x="277211" y="135229"/>
                </a:lnTo>
                <a:lnTo>
                  <a:pt x="277211" y="127025"/>
                </a:lnTo>
                <a:lnTo>
                  <a:pt x="285750" y="127025"/>
                </a:lnTo>
                <a:lnTo>
                  <a:pt x="285750" y="126801"/>
                </a:lnTo>
                <a:lnTo>
                  <a:pt x="277211" y="126801"/>
                </a:lnTo>
                <a:lnTo>
                  <a:pt x="277211" y="118541"/>
                </a:lnTo>
                <a:lnTo>
                  <a:pt x="285750" y="118541"/>
                </a:lnTo>
                <a:lnTo>
                  <a:pt x="285750" y="118318"/>
                </a:lnTo>
                <a:lnTo>
                  <a:pt x="277211" y="118318"/>
                </a:lnTo>
                <a:lnTo>
                  <a:pt x="277211" y="110114"/>
                </a:lnTo>
                <a:lnTo>
                  <a:pt x="285750" y="110114"/>
                </a:lnTo>
                <a:lnTo>
                  <a:pt x="285750" y="109891"/>
                </a:lnTo>
                <a:lnTo>
                  <a:pt x="277211" y="109891"/>
                </a:lnTo>
                <a:lnTo>
                  <a:pt x="277211" y="101631"/>
                </a:lnTo>
                <a:lnTo>
                  <a:pt x="285750" y="101631"/>
                </a:lnTo>
                <a:lnTo>
                  <a:pt x="285750" y="101408"/>
                </a:lnTo>
                <a:lnTo>
                  <a:pt x="277211" y="101408"/>
                </a:lnTo>
                <a:lnTo>
                  <a:pt x="277211" y="93148"/>
                </a:lnTo>
                <a:lnTo>
                  <a:pt x="285750" y="93148"/>
                </a:lnTo>
                <a:lnTo>
                  <a:pt x="285750" y="92924"/>
                </a:lnTo>
                <a:lnTo>
                  <a:pt x="277211" y="92924"/>
                </a:lnTo>
                <a:lnTo>
                  <a:pt x="277211" y="84720"/>
                </a:lnTo>
                <a:lnTo>
                  <a:pt x="285750" y="84720"/>
                </a:lnTo>
                <a:lnTo>
                  <a:pt x="285750" y="84497"/>
                </a:lnTo>
                <a:lnTo>
                  <a:pt x="277211" y="84497"/>
                </a:lnTo>
                <a:lnTo>
                  <a:pt x="277211" y="76237"/>
                </a:lnTo>
                <a:lnTo>
                  <a:pt x="285750" y="76237"/>
                </a:lnTo>
                <a:lnTo>
                  <a:pt x="285750" y="76014"/>
                </a:lnTo>
                <a:lnTo>
                  <a:pt x="277211" y="76014"/>
                </a:lnTo>
                <a:lnTo>
                  <a:pt x="277211" y="67810"/>
                </a:lnTo>
                <a:lnTo>
                  <a:pt x="285750" y="67810"/>
                </a:lnTo>
                <a:lnTo>
                  <a:pt x="285750" y="67586"/>
                </a:lnTo>
                <a:lnTo>
                  <a:pt x="277211" y="67586"/>
                </a:lnTo>
                <a:lnTo>
                  <a:pt x="277211" y="59326"/>
                </a:lnTo>
                <a:lnTo>
                  <a:pt x="285750" y="59326"/>
                </a:lnTo>
                <a:lnTo>
                  <a:pt x="285750" y="59103"/>
                </a:lnTo>
                <a:lnTo>
                  <a:pt x="277211" y="59103"/>
                </a:lnTo>
                <a:lnTo>
                  <a:pt x="277211" y="50843"/>
                </a:lnTo>
                <a:lnTo>
                  <a:pt x="285750" y="50843"/>
                </a:lnTo>
                <a:lnTo>
                  <a:pt x="285750" y="50620"/>
                </a:lnTo>
                <a:lnTo>
                  <a:pt x="277211" y="50620"/>
                </a:lnTo>
                <a:lnTo>
                  <a:pt x="277211" y="42416"/>
                </a:lnTo>
                <a:lnTo>
                  <a:pt x="285750" y="42416"/>
                </a:lnTo>
                <a:lnTo>
                  <a:pt x="285750" y="42193"/>
                </a:lnTo>
                <a:lnTo>
                  <a:pt x="277211" y="42193"/>
                </a:lnTo>
                <a:lnTo>
                  <a:pt x="277211" y="33933"/>
                </a:lnTo>
                <a:lnTo>
                  <a:pt x="285750" y="33933"/>
                </a:lnTo>
                <a:lnTo>
                  <a:pt x="285750" y="33709"/>
                </a:lnTo>
                <a:lnTo>
                  <a:pt x="277211" y="33709"/>
                </a:lnTo>
                <a:lnTo>
                  <a:pt x="277211" y="25505"/>
                </a:lnTo>
                <a:lnTo>
                  <a:pt x="285750" y="25505"/>
                </a:lnTo>
                <a:lnTo>
                  <a:pt x="285750" y="25282"/>
                </a:lnTo>
                <a:lnTo>
                  <a:pt x="277211" y="25282"/>
                </a:lnTo>
                <a:lnTo>
                  <a:pt x="277211" y="17022"/>
                </a:lnTo>
                <a:lnTo>
                  <a:pt x="285750" y="17022"/>
                </a:lnTo>
                <a:lnTo>
                  <a:pt x="285750" y="16799"/>
                </a:lnTo>
                <a:lnTo>
                  <a:pt x="277211" y="16799"/>
                </a:lnTo>
                <a:lnTo>
                  <a:pt x="277211" y="8595"/>
                </a:lnTo>
                <a:lnTo>
                  <a:pt x="285750" y="8595"/>
                </a:lnTo>
                <a:lnTo>
                  <a:pt x="285750" y="8372"/>
                </a:lnTo>
                <a:lnTo>
                  <a:pt x="277211" y="8372"/>
                </a:lnTo>
                <a:lnTo>
                  <a:pt x="277211" y="0"/>
                </a:lnTo>
                <a:lnTo>
                  <a:pt x="276988" y="0"/>
                </a:lnTo>
                <a:lnTo>
                  <a:pt x="276988" y="8372"/>
                </a:lnTo>
                <a:lnTo>
                  <a:pt x="268560" y="8372"/>
                </a:lnTo>
                <a:lnTo>
                  <a:pt x="268560" y="0"/>
                </a:lnTo>
                <a:lnTo>
                  <a:pt x="268337" y="0"/>
                </a:lnTo>
                <a:lnTo>
                  <a:pt x="268337" y="8372"/>
                </a:lnTo>
                <a:lnTo>
                  <a:pt x="259910" y="8372"/>
                </a:lnTo>
                <a:lnTo>
                  <a:pt x="259910" y="0"/>
                </a:lnTo>
                <a:lnTo>
                  <a:pt x="259686" y="0"/>
                </a:lnTo>
                <a:lnTo>
                  <a:pt x="259686" y="8372"/>
                </a:lnTo>
                <a:lnTo>
                  <a:pt x="251203" y="8372"/>
                </a:lnTo>
                <a:lnTo>
                  <a:pt x="251203" y="0"/>
                </a:lnTo>
                <a:lnTo>
                  <a:pt x="250980" y="0"/>
                </a:lnTo>
                <a:lnTo>
                  <a:pt x="250980" y="8372"/>
                </a:lnTo>
                <a:lnTo>
                  <a:pt x="242553" y="8372"/>
                </a:lnTo>
                <a:lnTo>
                  <a:pt x="242553" y="0"/>
                </a:lnTo>
                <a:lnTo>
                  <a:pt x="242329" y="0"/>
                </a:lnTo>
                <a:lnTo>
                  <a:pt x="242329" y="8372"/>
                </a:lnTo>
                <a:lnTo>
                  <a:pt x="233902" y="8372"/>
                </a:lnTo>
                <a:lnTo>
                  <a:pt x="233902" y="0"/>
                </a:lnTo>
                <a:lnTo>
                  <a:pt x="233679" y="0"/>
                </a:lnTo>
                <a:lnTo>
                  <a:pt x="233679" y="8372"/>
                </a:lnTo>
                <a:lnTo>
                  <a:pt x="225251" y="8372"/>
                </a:lnTo>
                <a:lnTo>
                  <a:pt x="225251" y="0"/>
                </a:lnTo>
                <a:lnTo>
                  <a:pt x="225028" y="0"/>
                </a:lnTo>
                <a:lnTo>
                  <a:pt x="225028" y="8372"/>
                </a:lnTo>
                <a:lnTo>
                  <a:pt x="216601" y="8372"/>
                </a:lnTo>
                <a:lnTo>
                  <a:pt x="216601" y="0"/>
                </a:lnTo>
                <a:lnTo>
                  <a:pt x="216377" y="0"/>
                </a:lnTo>
                <a:lnTo>
                  <a:pt x="216377" y="8372"/>
                </a:lnTo>
                <a:lnTo>
                  <a:pt x="207950" y="8372"/>
                </a:lnTo>
                <a:lnTo>
                  <a:pt x="207950" y="0"/>
                </a:lnTo>
                <a:lnTo>
                  <a:pt x="207727" y="0"/>
                </a:lnTo>
                <a:lnTo>
                  <a:pt x="207727" y="8372"/>
                </a:lnTo>
                <a:lnTo>
                  <a:pt x="199244" y="8372"/>
                </a:lnTo>
                <a:lnTo>
                  <a:pt x="199244" y="0"/>
                </a:lnTo>
                <a:lnTo>
                  <a:pt x="199020" y="0"/>
                </a:lnTo>
                <a:lnTo>
                  <a:pt x="199020" y="8372"/>
                </a:lnTo>
                <a:lnTo>
                  <a:pt x="190593" y="8372"/>
                </a:lnTo>
                <a:lnTo>
                  <a:pt x="190593" y="0"/>
                </a:lnTo>
                <a:lnTo>
                  <a:pt x="190370" y="0"/>
                </a:lnTo>
                <a:lnTo>
                  <a:pt x="190370" y="8372"/>
                </a:lnTo>
                <a:lnTo>
                  <a:pt x="181942" y="8372"/>
                </a:lnTo>
                <a:lnTo>
                  <a:pt x="181942" y="0"/>
                </a:lnTo>
                <a:lnTo>
                  <a:pt x="181719" y="0"/>
                </a:lnTo>
                <a:lnTo>
                  <a:pt x="181719" y="8372"/>
                </a:lnTo>
                <a:lnTo>
                  <a:pt x="173292" y="8372"/>
                </a:lnTo>
                <a:lnTo>
                  <a:pt x="173292" y="0"/>
                </a:lnTo>
                <a:lnTo>
                  <a:pt x="173069" y="0"/>
                </a:lnTo>
                <a:lnTo>
                  <a:pt x="173069" y="8372"/>
                </a:lnTo>
                <a:lnTo>
                  <a:pt x="164641" y="8372"/>
                </a:lnTo>
                <a:lnTo>
                  <a:pt x="164641" y="0"/>
                </a:lnTo>
                <a:lnTo>
                  <a:pt x="164418" y="0"/>
                </a:lnTo>
                <a:lnTo>
                  <a:pt x="164418" y="8372"/>
                </a:lnTo>
                <a:lnTo>
                  <a:pt x="155990" y="8372"/>
                </a:lnTo>
                <a:lnTo>
                  <a:pt x="155990" y="0"/>
                </a:lnTo>
                <a:lnTo>
                  <a:pt x="155767" y="0"/>
                </a:lnTo>
                <a:lnTo>
                  <a:pt x="155767" y="8372"/>
                </a:lnTo>
                <a:lnTo>
                  <a:pt x="147340" y="8372"/>
                </a:lnTo>
                <a:lnTo>
                  <a:pt x="147340" y="0"/>
                </a:lnTo>
                <a:lnTo>
                  <a:pt x="147117" y="0"/>
                </a:lnTo>
                <a:lnTo>
                  <a:pt x="147117" y="8372"/>
                </a:lnTo>
                <a:lnTo>
                  <a:pt x="138633" y="8372"/>
                </a:lnTo>
                <a:lnTo>
                  <a:pt x="138633" y="0"/>
                </a:lnTo>
                <a:lnTo>
                  <a:pt x="138410" y="0"/>
                </a:lnTo>
                <a:lnTo>
                  <a:pt x="138410" y="8372"/>
                </a:lnTo>
                <a:lnTo>
                  <a:pt x="129983" y="8372"/>
                </a:lnTo>
                <a:lnTo>
                  <a:pt x="129983" y="0"/>
                </a:lnTo>
                <a:lnTo>
                  <a:pt x="129760" y="0"/>
                </a:lnTo>
                <a:lnTo>
                  <a:pt x="129760" y="8372"/>
                </a:lnTo>
                <a:lnTo>
                  <a:pt x="121332" y="8372"/>
                </a:lnTo>
                <a:lnTo>
                  <a:pt x="121332" y="0"/>
                </a:lnTo>
                <a:lnTo>
                  <a:pt x="121109" y="0"/>
                </a:lnTo>
                <a:lnTo>
                  <a:pt x="121109" y="8372"/>
                </a:lnTo>
                <a:lnTo>
                  <a:pt x="112681" y="8372"/>
                </a:lnTo>
                <a:lnTo>
                  <a:pt x="112681" y="0"/>
                </a:lnTo>
                <a:lnTo>
                  <a:pt x="112458" y="0"/>
                </a:lnTo>
                <a:lnTo>
                  <a:pt x="112458" y="8372"/>
                </a:lnTo>
                <a:lnTo>
                  <a:pt x="104031" y="8372"/>
                </a:lnTo>
                <a:lnTo>
                  <a:pt x="104031" y="0"/>
                </a:lnTo>
                <a:lnTo>
                  <a:pt x="103808" y="0"/>
                </a:lnTo>
                <a:lnTo>
                  <a:pt x="103808" y="8372"/>
                </a:lnTo>
                <a:lnTo>
                  <a:pt x="95380" y="8372"/>
                </a:lnTo>
                <a:lnTo>
                  <a:pt x="95380" y="0"/>
                </a:lnTo>
                <a:lnTo>
                  <a:pt x="95157" y="0"/>
                </a:lnTo>
                <a:lnTo>
                  <a:pt x="95157" y="8372"/>
                </a:lnTo>
                <a:lnTo>
                  <a:pt x="86730" y="8372"/>
                </a:lnTo>
                <a:lnTo>
                  <a:pt x="86730" y="0"/>
                </a:lnTo>
                <a:lnTo>
                  <a:pt x="86506" y="0"/>
                </a:lnTo>
                <a:lnTo>
                  <a:pt x="86506" y="8372"/>
                </a:lnTo>
                <a:lnTo>
                  <a:pt x="78023" y="8372"/>
                </a:lnTo>
                <a:lnTo>
                  <a:pt x="78023" y="0"/>
                </a:lnTo>
                <a:lnTo>
                  <a:pt x="77800" y="0"/>
                </a:lnTo>
                <a:lnTo>
                  <a:pt x="77800" y="8372"/>
                </a:lnTo>
                <a:lnTo>
                  <a:pt x="69373" y="8372"/>
                </a:lnTo>
                <a:lnTo>
                  <a:pt x="69373" y="0"/>
                </a:lnTo>
                <a:lnTo>
                  <a:pt x="69149" y="0"/>
                </a:lnTo>
                <a:lnTo>
                  <a:pt x="69149" y="8372"/>
                </a:lnTo>
                <a:lnTo>
                  <a:pt x="60722" y="8372"/>
                </a:lnTo>
                <a:lnTo>
                  <a:pt x="60722" y="0"/>
                </a:lnTo>
                <a:lnTo>
                  <a:pt x="60499" y="0"/>
                </a:lnTo>
                <a:lnTo>
                  <a:pt x="60499" y="8372"/>
                </a:lnTo>
                <a:lnTo>
                  <a:pt x="52071" y="8372"/>
                </a:lnTo>
                <a:lnTo>
                  <a:pt x="52071" y="0"/>
                </a:lnTo>
                <a:lnTo>
                  <a:pt x="51848" y="0"/>
                </a:lnTo>
                <a:lnTo>
                  <a:pt x="51848" y="8372"/>
                </a:lnTo>
                <a:lnTo>
                  <a:pt x="43421" y="8372"/>
                </a:lnTo>
                <a:lnTo>
                  <a:pt x="43421" y="0"/>
                </a:lnTo>
                <a:lnTo>
                  <a:pt x="43197" y="0"/>
                </a:lnTo>
                <a:lnTo>
                  <a:pt x="43197" y="8372"/>
                </a:lnTo>
                <a:lnTo>
                  <a:pt x="34770" y="8372"/>
                </a:lnTo>
                <a:lnTo>
                  <a:pt x="34770" y="0"/>
                </a:lnTo>
                <a:lnTo>
                  <a:pt x="34547" y="0"/>
                </a:lnTo>
                <a:lnTo>
                  <a:pt x="34547" y="8372"/>
                </a:lnTo>
                <a:lnTo>
                  <a:pt x="26064" y="8372"/>
                </a:lnTo>
                <a:lnTo>
                  <a:pt x="26064" y="0"/>
                </a:lnTo>
                <a:lnTo>
                  <a:pt x="25840" y="0"/>
                </a:lnTo>
                <a:lnTo>
                  <a:pt x="25840" y="8372"/>
                </a:lnTo>
                <a:lnTo>
                  <a:pt x="17413" y="8372"/>
                </a:lnTo>
                <a:lnTo>
                  <a:pt x="17413" y="0"/>
                </a:lnTo>
                <a:lnTo>
                  <a:pt x="17190" y="0"/>
                </a:lnTo>
                <a:lnTo>
                  <a:pt x="17190" y="8372"/>
                </a:lnTo>
                <a:lnTo>
                  <a:pt x="8762" y="8372"/>
                </a:lnTo>
                <a:lnTo>
                  <a:pt x="8762" y="0"/>
                </a:lnTo>
                <a:close/>
              </a:path>
            </a:pathLst>
          </a:cu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▫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●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○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■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hiny.psy.gla.ac.uk/guess/?fbclid=IwAR2EqXgySl7MDoDegYjE80vI1qFMa5qgEz1IAeXRXWv128x9y3jQlxsEHF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-project.org/web/packages/lsr/lsr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hyperlink" Target="https://cran.r-project.org/web/packages/sjstats/sjstats.pd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ffect_size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tudent%27s_t-test" TargetMode="External"/><Relationship Id="rId5" Type="http://schemas.openxmlformats.org/officeDocument/2006/relationships/hyperlink" Target="https://en.wikipedia.org/wiki/Standard_error" TargetMode="External"/><Relationship Id="rId4" Type="http://schemas.openxmlformats.org/officeDocument/2006/relationships/hyperlink" Target="http://health.adelaide.edu.au/psychology/ccs/teaching/ls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15"/>
          <p:cNvSpPr txBox="1">
            <a:spLocks noGrp="1"/>
          </p:cNvSpPr>
          <p:nvPr>
            <p:ph type="ctrTitle"/>
          </p:nvPr>
        </p:nvSpPr>
        <p:spPr>
          <a:xfrm>
            <a:off x="460538" y="490050"/>
            <a:ext cx="8483228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/>
              <a:t>08. Srovnání skupin</a:t>
            </a:r>
            <a:endParaRPr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1800" i="1" dirty="0" err="1" smtClean="0"/>
              <a:t>Cohenovo</a:t>
            </a:r>
            <a:r>
              <a:rPr lang="cs-CZ" sz="1800" i="1" dirty="0" smtClean="0"/>
              <a:t> </a:t>
            </a:r>
            <a:r>
              <a:rPr lang="cs-CZ" sz="1800" i="1" dirty="0"/>
              <a:t>d – </a:t>
            </a:r>
            <a:r>
              <a:rPr lang="cs-CZ" sz="1800" i="1" dirty="0" smtClean="0">
                <a:hlinkClick r:id="rId3"/>
              </a:rPr>
              <a:t>Guess</a:t>
            </a:r>
            <a:endParaRPr i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5711"/>
            <a:ext cx="9144000" cy="406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0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sz="1800" b="1" dirty="0"/>
              <a:t>(dle </a:t>
            </a:r>
            <a:r>
              <a:rPr lang="cs-CZ" sz="1800" b="1" dirty="0" err="1"/>
              <a:t>Conway</a:t>
            </a:r>
            <a:r>
              <a:rPr lang="cs-CZ" sz="1800" b="1" dirty="0"/>
              <a:t>, </a:t>
            </a:r>
            <a:r>
              <a:rPr lang="cs-CZ" sz="1800" b="1" dirty="0" err="1"/>
              <a:t>n.d</a:t>
            </a:r>
            <a:r>
              <a:rPr lang="cs-CZ" sz="1800" b="1" dirty="0"/>
              <a:t>.)</a:t>
            </a:r>
            <a:br>
              <a:rPr lang="cs-CZ" sz="1800" b="1" dirty="0"/>
            </a:br>
            <a:r>
              <a:rPr lang="cs-CZ" sz="1800" i="1" dirty="0" smtClean="0"/>
              <a:t>Independent </a:t>
            </a:r>
            <a:r>
              <a:rPr lang="cs-CZ" sz="1800" i="1" dirty="0"/>
              <a:t>t-test - úvod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3695700"/>
            <a:ext cx="8125775" cy="12783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u="sng" dirty="0" err="1">
                <a:solidFill>
                  <a:schemeClr val="bg1"/>
                </a:solidFill>
              </a:rPr>
              <a:t>Předpoklady</a:t>
            </a:r>
            <a:r>
              <a:rPr lang="en-US" sz="1400" u="sng" dirty="0">
                <a:solidFill>
                  <a:schemeClr val="bg1"/>
                </a:solidFill>
              </a:rPr>
              <a:t> </a:t>
            </a:r>
            <a:r>
              <a:rPr lang="en-US" sz="1400" u="sng" dirty="0" err="1">
                <a:solidFill>
                  <a:schemeClr val="bg1"/>
                </a:solidFill>
              </a:rPr>
              <a:t>použití</a:t>
            </a:r>
            <a:r>
              <a:rPr lang="en-US" sz="1400" u="sng" dirty="0">
                <a:solidFill>
                  <a:schemeClr val="bg1"/>
                </a:solidFill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The sampling distribution is normally distributed.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Data are measured at least at the interval level.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Homogeneity of variance.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Scores are independent (because they come from different people).</a:t>
            </a:r>
            <a:endParaRPr lang="cs-CZ" sz="1400" dirty="0">
              <a:solidFill>
                <a:schemeClr val="bg1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1276050"/>
            <a:ext cx="69342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</a:t>
            </a:r>
            <a:r>
              <a:rPr lang="cs-CZ" b="1" dirty="0" smtClean="0"/>
              <a:t>průměrů </a:t>
            </a:r>
            <a:r>
              <a:rPr lang="cs-CZ" sz="1800" b="1" dirty="0" smtClean="0"/>
              <a:t>(dle </a:t>
            </a:r>
            <a:r>
              <a:rPr lang="cs-CZ" sz="1800" b="1" dirty="0" err="1" smtClean="0"/>
              <a:t>Conway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n.d</a:t>
            </a:r>
            <a:r>
              <a:rPr lang="cs-CZ" sz="1800" b="1" dirty="0" smtClean="0"/>
              <a:t>.)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err="1"/>
              <a:t>Dependent</a:t>
            </a:r>
            <a:r>
              <a:rPr lang="cs-CZ" sz="1800" i="1" dirty="0"/>
              <a:t> </a:t>
            </a:r>
            <a:r>
              <a:rPr lang="cs-CZ" sz="1800" i="1" dirty="0" smtClean="0"/>
              <a:t>t-test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7870243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 smtClean="0">
                <a:solidFill>
                  <a:schemeClr val="bg1"/>
                </a:solidFill>
              </a:rPr>
              <a:t>#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Bydleni_Brno</a:t>
            </a:r>
            <a:r>
              <a:rPr lang="cs-CZ" sz="1400" dirty="0">
                <a:solidFill>
                  <a:schemeClr val="bg1"/>
                </a:solidFill>
              </a:rPr>
              <a:t> &lt;- </a:t>
            </a:r>
            <a:r>
              <a:rPr lang="cs-CZ" sz="1400" dirty="0" err="1">
                <a:solidFill>
                  <a:schemeClr val="bg1"/>
                </a:solidFill>
              </a:rPr>
              <a:t>read_excel</a:t>
            </a:r>
            <a:r>
              <a:rPr lang="cs-CZ" sz="1400" dirty="0">
                <a:solidFill>
                  <a:schemeClr val="bg1"/>
                </a:solidFill>
              </a:rPr>
              <a:t>("Bydleni_Brno.xlsx</a:t>
            </a:r>
            <a:r>
              <a:rPr lang="cs-CZ" sz="1400" dirty="0" smtClean="0">
                <a:solidFill>
                  <a:schemeClr val="bg1"/>
                </a:solidFill>
              </a:rPr>
              <a:t>")</a:t>
            </a:r>
          </a:p>
          <a:p>
            <a:pPr marL="0" lvl="0" indent="0"/>
            <a:endParaRPr lang="cs-CZ" sz="14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 smtClean="0">
                <a:solidFill>
                  <a:schemeClr val="bg1"/>
                </a:solidFill>
              </a:rPr>
              <a:t># </a:t>
            </a:r>
            <a:r>
              <a:rPr lang="en-US" sz="1400" dirty="0">
                <a:solidFill>
                  <a:schemeClr val="bg1"/>
                </a:solidFill>
              </a:rPr>
              <a:t>In the case of our dependent t-test, we need to specify these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arguments to </a:t>
            </a:r>
            <a:r>
              <a:rPr lang="en-US" sz="1400" dirty="0" err="1">
                <a:solidFill>
                  <a:schemeClr val="bg1"/>
                </a:solidFill>
              </a:rPr>
              <a:t>t.test</a:t>
            </a:r>
            <a:r>
              <a:rPr lang="en-US" sz="1400" dirty="0">
                <a:solidFill>
                  <a:schemeClr val="bg1"/>
                </a:solidFill>
              </a:rPr>
              <a:t>():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b="1" dirty="0">
                <a:solidFill>
                  <a:schemeClr val="bg1"/>
                </a:solidFill>
              </a:rPr>
              <a:t>?</a:t>
            </a:r>
            <a:r>
              <a:rPr lang="en-US" sz="1400" b="1" dirty="0" err="1">
                <a:solidFill>
                  <a:schemeClr val="bg1"/>
                </a:solidFill>
              </a:rPr>
              <a:t>t.test</a:t>
            </a:r>
            <a:endParaRPr lang="en-US" sz="1400" b="1" dirty="0">
              <a:solidFill>
                <a:schemeClr val="bg1"/>
              </a:solidFill>
            </a:endParaRPr>
          </a:p>
          <a:p>
            <a:pPr marL="0" lvl="0" indent="0"/>
            <a:endParaRPr lang="en-US" sz="1400" u="sng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x: Column of </a:t>
            </a:r>
            <a:r>
              <a:rPr lang="en-US" sz="1400" dirty="0" err="1">
                <a:solidFill>
                  <a:schemeClr val="bg1"/>
                </a:solidFill>
              </a:rPr>
              <a:t>Bydleni_Brno</a:t>
            </a:r>
            <a:r>
              <a:rPr lang="en-US" sz="1400" dirty="0">
                <a:solidFill>
                  <a:schemeClr val="bg1"/>
                </a:solidFill>
              </a:rPr>
              <a:t> containing </a:t>
            </a:r>
            <a:r>
              <a:rPr lang="cs-CZ" sz="1400" dirty="0" err="1">
                <a:solidFill>
                  <a:schemeClr val="bg1"/>
                </a:solidFill>
              </a:rPr>
              <a:t>prices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for</a:t>
            </a:r>
            <a:r>
              <a:rPr lang="cs-CZ" sz="1400" dirty="0">
                <a:solidFill>
                  <a:schemeClr val="bg1"/>
                </a:solidFill>
              </a:rPr>
              <a:t> 2015</a:t>
            </a:r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y: Column of </a:t>
            </a:r>
            <a:r>
              <a:rPr lang="en-US" sz="1400" dirty="0" err="1">
                <a:solidFill>
                  <a:schemeClr val="bg1"/>
                </a:solidFill>
              </a:rPr>
              <a:t>Bydleni_Brno</a:t>
            </a:r>
            <a:r>
              <a:rPr lang="en-US" sz="1400" dirty="0">
                <a:solidFill>
                  <a:schemeClr val="bg1"/>
                </a:solidFill>
              </a:rPr>
              <a:t> containing </a:t>
            </a:r>
            <a:r>
              <a:rPr lang="cs-CZ" sz="1400" dirty="0" err="1">
                <a:solidFill>
                  <a:schemeClr val="bg1"/>
                </a:solidFill>
              </a:rPr>
              <a:t>prices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for</a:t>
            </a:r>
            <a:r>
              <a:rPr lang="cs-CZ" sz="1400" dirty="0">
                <a:solidFill>
                  <a:schemeClr val="bg1"/>
                </a:solidFill>
              </a:rPr>
              <a:t> 2016 </a:t>
            </a:r>
            <a:r>
              <a:rPr lang="en-US" sz="1400" dirty="0">
                <a:solidFill>
                  <a:schemeClr val="bg1"/>
                </a:solidFill>
              </a:rPr>
              <a:t>paired: Whether we're doing a dependent (i.e. </a:t>
            </a:r>
            <a:r>
              <a:rPr lang="cs-CZ" sz="1400" dirty="0">
                <a:solidFill>
                  <a:schemeClr val="bg1"/>
                </a:solidFill>
              </a:rPr>
              <a:t>   </a:t>
            </a:r>
            <a:r>
              <a:rPr lang="en-US" sz="1400" dirty="0">
                <a:solidFill>
                  <a:schemeClr val="bg1"/>
                </a:solidFill>
              </a:rPr>
              <a:t># paired) t-test or </a:t>
            </a:r>
            <a:r>
              <a:rPr lang="en-US" sz="1400" dirty="0" smtClean="0">
                <a:solidFill>
                  <a:schemeClr val="bg1"/>
                </a:solidFill>
              </a:rPr>
              <a:t>independent </a:t>
            </a:r>
            <a:r>
              <a:rPr lang="en-US" sz="1400" dirty="0">
                <a:solidFill>
                  <a:schemeClr val="bg1"/>
                </a:solidFill>
              </a:rPr>
              <a:t>t-test. In this example, it's TRUE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Note that </a:t>
            </a:r>
            <a:r>
              <a:rPr lang="en-US" sz="1400" dirty="0" err="1">
                <a:solidFill>
                  <a:schemeClr val="bg1"/>
                </a:solidFill>
              </a:rPr>
              <a:t>t.test</a:t>
            </a:r>
            <a:r>
              <a:rPr lang="en-US" sz="1400" dirty="0">
                <a:solidFill>
                  <a:schemeClr val="bg1"/>
                </a:solidFill>
              </a:rPr>
              <a:t>() carries out a two-sided t-test by default</a:t>
            </a:r>
            <a:endParaRPr lang="cs-CZ" sz="1400" dirty="0">
              <a:solidFill>
                <a:schemeClr val="bg1"/>
              </a:solidFill>
            </a:endParaRPr>
          </a:p>
          <a:p>
            <a:pPr marL="0" lvl="0" indent="0"/>
            <a:endParaRPr lang="cs-CZ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Conduct a paired t-test using the </a:t>
            </a:r>
            <a:r>
              <a:rPr lang="en-US" sz="1400" dirty="0" err="1">
                <a:solidFill>
                  <a:schemeClr val="bg1"/>
                </a:solidFill>
              </a:rPr>
              <a:t>t.test</a:t>
            </a:r>
            <a:r>
              <a:rPr lang="en-US" sz="1400" dirty="0">
                <a:solidFill>
                  <a:schemeClr val="bg1"/>
                </a:solidFill>
              </a:rPr>
              <a:t> function</a:t>
            </a:r>
          </a:p>
          <a:p>
            <a:pPr marL="0" lvl="0" indent="0"/>
            <a:r>
              <a:rPr lang="pl-PL" sz="1400" dirty="0">
                <a:solidFill>
                  <a:schemeClr val="bg1"/>
                </a:solidFill>
              </a:rPr>
              <a:t>t.test(Bydleni_Brno$Pronajem_m2_2015,  Bydleni_Brno$Pronajem_m2_2016, paired = TRUE)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948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</a:t>
            </a:r>
            <a:r>
              <a:rPr lang="cs-CZ" b="1" dirty="0" smtClean="0"/>
              <a:t>průměrů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Ind</a:t>
            </a:r>
            <a:r>
              <a:rPr lang="cs-CZ" sz="1800" i="1" dirty="0" smtClean="0"/>
              <a:t>ependent t-test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7870243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# View the dataset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view(</a:t>
            </a:r>
            <a:r>
              <a:rPr lang="en-US" sz="1200" dirty="0" err="1">
                <a:solidFill>
                  <a:schemeClr val="bg1"/>
                </a:solidFill>
              </a:rPr>
              <a:t>dfSummary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Bydleni_Brno</a:t>
            </a:r>
            <a:r>
              <a:rPr lang="en-US" sz="1200" dirty="0">
                <a:solidFill>
                  <a:schemeClr val="bg1"/>
                </a:solidFill>
              </a:rPr>
              <a:t>))</a:t>
            </a:r>
          </a:p>
          <a:p>
            <a:pPr marL="0" lvl="0" indent="0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# Create subsets</a:t>
            </a:r>
          </a:p>
          <a:p>
            <a:pPr marL="0" lvl="0" indent="0"/>
            <a:r>
              <a:rPr lang="en-US" sz="1200" dirty="0" err="1">
                <a:solidFill>
                  <a:schemeClr val="bg1"/>
                </a:solidFill>
              </a:rPr>
              <a:t>Sidliste</a:t>
            </a:r>
            <a:r>
              <a:rPr lang="en-US" sz="1200" dirty="0">
                <a:solidFill>
                  <a:schemeClr val="bg1"/>
                </a:solidFill>
              </a:rPr>
              <a:t> &lt;- </a:t>
            </a:r>
            <a:r>
              <a:rPr lang="en-US" sz="1200" dirty="0" err="1">
                <a:solidFill>
                  <a:schemeClr val="bg1"/>
                </a:solidFill>
              </a:rPr>
              <a:t>Bydleni_Brno</a:t>
            </a:r>
            <a:r>
              <a:rPr lang="en-US" sz="1200" dirty="0">
                <a:solidFill>
                  <a:schemeClr val="bg1"/>
                </a:solidFill>
              </a:rPr>
              <a:t> %&gt;%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          select(c("</a:t>
            </a:r>
            <a:r>
              <a:rPr lang="en-US" sz="1200" dirty="0" err="1">
                <a:solidFill>
                  <a:schemeClr val="bg1"/>
                </a:solidFill>
              </a:rPr>
              <a:t>Sidliste</a:t>
            </a:r>
            <a:r>
              <a:rPr lang="en-US" sz="1200" dirty="0">
                <a:solidFill>
                  <a:schemeClr val="bg1"/>
                </a:solidFill>
              </a:rPr>
              <a:t>", "Pronajem_m2_2016")) %&gt;%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          filter(</a:t>
            </a:r>
            <a:r>
              <a:rPr lang="en-US" sz="1200" dirty="0" err="1">
                <a:solidFill>
                  <a:schemeClr val="bg1"/>
                </a:solidFill>
              </a:rPr>
              <a:t>Sidliste</a:t>
            </a:r>
            <a:r>
              <a:rPr lang="en-US" sz="1200" dirty="0">
                <a:solidFill>
                  <a:schemeClr val="bg1"/>
                </a:solidFill>
              </a:rPr>
              <a:t> == 1, Pronajem_m2_2016 &gt; 0)</a:t>
            </a:r>
          </a:p>
          <a:p>
            <a:pPr marL="0" lvl="0" indent="0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 err="1">
                <a:solidFill>
                  <a:schemeClr val="bg1"/>
                </a:solidFill>
              </a:rPr>
              <a:t>Rodinne_Domy</a:t>
            </a:r>
            <a:r>
              <a:rPr lang="en-US" sz="1200" dirty="0">
                <a:solidFill>
                  <a:schemeClr val="bg1"/>
                </a:solidFill>
              </a:rPr>
              <a:t> &lt;- </a:t>
            </a:r>
            <a:r>
              <a:rPr lang="en-US" sz="1200" dirty="0" err="1">
                <a:solidFill>
                  <a:schemeClr val="bg1"/>
                </a:solidFill>
              </a:rPr>
              <a:t>Bydleni_Brno</a:t>
            </a:r>
            <a:r>
              <a:rPr lang="en-US" sz="1200" dirty="0">
                <a:solidFill>
                  <a:schemeClr val="bg1"/>
                </a:solidFill>
              </a:rPr>
              <a:t> %&gt;%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select(c("</a:t>
            </a:r>
            <a:r>
              <a:rPr lang="en-US" sz="1200" dirty="0" err="1">
                <a:solidFill>
                  <a:schemeClr val="bg1"/>
                </a:solidFill>
              </a:rPr>
              <a:t>Sidliste</a:t>
            </a:r>
            <a:r>
              <a:rPr lang="en-US" sz="1200" dirty="0">
                <a:solidFill>
                  <a:schemeClr val="bg1"/>
                </a:solidFill>
              </a:rPr>
              <a:t>", "Pronajem_m2_2016")) %&gt;%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filter(</a:t>
            </a:r>
            <a:r>
              <a:rPr lang="en-US" sz="1200" dirty="0" err="1">
                <a:solidFill>
                  <a:schemeClr val="bg1"/>
                </a:solidFill>
              </a:rPr>
              <a:t>Sidliste</a:t>
            </a:r>
            <a:r>
              <a:rPr lang="en-US" sz="1200" dirty="0">
                <a:solidFill>
                  <a:schemeClr val="bg1"/>
                </a:solidFill>
              </a:rPr>
              <a:t> == 0, Pronajem_m2_2016 &gt; 0)</a:t>
            </a:r>
          </a:p>
          <a:p>
            <a:pPr marL="0" lvl="0" indent="0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# Summary statistics </a:t>
            </a:r>
          </a:p>
          <a:p>
            <a:pPr marL="0" lvl="0" indent="0"/>
            <a:r>
              <a:rPr lang="en-US" sz="1200" dirty="0" err="1">
                <a:solidFill>
                  <a:schemeClr val="bg1"/>
                </a:solidFill>
              </a:rPr>
              <a:t>Sidliste_view</a:t>
            </a:r>
            <a:r>
              <a:rPr lang="en-US" sz="1200" dirty="0">
                <a:solidFill>
                  <a:schemeClr val="bg1"/>
                </a:solidFill>
              </a:rPr>
              <a:t> &lt;- view(</a:t>
            </a:r>
            <a:r>
              <a:rPr lang="en-US" sz="1200" dirty="0" err="1">
                <a:solidFill>
                  <a:schemeClr val="bg1"/>
                </a:solidFill>
              </a:rPr>
              <a:t>dfSummary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Sidliste</a:t>
            </a:r>
            <a:r>
              <a:rPr lang="en-US" sz="1200" dirty="0">
                <a:solidFill>
                  <a:schemeClr val="bg1"/>
                </a:solidFill>
              </a:rPr>
              <a:t>))</a:t>
            </a:r>
          </a:p>
          <a:p>
            <a:pPr marL="0" lvl="0" indent="0"/>
            <a:r>
              <a:rPr lang="en-US" sz="1200" dirty="0" err="1">
                <a:solidFill>
                  <a:schemeClr val="bg1"/>
                </a:solidFill>
              </a:rPr>
              <a:t>Rodinne_Domy_view</a:t>
            </a:r>
            <a:r>
              <a:rPr lang="en-US" sz="1200" dirty="0">
                <a:solidFill>
                  <a:schemeClr val="bg1"/>
                </a:solidFill>
              </a:rPr>
              <a:t> &lt;- view(</a:t>
            </a:r>
            <a:r>
              <a:rPr lang="en-US" sz="1200" dirty="0" err="1">
                <a:solidFill>
                  <a:schemeClr val="bg1"/>
                </a:solidFill>
              </a:rPr>
              <a:t>dfSummary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Rodinne_Domy</a:t>
            </a:r>
            <a:r>
              <a:rPr lang="en-US" sz="1200" dirty="0">
                <a:solidFill>
                  <a:schemeClr val="bg1"/>
                </a:solidFill>
              </a:rPr>
              <a:t>))</a:t>
            </a:r>
          </a:p>
          <a:p>
            <a:pPr marL="0" lvl="0" indent="0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# Create a boxplot</a:t>
            </a:r>
          </a:p>
          <a:p>
            <a:pPr marL="0" lvl="0" indent="0"/>
            <a:r>
              <a:rPr lang="en-US" sz="1200" dirty="0" err="1">
                <a:solidFill>
                  <a:schemeClr val="bg1"/>
                </a:solidFill>
              </a:rPr>
              <a:t>Bydleni_Brno_Najem</a:t>
            </a:r>
            <a:r>
              <a:rPr lang="en-US" sz="1200" dirty="0">
                <a:solidFill>
                  <a:schemeClr val="bg1"/>
                </a:solidFill>
              </a:rPr>
              <a:t> &lt;- </a:t>
            </a:r>
            <a:r>
              <a:rPr lang="en-US" sz="1200" dirty="0" err="1">
                <a:solidFill>
                  <a:schemeClr val="bg1"/>
                </a:solidFill>
              </a:rPr>
              <a:t>Bydleni_Brno</a:t>
            </a:r>
            <a:r>
              <a:rPr lang="en-US" sz="1200" dirty="0">
                <a:solidFill>
                  <a:schemeClr val="bg1"/>
                </a:solidFill>
              </a:rPr>
              <a:t> %&gt;%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filter(Pronajem_m2_2016 &gt; 0) %&gt;%          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</a:t>
            </a:r>
            <a:r>
              <a:rPr lang="en-US" sz="1200" dirty="0" err="1">
                <a:solidFill>
                  <a:schemeClr val="bg1"/>
                </a:solidFill>
              </a:rPr>
              <a:t>ggplot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aes</a:t>
            </a:r>
            <a:r>
              <a:rPr lang="en-US" sz="1200" dirty="0">
                <a:solidFill>
                  <a:schemeClr val="bg1"/>
                </a:solidFill>
              </a:rPr>
              <a:t>(x = factor(</a:t>
            </a:r>
            <a:r>
              <a:rPr lang="en-US" sz="1200" dirty="0" err="1">
                <a:solidFill>
                  <a:schemeClr val="bg1"/>
                </a:solidFill>
              </a:rPr>
              <a:t>Sidliste</a:t>
            </a:r>
            <a:r>
              <a:rPr lang="en-US" sz="1200" dirty="0">
                <a:solidFill>
                  <a:schemeClr val="bg1"/>
                </a:solidFill>
              </a:rPr>
              <a:t>), y = Pronajem_m2_2016, fill = factor(</a:t>
            </a:r>
            <a:r>
              <a:rPr lang="en-US" sz="1200" dirty="0" err="1">
                <a:solidFill>
                  <a:schemeClr val="bg1"/>
                </a:solidFill>
              </a:rPr>
              <a:t>Sidliste</a:t>
            </a:r>
            <a:r>
              <a:rPr lang="en-US" sz="1200" dirty="0">
                <a:solidFill>
                  <a:schemeClr val="bg1"/>
                </a:solidFill>
              </a:rPr>
              <a:t>))) + </a:t>
            </a:r>
            <a:r>
              <a:rPr lang="en-US" sz="1200" dirty="0" err="1">
                <a:solidFill>
                  <a:schemeClr val="bg1"/>
                </a:solidFill>
              </a:rPr>
              <a:t>geom_boxplot</a:t>
            </a:r>
            <a:r>
              <a:rPr lang="en-US" sz="1200" dirty="0">
                <a:solidFill>
                  <a:schemeClr val="bg1"/>
                </a:solidFill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168426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1800" i="1" dirty="0" smtClean="0"/>
              <a:t>Ind</a:t>
            </a:r>
            <a:r>
              <a:rPr lang="cs-CZ" sz="1800" i="1" dirty="0" smtClean="0"/>
              <a:t>ependent t-test  - base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7870243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</a:t>
            </a:r>
            <a:r>
              <a:rPr lang="en-US" sz="1400" dirty="0" err="1">
                <a:solidFill>
                  <a:schemeClr val="bg1"/>
                </a:solidFill>
              </a:rPr>
              <a:t>Levene's</a:t>
            </a:r>
            <a:r>
              <a:rPr lang="en-US" sz="1400" dirty="0">
                <a:solidFill>
                  <a:schemeClr val="bg1"/>
                </a:solidFill>
              </a:rPr>
              <a:t> test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library(car) # </a:t>
            </a:r>
            <a:r>
              <a:rPr lang="en-US" sz="1400" dirty="0" err="1">
                <a:solidFill>
                  <a:schemeClr val="bg1"/>
                </a:solidFill>
              </a:rPr>
              <a:t>install.packages</a:t>
            </a:r>
            <a:r>
              <a:rPr lang="en-US" sz="1400" dirty="0">
                <a:solidFill>
                  <a:schemeClr val="bg1"/>
                </a:solidFill>
              </a:rPr>
              <a:t>("car")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Bydleni_Brno_Najem_Levene</a:t>
            </a:r>
            <a:r>
              <a:rPr lang="en-US" sz="1400" dirty="0">
                <a:solidFill>
                  <a:schemeClr val="bg1"/>
                </a:solidFill>
              </a:rPr>
              <a:t> &lt;- </a:t>
            </a:r>
            <a:r>
              <a:rPr lang="en-US" sz="1400" dirty="0" err="1">
                <a:solidFill>
                  <a:schemeClr val="bg1"/>
                </a:solidFill>
              </a:rPr>
              <a:t>Bydleni_Brno</a:t>
            </a:r>
            <a:r>
              <a:rPr lang="en-US" sz="1400" dirty="0">
                <a:solidFill>
                  <a:schemeClr val="bg1"/>
                </a:solidFill>
              </a:rPr>
              <a:t> %&gt;%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filter(Pronajem_m2_2016 &gt; 0)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dirty="0" err="1">
                <a:solidFill>
                  <a:schemeClr val="bg1"/>
                </a:solidFill>
              </a:rPr>
              <a:t>leveneTest</a:t>
            </a:r>
            <a:r>
              <a:rPr lang="en-US" sz="1400" dirty="0">
                <a:solidFill>
                  <a:schemeClr val="bg1"/>
                </a:solidFill>
              </a:rPr>
              <a:t>(Bydleni_Brno_Najem_Levene$Pronajem_m2_2016 ~ factor(</a:t>
            </a:r>
            <a:r>
              <a:rPr lang="en-US" sz="1400" dirty="0" err="1">
                <a:solidFill>
                  <a:schemeClr val="bg1"/>
                </a:solidFill>
              </a:rPr>
              <a:t>Bydleni_Brno_Najem_Levene$Sidliste</a:t>
            </a:r>
            <a:r>
              <a:rPr lang="en-US" sz="1400" dirty="0">
                <a:solidFill>
                  <a:schemeClr val="bg1"/>
                </a:solidFill>
              </a:rPr>
              <a:t>))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# Conduct an independent t-test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dirty="0" err="1">
                <a:solidFill>
                  <a:schemeClr val="bg1"/>
                </a:solidFill>
              </a:rPr>
              <a:t>t.test</a:t>
            </a:r>
            <a:r>
              <a:rPr lang="en-US" sz="1400" dirty="0">
                <a:solidFill>
                  <a:schemeClr val="bg1"/>
                </a:solidFill>
              </a:rPr>
              <a:t>(Sidliste$Pronajem_m2_2016, Rodinne_Domy$Pronajem_m2_2016, </a:t>
            </a:r>
            <a:r>
              <a:rPr lang="en-US" sz="1400" dirty="0" err="1">
                <a:solidFill>
                  <a:schemeClr val="bg1"/>
                </a:solidFill>
              </a:rPr>
              <a:t>var.equal</a:t>
            </a:r>
            <a:r>
              <a:rPr lang="en-US" sz="1400" dirty="0">
                <a:solidFill>
                  <a:schemeClr val="bg1"/>
                </a:solidFill>
              </a:rPr>
              <a:t> = FALSE)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35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sz="1800" b="1" dirty="0"/>
              <a:t>(dle </a:t>
            </a:r>
            <a:r>
              <a:rPr lang="cs-CZ" sz="1800" b="1" dirty="0" err="1" smtClean="0"/>
              <a:t>Conway</a:t>
            </a:r>
            <a:r>
              <a:rPr lang="cs-CZ" sz="1800" b="1" dirty="0" smtClean="0"/>
              <a:t>, </a:t>
            </a:r>
            <a:r>
              <a:rPr lang="cs-CZ" sz="1800" b="1" dirty="0" err="1"/>
              <a:t>n.d</a:t>
            </a:r>
            <a:r>
              <a:rPr lang="cs-CZ" sz="1800" b="1" dirty="0"/>
              <a:t>.)</a:t>
            </a:r>
            <a:br>
              <a:rPr lang="cs-CZ" sz="1800" b="1" dirty="0"/>
            </a:br>
            <a:r>
              <a:rPr lang="cs-CZ" sz="1800" i="1" dirty="0" smtClean="0"/>
              <a:t>Ind</a:t>
            </a:r>
            <a:r>
              <a:rPr lang="cs-CZ" sz="1800" i="1" dirty="0" smtClean="0"/>
              <a:t>ependent t-test  - </a:t>
            </a:r>
            <a:r>
              <a:rPr lang="cs-CZ" sz="1800" i="1" dirty="0" err="1" smtClean="0"/>
              <a:t>Cohen‘s</a:t>
            </a:r>
            <a:r>
              <a:rPr lang="cs-CZ" sz="1800" i="1" dirty="0" smtClean="0"/>
              <a:t> d</a:t>
            </a:r>
            <a:endParaRPr i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21" y="1404518"/>
            <a:ext cx="7318179" cy="373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609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</a:t>
            </a:r>
            <a:r>
              <a:rPr lang="cs-CZ" b="1" dirty="0" smtClean="0"/>
              <a:t>průměrů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err="1"/>
              <a:t>Dependent</a:t>
            </a:r>
            <a:r>
              <a:rPr lang="cs-CZ" sz="1800" i="1" dirty="0"/>
              <a:t> t-test – </a:t>
            </a:r>
            <a:r>
              <a:rPr lang="cs-CZ" sz="1800" i="1" dirty="0" err="1"/>
              <a:t>Cohenovo</a:t>
            </a:r>
            <a:r>
              <a:rPr lang="cs-CZ" sz="1800" i="1" dirty="0"/>
              <a:t> d – </a:t>
            </a:r>
            <a:r>
              <a:rPr lang="cs-CZ" sz="1800" i="1" dirty="0" err="1"/>
              <a:t>effsize</a:t>
            </a:r>
            <a:r>
              <a:rPr lang="cs-CZ" sz="1800" i="1" dirty="0"/>
              <a:t> – </a:t>
            </a:r>
            <a:r>
              <a:rPr lang="cs-CZ" sz="1800" i="1" dirty="0" smtClean="0"/>
              <a:t>příklad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 smtClean="0">
                <a:solidFill>
                  <a:schemeClr val="bg1"/>
                </a:solidFill>
              </a:rPr>
              <a:t> # Calculate Cohen's d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cohen.d</a:t>
            </a:r>
            <a:r>
              <a:rPr lang="en-US" sz="1400" dirty="0">
                <a:solidFill>
                  <a:schemeClr val="bg1"/>
                </a:solidFill>
              </a:rPr>
              <a:t>(Sidliste$Pronajem_m2_2016, Rodinne_Domy$Pronajem_m2_2016,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        pooled=</a:t>
            </a:r>
            <a:r>
              <a:rPr lang="en-US" sz="1400" dirty="0" err="1">
                <a:solidFill>
                  <a:schemeClr val="bg1"/>
                </a:solidFill>
              </a:rPr>
              <a:t>FALSE,paired</a:t>
            </a:r>
            <a:r>
              <a:rPr lang="en-US" sz="1400" dirty="0">
                <a:solidFill>
                  <a:schemeClr val="bg1"/>
                </a:solidFill>
              </a:rPr>
              <a:t>=FALSE,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        na.rm=FALSE, </a:t>
            </a:r>
            <a:r>
              <a:rPr lang="en-US" sz="1400" dirty="0" err="1">
                <a:solidFill>
                  <a:schemeClr val="bg1"/>
                </a:solidFill>
              </a:rPr>
              <a:t>hedges.correction</a:t>
            </a:r>
            <a:r>
              <a:rPr lang="en-US" sz="1400" dirty="0">
                <a:solidFill>
                  <a:schemeClr val="bg1"/>
                </a:solidFill>
              </a:rPr>
              <a:t>=F,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        </a:t>
            </a:r>
            <a:r>
              <a:rPr lang="en-US" sz="1400" dirty="0" err="1">
                <a:solidFill>
                  <a:schemeClr val="bg1"/>
                </a:solidFill>
              </a:rPr>
              <a:t>conf.level</a:t>
            </a:r>
            <a:r>
              <a:rPr lang="en-US" sz="1400" dirty="0">
                <a:solidFill>
                  <a:schemeClr val="bg1"/>
                </a:solidFill>
              </a:rPr>
              <a:t>=0.95,noncentral=FALSE)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67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Úvod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b="1" dirty="0">
                <a:solidFill>
                  <a:schemeClr val="bg1"/>
                </a:solidFill>
              </a:rPr>
              <a:t>ANOVA</a:t>
            </a:r>
            <a:r>
              <a:rPr lang="en-US" sz="1400" dirty="0">
                <a:solidFill>
                  <a:schemeClr val="bg1"/>
                </a:solidFill>
              </a:rPr>
              <a:t> = </a:t>
            </a:r>
            <a:r>
              <a:rPr lang="en-US" sz="1400" b="1" dirty="0" err="1">
                <a:solidFill>
                  <a:schemeClr val="bg1"/>
                </a:solidFill>
              </a:rPr>
              <a:t>AN</a:t>
            </a:r>
            <a:r>
              <a:rPr lang="en-US" sz="1400" dirty="0" err="1">
                <a:solidFill>
                  <a:schemeClr val="bg1"/>
                </a:solidFill>
              </a:rPr>
              <a:t>alysis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O</a:t>
            </a:r>
            <a:r>
              <a:rPr lang="en-US" sz="1400" dirty="0">
                <a:solidFill>
                  <a:schemeClr val="bg1"/>
                </a:solidFill>
              </a:rPr>
              <a:t>f </a:t>
            </a:r>
            <a:r>
              <a:rPr lang="en-US" sz="1400" b="1" dirty="0" err="1">
                <a:solidFill>
                  <a:schemeClr val="bg1"/>
                </a:solidFill>
              </a:rPr>
              <a:t>VA</a:t>
            </a:r>
            <a:r>
              <a:rPr lang="en-US" sz="1400" dirty="0" err="1">
                <a:solidFill>
                  <a:schemeClr val="bg1"/>
                </a:solidFill>
              </a:rPr>
              <a:t>riance</a:t>
            </a:r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Slouží</a:t>
            </a:r>
            <a:r>
              <a:rPr lang="en-US" sz="1400" dirty="0">
                <a:solidFill>
                  <a:schemeClr val="bg1"/>
                </a:solidFill>
              </a:rPr>
              <a:t> pro </a:t>
            </a:r>
            <a:r>
              <a:rPr lang="en-US" sz="1400" b="1" dirty="0" err="1">
                <a:solidFill>
                  <a:schemeClr val="bg1"/>
                </a:solidFill>
              </a:rPr>
              <a:t>srovnání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skupinových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průměrů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napříč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3 a </a:t>
            </a:r>
            <a:r>
              <a:rPr lang="en-US" sz="1400" b="1" dirty="0" err="1" smtClean="0">
                <a:solidFill>
                  <a:schemeClr val="bg1"/>
                </a:solidFill>
              </a:rPr>
              <a:t>více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skupinami</a:t>
            </a:r>
            <a:r>
              <a:rPr lang="en-US" sz="1400" b="1" dirty="0" smtClean="0">
                <a:solidFill>
                  <a:schemeClr val="bg1"/>
                </a:solidFill>
              </a:rPr>
              <a:t>/</a:t>
            </a:r>
            <a:r>
              <a:rPr lang="en-US" sz="1400" b="1" dirty="0" err="1" smtClean="0">
                <a:solidFill>
                  <a:schemeClr val="bg1"/>
                </a:solidFill>
              </a:rPr>
              <a:t>podmínkami</a:t>
            </a:r>
            <a:endParaRPr lang="en-US" sz="1400" b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bg1"/>
                </a:solidFill>
              </a:rPr>
              <a:t>Dvě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výchozí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varianty</a:t>
            </a:r>
            <a:r>
              <a:rPr lang="en-US" sz="1400" dirty="0">
                <a:solidFill>
                  <a:schemeClr val="bg1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Between </a:t>
            </a:r>
            <a:r>
              <a:rPr lang="en-US" sz="1400" dirty="0">
                <a:solidFill>
                  <a:schemeClr val="bg1"/>
                </a:solidFill>
              </a:rPr>
              <a:t>design: </a:t>
            </a:r>
            <a:r>
              <a:rPr lang="en-US" sz="1400" dirty="0" err="1">
                <a:solidFill>
                  <a:schemeClr val="bg1"/>
                </a:solidFill>
              </a:rPr>
              <a:t>oddělené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na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sobě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nezávislé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skupiny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(ANOVA</a:t>
            </a:r>
            <a:r>
              <a:rPr lang="en-US" sz="1400" dirty="0">
                <a:solidFill>
                  <a:schemeClr val="bg1"/>
                </a:solidFill>
              </a:rPr>
              <a:t>, ANCOVA, </a:t>
            </a:r>
            <a:r>
              <a:rPr lang="en-US" sz="1400" dirty="0" err="1">
                <a:solidFill>
                  <a:schemeClr val="bg1"/>
                </a:solidFill>
              </a:rPr>
              <a:t>faktoriální</a:t>
            </a:r>
            <a:r>
              <a:rPr lang="en-US" sz="1400" dirty="0">
                <a:solidFill>
                  <a:schemeClr val="bg1"/>
                </a:solidFill>
              </a:rPr>
              <a:t> ANOVA </a:t>
            </a:r>
            <a:r>
              <a:rPr lang="en-US" sz="1400" dirty="0" err="1">
                <a:solidFill>
                  <a:schemeClr val="bg1"/>
                </a:solidFill>
              </a:rPr>
              <a:t>atd</a:t>
            </a:r>
            <a:r>
              <a:rPr lang="en-US" sz="1400" dirty="0">
                <a:solidFill>
                  <a:schemeClr val="bg1"/>
                </a:solidFill>
              </a:rPr>
              <a:t>.)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i="1" dirty="0" err="1">
                <a:solidFill>
                  <a:schemeClr val="bg1"/>
                </a:solidFill>
              </a:rPr>
              <a:t>Liší</a:t>
            </a:r>
            <a:r>
              <a:rPr lang="en-US" sz="1400" i="1" dirty="0">
                <a:solidFill>
                  <a:schemeClr val="bg1"/>
                </a:solidFill>
              </a:rPr>
              <a:t> se </a:t>
            </a:r>
            <a:r>
              <a:rPr lang="en-US" sz="1400" i="1" dirty="0" err="1">
                <a:solidFill>
                  <a:schemeClr val="bg1"/>
                </a:solidFill>
              </a:rPr>
              <a:t>jednotlivé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>
                <a:solidFill>
                  <a:schemeClr val="bg1"/>
                </a:solidFill>
              </a:rPr>
              <a:t>kraje</a:t>
            </a:r>
            <a:r>
              <a:rPr lang="en-US" sz="1400" i="1" dirty="0">
                <a:solidFill>
                  <a:schemeClr val="bg1"/>
                </a:solidFill>
              </a:rPr>
              <a:t> v ČR z </a:t>
            </a:r>
            <a:r>
              <a:rPr lang="en-US" sz="1400" i="1" dirty="0" err="1">
                <a:solidFill>
                  <a:schemeClr val="bg1"/>
                </a:solidFill>
              </a:rPr>
              <a:t>hlediska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>
                <a:solidFill>
                  <a:schemeClr val="bg1"/>
                </a:solidFill>
              </a:rPr>
              <a:t>průměrné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>
                <a:solidFill>
                  <a:schemeClr val="bg1"/>
                </a:solidFill>
              </a:rPr>
              <a:t>mzdy</a:t>
            </a:r>
            <a:r>
              <a:rPr lang="en-US" sz="1400" i="1" dirty="0">
                <a:solidFill>
                  <a:schemeClr val="bg1"/>
                </a:solidFill>
              </a:rPr>
              <a:t>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Within design: </a:t>
            </a:r>
            <a:r>
              <a:rPr lang="en-US" sz="1400" dirty="0" err="1">
                <a:solidFill>
                  <a:schemeClr val="bg1"/>
                </a:solidFill>
              </a:rPr>
              <a:t>srovnání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skupinového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průměru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napříč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různými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podmínkami</a:t>
            </a:r>
            <a:r>
              <a:rPr lang="en-US" sz="1400" dirty="0">
                <a:solidFill>
                  <a:schemeClr val="bg1"/>
                </a:solidFill>
              </a:rPr>
              <a:t> (Repeated Measures ANOVA)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i="1" dirty="0" err="1">
                <a:solidFill>
                  <a:schemeClr val="bg1"/>
                </a:solidFill>
              </a:rPr>
              <a:t>Lišily</a:t>
            </a:r>
            <a:r>
              <a:rPr lang="en-US" sz="1400" i="1" dirty="0">
                <a:solidFill>
                  <a:schemeClr val="bg1"/>
                </a:solidFill>
              </a:rPr>
              <a:t> se </a:t>
            </a:r>
            <a:r>
              <a:rPr lang="en-US" sz="1400" i="1" dirty="0" err="1">
                <a:solidFill>
                  <a:schemeClr val="bg1"/>
                </a:solidFill>
              </a:rPr>
              <a:t>průměrné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>
                <a:solidFill>
                  <a:schemeClr val="bg1"/>
                </a:solidFill>
              </a:rPr>
              <a:t>výdaje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>
                <a:solidFill>
                  <a:schemeClr val="bg1"/>
                </a:solidFill>
              </a:rPr>
              <a:t>domácností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>
                <a:solidFill>
                  <a:schemeClr val="bg1"/>
                </a:solidFill>
              </a:rPr>
              <a:t>na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>
                <a:solidFill>
                  <a:schemeClr val="bg1"/>
                </a:solidFill>
              </a:rPr>
              <a:t>pohonné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hmoty</a:t>
            </a:r>
            <a:r>
              <a:rPr lang="cs-CZ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během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>
                <a:solidFill>
                  <a:schemeClr val="bg1"/>
                </a:solidFill>
              </a:rPr>
              <a:t>posledních</a:t>
            </a:r>
            <a:r>
              <a:rPr lang="en-US" sz="1400" i="1" dirty="0">
                <a:solidFill>
                  <a:schemeClr val="bg1"/>
                </a:solidFill>
              </a:rPr>
              <a:t> 5 let?</a:t>
            </a:r>
            <a:endParaRPr lang="cs-CZ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30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 smtClean="0"/>
              <a:t>One-Way</a:t>
            </a:r>
            <a:r>
              <a:rPr lang="cs-CZ" b="1" dirty="0" smtClean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Data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chemeClr val="bg1"/>
                </a:solidFill>
              </a:rPr>
              <a:t>Faktor</a:t>
            </a:r>
            <a:r>
              <a:rPr lang="cs-CZ" sz="1600" dirty="0" smtClean="0">
                <a:solidFill>
                  <a:schemeClr val="bg1"/>
                </a:solidFill>
              </a:rPr>
              <a:t> – převažující kategorie vzdělání u obyvatel v dané brněnské čtvrti (</a:t>
            </a:r>
            <a:r>
              <a:rPr lang="cs-CZ" sz="1600" i="1" dirty="0" smtClean="0">
                <a:solidFill>
                  <a:schemeClr val="bg1"/>
                </a:solidFill>
              </a:rPr>
              <a:t>základní, středoškolské, vysokoškolské</a:t>
            </a:r>
            <a:r>
              <a:rPr lang="cs-CZ" sz="1600" dirty="0" smtClean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chemeClr val="bg1"/>
                </a:solidFill>
              </a:rPr>
              <a:t>Závislá proměnná</a:t>
            </a:r>
            <a:r>
              <a:rPr lang="cs-CZ" sz="1600" dirty="0" smtClean="0">
                <a:solidFill>
                  <a:schemeClr val="bg1"/>
                </a:solidFill>
              </a:rPr>
              <a:t> – průměrná cena za byt o rozměru 60 metrů čtverečních v roce 2016 dle městské části v Brně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chemeClr val="bg1"/>
                </a:solidFill>
              </a:rPr>
              <a:t>Nulová hypotéza</a:t>
            </a:r>
            <a:r>
              <a:rPr lang="en-US" sz="1600" dirty="0" smtClean="0">
                <a:solidFill>
                  <a:schemeClr val="bg1"/>
                </a:solidFill>
              </a:rPr>
              <a:t>: </a:t>
            </a:r>
            <a:endParaRPr lang="cs-CZ" sz="160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bg1"/>
                </a:solidFill>
              </a:rPr>
              <a:t>Všechny skupiny mají shodný průměr </a:t>
            </a:r>
            <a:r>
              <a:rPr lang="en-US" sz="1600" dirty="0" smtClean="0">
                <a:solidFill>
                  <a:schemeClr val="bg1"/>
                </a:solidFill>
              </a:rPr>
              <a:t>(</a:t>
            </a:r>
            <a:r>
              <a:rPr lang="en-US" sz="1600" dirty="0">
                <a:solidFill>
                  <a:schemeClr val="bg1"/>
                </a:solidFill>
              </a:rPr>
              <a:t>i.e. </a:t>
            </a:r>
            <a:r>
              <a:rPr lang="cs-CZ" sz="1600" i="1" dirty="0" smtClean="0">
                <a:solidFill>
                  <a:schemeClr val="bg1"/>
                </a:solidFill>
              </a:rPr>
              <a:t>V Brně není rozdíl v průměrné ceně bytu o rozloze 60 metrů čtverečních pro čtvrti s obyvateli s převažujícím základním, středoškolským a vysokoškolským stupněm vzdělání</a:t>
            </a:r>
            <a:r>
              <a:rPr lang="cs-CZ" sz="1600" dirty="0" smtClean="0">
                <a:solidFill>
                  <a:schemeClr val="bg1"/>
                </a:solidFill>
              </a:rPr>
              <a:t>.)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chemeClr val="bg1"/>
                </a:solidFill>
              </a:rPr>
              <a:t>Alternativní hypotéza</a:t>
            </a:r>
            <a:r>
              <a:rPr lang="en-US" sz="1600" dirty="0" smtClean="0">
                <a:solidFill>
                  <a:schemeClr val="bg1"/>
                </a:solidFill>
              </a:rPr>
              <a:t>: </a:t>
            </a:r>
            <a:endParaRPr lang="cs-CZ" sz="160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solidFill>
                  <a:schemeClr val="bg1"/>
                </a:solidFill>
              </a:rPr>
              <a:t>S převažujícím vyšším stupněm vzdělání v městských částech Brna se pojí vyšší průměrná cena bytu o rozloze 60 metrů čtverečních.</a:t>
            </a:r>
            <a:endParaRPr lang="cs-CZ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448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Kód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 err="1">
                <a:solidFill>
                  <a:schemeClr val="bg1"/>
                </a:solidFill>
              </a:rPr>
              <a:t>Bydleni_Brno$Vzdelani</a:t>
            </a:r>
            <a:r>
              <a:rPr lang="cs-CZ" sz="1600" dirty="0">
                <a:solidFill>
                  <a:schemeClr val="bg1"/>
                </a:solidFill>
              </a:rPr>
              <a:t> = </a:t>
            </a:r>
            <a:r>
              <a:rPr lang="cs-CZ" sz="1600" dirty="0" err="1">
                <a:solidFill>
                  <a:schemeClr val="bg1"/>
                </a:solidFill>
              </a:rPr>
              <a:t>factor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Bydleni_Brno$Vzdelani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dirty="0" err="1">
                <a:solidFill>
                  <a:schemeClr val="bg1"/>
                </a:solidFill>
              </a:rPr>
              <a:t>order</a:t>
            </a:r>
            <a:r>
              <a:rPr lang="cs-CZ" sz="1600" dirty="0">
                <a:solidFill>
                  <a:schemeClr val="bg1"/>
                </a:solidFill>
              </a:rPr>
              <a:t> = TRUE, </a:t>
            </a:r>
            <a:r>
              <a:rPr lang="cs-CZ" sz="1600" dirty="0" err="1">
                <a:solidFill>
                  <a:schemeClr val="bg1"/>
                </a:solidFill>
              </a:rPr>
              <a:t>levels</a:t>
            </a:r>
            <a:r>
              <a:rPr lang="cs-CZ" sz="1600" dirty="0">
                <a:solidFill>
                  <a:schemeClr val="bg1"/>
                </a:solidFill>
              </a:rPr>
              <a:t> = c(0, 1, 2), </a:t>
            </a:r>
            <a:r>
              <a:rPr lang="cs-CZ" sz="1600" dirty="0" err="1">
                <a:solidFill>
                  <a:schemeClr val="bg1"/>
                </a:solidFill>
              </a:rPr>
              <a:t>labels</a:t>
            </a:r>
            <a:r>
              <a:rPr lang="cs-CZ" sz="1600" dirty="0">
                <a:solidFill>
                  <a:schemeClr val="bg1"/>
                </a:solidFill>
              </a:rPr>
              <a:t> = c("Základní", "Středoškolské", "Vysokoškolské</a:t>
            </a:r>
            <a:r>
              <a:rPr lang="cs-CZ" sz="1600" dirty="0" smtClean="0">
                <a:solidFill>
                  <a:schemeClr val="bg1"/>
                </a:solidFill>
              </a:rPr>
              <a:t>"))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Bydleni_Brno_60m2_2016 &lt;- </a:t>
            </a:r>
            <a:r>
              <a:rPr lang="en-US" sz="1600" dirty="0" err="1">
                <a:solidFill>
                  <a:schemeClr val="bg1"/>
                </a:solidFill>
              </a:rPr>
              <a:t>Bydleni_Brno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%&gt;% </a:t>
            </a:r>
            <a:endParaRPr lang="cs-CZ" sz="16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filter(Prodej_60m2_2016 </a:t>
            </a:r>
            <a:r>
              <a:rPr lang="en-US" sz="1600" dirty="0">
                <a:solidFill>
                  <a:schemeClr val="bg1"/>
                </a:solidFill>
              </a:rPr>
              <a:t>&gt; 0)</a:t>
            </a:r>
            <a:endParaRPr lang="cs-CZ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3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20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dirty="0"/>
              <a:t>Harmonogram</a:t>
            </a:r>
            <a:endParaRPr sz="4800" b="1" dirty="0"/>
          </a:p>
        </p:txBody>
      </p:sp>
      <p:sp>
        <p:nvSpPr>
          <p:cNvPr id="815" name="Google Shape;815;p20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64645" cy="35897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Aft>
                <a:spcPts val="600"/>
              </a:spcAft>
              <a:buSzPts val="2400"/>
              <a:buChar char="▫"/>
            </a:pPr>
            <a:r>
              <a:rPr lang="cs-CZ" dirty="0"/>
              <a:t>01. t-testy</a:t>
            </a:r>
            <a:endParaRPr dirty="0"/>
          </a:p>
          <a:p>
            <a:pPr lvl="0">
              <a:spcAft>
                <a:spcPts val="600"/>
              </a:spcAft>
            </a:pPr>
            <a:r>
              <a:rPr lang="cs-CZ" dirty="0"/>
              <a:t>02. </a:t>
            </a:r>
            <a:r>
              <a:rPr lang="cs-CZ" dirty="0" smtClean="0"/>
              <a:t>(</a:t>
            </a:r>
            <a:r>
              <a:rPr lang="cs-CZ" dirty="0" err="1" smtClean="0"/>
              <a:t>One-Way</a:t>
            </a:r>
            <a:r>
              <a:rPr lang="cs-CZ" dirty="0" smtClean="0"/>
              <a:t>) ANOVA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298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F-test a F-Ratio</a:t>
            </a:r>
            <a:endParaRPr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8" name="Google Shape;808;p19"/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275274" y="1199550"/>
                <a:ext cx="8125775" cy="3774544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sz="1600" b="1" dirty="0" smtClean="0">
                    <a:solidFill>
                      <a:schemeClr val="bg1"/>
                    </a:solidFill>
                  </a:rPr>
                  <a:t>Null</a:t>
                </a:r>
                <a:r>
                  <a:rPr lang="cs-CZ" sz="1600" b="1" dirty="0">
                    <a:solidFill>
                      <a:schemeClr val="bg1"/>
                    </a:solidFill>
                  </a:rPr>
                  <a:t> </a:t>
                </a:r>
                <a:r>
                  <a:rPr lang="cs-CZ" sz="1600" b="1" dirty="0" err="1">
                    <a:solidFill>
                      <a:schemeClr val="bg1"/>
                    </a:solidFill>
                  </a:rPr>
                  <a:t>hypothesis</a:t>
                </a:r>
                <a:r>
                  <a:rPr lang="cs-CZ" sz="1600" dirty="0">
                    <a:solidFill>
                      <a:schemeClr val="bg1"/>
                    </a:solidFill>
                  </a:rPr>
                  <a:t>: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all</a:t>
                </a:r>
                <a:r>
                  <a:rPr lang="cs-CZ" sz="1600" dirty="0">
                    <a:solidFill>
                      <a:schemeClr val="bg1"/>
                    </a:solidFill>
                  </a:rPr>
                  <a:t>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groups</a:t>
                </a:r>
                <a:r>
                  <a:rPr lang="cs-CZ" sz="1600" dirty="0">
                    <a:solidFill>
                      <a:schemeClr val="bg1"/>
                    </a:solidFill>
                  </a:rPr>
                  <a:t> are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equal</a:t>
                </a:r>
                <a:endParaRPr lang="cs-CZ" sz="1600" dirty="0">
                  <a:solidFill>
                    <a:schemeClr val="bg1"/>
                  </a:solidFill>
                </a:endParaRP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chemeClr val="bg1"/>
                    </a:solidFill>
                  </a:rPr>
                  <a:t>ANOVA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provides</a:t>
                </a:r>
                <a:r>
                  <a:rPr lang="cs-CZ" sz="1600" dirty="0">
                    <a:solidFill>
                      <a:schemeClr val="bg1"/>
                    </a:solidFill>
                  </a:rPr>
                  <a:t> a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significance</a:t>
                </a:r>
                <a:r>
                  <a:rPr lang="cs-CZ" sz="1600" dirty="0">
                    <a:solidFill>
                      <a:schemeClr val="bg1"/>
                    </a:solidFill>
                  </a:rPr>
                  <a:t> test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chemeClr val="bg1"/>
                    </a:solidFill>
                  </a:rPr>
                  <a:t>Můžeme určit kritickou hodnotu (na určité hladině významnosti) </a:t>
                </a:r>
                <a:r>
                  <a:rPr lang="cs-CZ" sz="1600" dirty="0" smtClean="0">
                    <a:solidFill>
                      <a:schemeClr val="bg1"/>
                    </a:solidFill>
                  </a:rPr>
                  <a:t>a testovat</a:t>
                </a:r>
                <a:r>
                  <a:rPr lang="cs-CZ" sz="1600" dirty="0">
                    <a:solidFill>
                      <a:schemeClr val="bg1"/>
                    </a:solidFill>
                  </a:rPr>
                  <a:t>, zda ji hodnota F v našem výzkumu překračuje, tj. </a:t>
                </a:r>
                <a:r>
                  <a:rPr lang="cs-CZ" sz="1600" dirty="0" smtClean="0">
                    <a:solidFill>
                      <a:schemeClr val="bg1"/>
                    </a:solidFill>
                  </a:rPr>
                  <a:t>testovat statistickou </a:t>
                </a:r>
                <a:r>
                  <a:rPr lang="cs-CZ" sz="1600" dirty="0">
                    <a:solidFill>
                      <a:schemeClr val="bg1"/>
                    </a:solidFill>
                  </a:rPr>
                  <a:t>významnost nalezených rozdílů mezi skupinami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chemeClr val="bg1"/>
                    </a:solidFill>
                  </a:rPr>
                  <a:t>Test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statistic</a:t>
                </a:r>
                <a:r>
                  <a:rPr lang="cs-CZ" sz="1600" dirty="0">
                    <a:solidFill>
                      <a:schemeClr val="bg1"/>
                    </a:solidFill>
                  </a:rPr>
                  <a:t>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is</a:t>
                </a:r>
                <a:r>
                  <a:rPr lang="cs-CZ" sz="1600" dirty="0">
                    <a:solidFill>
                      <a:schemeClr val="bg1"/>
                    </a:solidFill>
                  </a:rPr>
                  <a:t>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the</a:t>
                </a:r>
                <a:r>
                  <a:rPr lang="cs-CZ" sz="1600" dirty="0">
                    <a:solidFill>
                      <a:schemeClr val="bg1"/>
                    </a:solidFill>
                  </a:rPr>
                  <a:t> F-test (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or</a:t>
                </a:r>
                <a:r>
                  <a:rPr lang="cs-CZ" sz="1600" dirty="0">
                    <a:solidFill>
                      <a:schemeClr val="bg1"/>
                    </a:solidFill>
                  </a:rPr>
                  <a:t> F-ratio)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sz="1600" dirty="0" smtClean="0">
                  <a:solidFill>
                    <a:schemeClr val="bg1"/>
                  </a:solidFill>
                </a:endParaRPr>
              </a:p>
              <a:p>
                <a:pPr marL="0" lv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cs-CZ" sz="1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Variance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between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groups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Variance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within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groups</m:t>
                          </m:r>
                          <m:r>
                            <m:rPr>
                              <m:nor/>
                            </m:rPr>
                            <a:rPr lang="cs-CZ" sz="16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-CZ" sz="1600" b="1" dirty="0">
                  <a:solidFill>
                    <a:schemeClr val="bg1"/>
                  </a:solidFill>
                </a:endParaRPr>
              </a:p>
              <a:p>
                <a:pPr marL="0" lvl="0" indent="0"/>
                <a:endParaRPr lang="cs-CZ" sz="1600" dirty="0">
                  <a:solidFill>
                    <a:schemeClr val="bg1"/>
                  </a:solidFill>
                </a:endParaRP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chemeClr val="bg1"/>
                    </a:solidFill>
                  </a:rPr>
                  <a:t>Poměr toho, co model vysvětlit dokáže, ku tomu, co vysvětlit nedokáže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sz="1600" dirty="0" err="1">
                    <a:solidFill>
                      <a:schemeClr val="bg1"/>
                    </a:solidFill>
                  </a:rPr>
                  <a:t>Large</a:t>
                </a:r>
                <a:r>
                  <a:rPr lang="cs-CZ" sz="1600" dirty="0">
                    <a:solidFill>
                      <a:schemeClr val="bg1"/>
                    </a:solidFill>
                  </a:rPr>
                  <a:t> F-ratio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indicates</a:t>
                </a:r>
                <a:r>
                  <a:rPr lang="cs-CZ" sz="1600" dirty="0">
                    <a:solidFill>
                      <a:schemeClr val="bg1"/>
                    </a:solidFill>
                  </a:rPr>
                  <a:t>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significant</a:t>
                </a:r>
                <a:r>
                  <a:rPr lang="cs-CZ" sz="1600" dirty="0">
                    <a:solidFill>
                      <a:schemeClr val="bg1"/>
                    </a:solidFill>
                  </a:rPr>
                  <a:t> </a:t>
                </a:r>
                <a:r>
                  <a:rPr lang="cs-CZ" sz="1600" dirty="0" err="1">
                    <a:solidFill>
                      <a:schemeClr val="bg1"/>
                    </a:solidFill>
                  </a:rPr>
                  <a:t>effect</a:t>
                </a:r>
                <a:endParaRPr lang="cs-CZ" sz="1600" dirty="0">
                  <a:solidFill>
                    <a:schemeClr val="bg1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chemeClr val="bg1"/>
                    </a:solidFill>
                  </a:rPr>
                  <a:t>Čím vyšší F, tím více záleží na rozdělení lidí do jednotlivých skupin, </a:t>
                </a:r>
                <a:r>
                  <a:rPr lang="cs-CZ" sz="1600" dirty="0" smtClean="0">
                    <a:solidFill>
                      <a:schemeClr val="bg1"/>
                    </a:solidFill>
                  </a:rPr>
                  <a:t>tj. tím </a:t>
                </a:r>
                <a:r>
                  <a:rPr lang="cs-CZ" sz="1600" dirty="0">
                    <a:solidFill>
                      <a:schemeClr val="bg1"/>
                    </a:solidFill>
                  </a:rPr>
                  <a:t>více se skupiny od sebe liší v závislé proměnné</a:t>
                </a:r>
                <a:endParaRPr lang="cs-CZ" sz="1600" i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08" name="Google Shape;808;p1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75274" y="1199550"/>
                <a:ext cx="8125775" cy="3774544"/>
              </a:xfrm>
              <a:prstGeom prst="rect">
                <a:avLst/>
              </a:prstGeom>
              <a:blipFill rotWithShape="0">
                <a:blip r:embed="rId3"/>
                <a:stretch>
                  <a:fillRect l="-4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5057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F-test a F-Ratio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600" dirty="0">
                <a:solidFill>
                  <a:schemeClr val="bg1"/>
                </a:solidFill>
              </a:rPr>
              <a:t>Jak získáme příslušnou p-hodnotu?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bg1"/>
                </a:solidFill>
              </a:rPr>
              <a:t>Obdoba </a:t>
            </a:r>
            <a:r>
              <a:rPr lang="cs-CZ" sz="1600" dirty="0">
                <a:solidFill>
                  <a:schemeClr val="bg1"/>
                </a:solidFill>
              </a:rPr>
              <a:t>t-testu a "rodině" t-rozložení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</a:rPr>
              <a:t>"Rodina" </a:t>
            </a:r>
            <a:r>
              <a:rPr lang="cs-CZ" sz="1600" b="1" dirty="0">
                <a:solidFill>
                  <a:schemeClr val="bg1"/>
                </a:solidFill>
              </a:rPr>
              <a:t>F-rozložení</a:t>
            </a:r>
            <a:r>
              <a:rPr lang="cs-CZ" sz="1600" dirty="0">
                <a:solidFill>
                  <a:schemeClr val="bg1"/>
                </a:solidFill>
              </a:rPr>
              <a:t> se odvíjí od: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chemeClr val="bg1"/>
                </a:solidFill>
              </a:rPr>
              <a:t>Počtu pozorování (případů) ve vzorku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chemeClr val="bg1"/>
                </a:solidFill>
              </a:rPr>
              <a:t>Počtu srovnávaných skupin</a:t>
            </a:r>
            <a:endParaRPr lang="cs-CZ" sz="1600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380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F-test a F-Ratio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199550"/>
            <a:ext cx="3031196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# </a:t>
            </a:r>
            <a:r>
              <a:rPr lang="cs-CZ" sz="1200" dirty="0" err="1">
                <a:solidFill>
                  <a:schemeClr val="bg1"/>
                </a:solidFill>
              </a:rPr>
              <a:t>Create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the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vector</a:t>
            </a:r>
            <a:r>
              <a:rPr lang="cs-CZ" sz="1200" dirty="0">
                <a:solidFill>
                  <a:schemeClr val="bg1"/>
                </a:solidFill>
              </a:rPr>
              <a:t> x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x &lt;- </a:t>
            </a:r>
            <a:r>
              <a:rPr lang="cs-CZ" sz="1200" dirty="0" err="1">
                <a:solidFill>
                  <a:schemeClr val="bg1"/>
                </a:solidFill>
              </a:rPr>
              <a:t>seq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from</a:t>
            </a:r>
            <a:r>
              <a:rPr lang="cs-CZ" sz="1200" dirty="0">
                <a:solidFill>
                  <a:schemeClr val="bg1"/>
                </a:solidFill>
              </a:rPr>
              <a:t> = 0, to = 10, </a:t>
            </a:r>
            <a:r>
              <a:rPr lang="cs-CZ" sz="1200" dirty="0" err="1">
                <a:solidFill>
                  <a:schemeClr val="bg1"/>
                </a:solidFill>
              </a:rPr>
              <a:t>length</a:t>
            </a:r>
            <a:r>
              <a:rPr lang="cs-CZ" sz="1200" dirty="0">
                <a:solidFill>
                  <a:schemeClr val="bg1"/>
                </a:solidFill>
              </a:rPr>
              <a:t> = 2000)</a:t>
            </a:r>
          </a:p>
          <a:p>
            <a:pPr marL="0" lvl="0" indent="0"/>
            <a:endParaRPr lang="cs-CZ" sz="12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smtClean="0">
                <a:solidFill>
                  <a:schemeClr val="bg1"/>
                </a:solidFill>
              </a:rPr>
              <a:t># </a:t>
            </a:r>
            <a:r>
              <a:rPr lang="cs-CZ" sz="1200" dirty="0" err="1">
                <a:solidFill>
                  <a:schemeClr val="bg1"/>
                </a:solidFill>
              </a:rPr>
              <a:t>Evaluate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the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densities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y_1 &lt;- </a:t>
            </a:r>
            <a:r>
              <a:rPr lang="cs-CZ" sz="1200" dirty="0" err="1">
                <a:solidFill>
                  <a:schemeClr val="bg1"/>
                </a:solidFill>
              </a:rPr>
              <a:t>df</a:t>
            </a:r>
            <a:r>
              <a:rPr lang="cs-CZ" sz="1200" dirty="0">
                <a:solidFill>
                  <a:schemeClr val="bg1"/>
                </a:solidFill>
              </a:rPr>
              <a:t>(x, 3, 100)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y_2 &lt;- </a:t>
            </a:r>
            <a:r>
              <a:rPr lang="cs-CZ" sz="1200" dirty="0" err="1">
                <a:solidFill>
                  <a:schemeClr val="bg1"/>
                </a:solidFill>
              </a:rPr>
              <a:t>df</a:t>
            </a:r>
            <a:r>
              <a:rPr lang="cs-CZ" sz="1200" dirty="0">
                <a:solidFill>
                  <a:schemeClr val="bg1"/>
                </a:solidFill>
              </a:rPr>
              <a:t>(x, 1, 1)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y_3 &lt;- </a:t>
            </a:r>
            <a:r>
              <a:rPr lang="cs-CZ" sz="1200" dirty="0" err="1">
                <a:solidFill>
                  <a:schemeClr val="bg1"/>
                </a:solidFill>
              </a:rPr>
              <a:t>df</a:t>
            </a:r>
            <a:r>
              <a:rPr lang="cs-CZ" sz="1200" dirty="0">
                <a:solidFill>
                  <a:schemeClr val="bg1"/>
                </a:solidFill>
              </a:rPr>
              <a:t>(x, 2, 100)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y_4 &lt;- </a:t>
            </a:r>
            <a:r>
              <a:rPr lang="cs-CZ" sz="1200" dirty="0" err="1">
                <a:solidFill>
                  <a:schemeClr val="bg1"/>
                </a:solidFill>
              </a:rPr>
              <a:t>df</a:t>
            </a:r>
            <a:r>
              <a:rPr lang="cs-CZ" sz="1200" dirty="0">
                <a:solidFill>
                  <a:schemeClr val="bg1"/>
                </a:solidFill>
              </a:rPr>
              <a:t>(x, 3, 30)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y_5 &lt;- </a:t>
            </a:r>
            <a:r>
              <a:rPr lang="cs-CZ" sz="1200" dirty="0" err="1">
                <a:solidFill>
                  <a:schemeClr val="bg1"/>
                </a:solidFill>
              </a:rPr>
              <a:t>df</a:t>
            </a:r>
            <a:r>
              <a:rPr lang="cs-CZ" sz="1200" dirty="0">
                <a:solidFill>
                  <a:schemeClr val="bg1"/>
                </a:solidFill>
              </a:rPr>
              <a:t>(x, 3, 500)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y_6 &lt;- </a:t>
            </a:r>
            <a:r>
              <a:rPr lang="cs-CZ" sz="1200" dirty="0" err="1">
                <a:solidFill>
                  <a:schemeClr val="bg1"/>
                </a:solidFill>
              </a:rPr>
              <a:t>df</a:t>
            </a:r>
            <a:r>
              <a:rPr lang="cs-CZ" sz="1200" dirty="0">
                <a:solidFill>
                  <a:schemeClr val="bg1"/>
                </a:solidFill>
              </a:rPr>
              <a:t>(x, 3, 50)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y_7 &lt;- </a:t>
            </a:r>
            <a:r>
              <a:rPr lang="cs-CZ" sz="1200" dirty="0" err="1">
                <a:solidFill>
                  <a:schemeClr val="bg1"/>
                </a:solidFill>
              </a:rPr>
              <a:t>df</a:t>
            </a:r>
            <a:r>
              <a:rPr lang="cs-CZ" sz="1200" dirty="0">
                <a:solidFill>
                  <a:schemeClr val="bg1"/>
                </a:solidFill>
              </a:rPr>
              <a:t>(x, 6, 1000)</a:t>
            </a:r>
          </a:p>
          <a:p>
            <a:pPr marL="0" lvl="0" indent="0"/>
            <a:endParaRPr lang="cs-CZ" sz="12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smtClean="0">
                <a:solidFill>
                  <a:schemeClr val="bg1"/>
                </a:solidFill>
              </a:rPr>
              <a:t># </a:t>
            </a:r>
            <a:r>
              <a:rPr lang="cs-CZ" sz="1200" dirty="0">
                <a:solidFill>
                  <a:schemeClr val="bg1"/>
                </a:solidFill>
              </a:rPr>
              <a:t>Plot </a:t>
            </a:r>
            <a:r>
              <a:rPr lang="cs-CZ" sz="1200" dirty="0" err="1">
                <a:solidFill>
                  <a:schemeClr val="bg1"/>
                </a:solidFill>
              </a:rPr>
              <a:t>the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densities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plot(x, y_1, </a:t>
            </a:r>
            <a:r>
              <a:rPr lang="cs-CZ" sz="1200" dirty="0" err="1">
                <a:solidFill>
                  <a:schemeClr val="bg1"/>
                </a:solidFill>
              </a:rPr>
              <a:t>col</a:t>
            </a:r>
            <a:r>
              <a:rPr lang="cs-CZ" sz="1200" dirty="0">
                <a:solidFill>
                  <a:schemeClr val="bg1"/>
                </a:solidFill>
              </a:rPr>
              <a:t> = 1, type = "l")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lines(x, y_2, </a:t>
            </a:r>
            <a:r>
              <a:rPr lang="cs-CZ" sz="1200" dirty="0" err="1">
                <a:solidFill>
                  <a:schemeClr val="bg1"/>
                </a:solidFill>
              </a:rPr>
              <a:t>col</a:t>
            </a:r>
            <a:r>
              <a:rPr lang="cs-CZ" sz="1200" dirty="0">
                <a:solidFill>
                  <a:schemeClr val="bg1"/>
                </a:solidFill>
              </a:rPr>
              <a:t> = 2)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lines(x, y_3, </a:t>
            </a:r>
            <a:r>
              <a:rPr lang="cs-CZ" sz="1200" dirty="0" err="1">
                <a:solidFill>
                  <a:schemeClr val="bg1"/>
                </a:solidFill>
              </a:rPr>
              <a:t>col</a:t>
            </a:r>
            <a:r>
              <a:rPr lang="cs-CZ" sz="1200" dirty="0">
                <a:solidFill>
                  <a:schemeClr val="bg1"/>
                </a:solidFill>
              </a:rPr>
              <a:t> = 3)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lines(x, y_4, </a:t>
            </a:r>
            <a:r>
              <a:rPr lang="cs-CZ" sz="1200" dirty="0" err="1">
                <a:solidFill>
                  <a:schemeClr val="bg1"/>
                </a:solidFill>
              </a:rPr>
              <a:t>col</a:t>
            </a:r>
            <a:r>
              <a:rPr lang="cs-CZ" sz="1200" dirty="0">
                <a:solidFill>
                  <a:schemeClr val="bg1"/>
                </a:solidFill>
              </a:rPr>
              <a:t> = 4)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lines(x, y_5, </a:t>
            </a:r>
            <a:r>
              <a:rPr lang="cs-CZ" sz="1200" dirty="0" err="1">
                <a:solidFill>
                  <a:schemeClr val="bg1"/>
                </a:solidFill>
              </a:rPr>
              <a:t>col</a:t>
            </a:r>
            <a:r>
              <a:rPr lang="cs-CZ" sz="1200" dirty="0">
                <a:solidFill>
                  <a:schemeClr val="bg1"/>
                </a:solidFill>
              </a:rPr>
              <a:t> = 5)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lines(x, y_6, </a:t>
            </a:r>
            <a:r>
              <a:rPr lang="cs-CZ" sz="1200" dirty="0" err="1">
                <a:solidFill>
                  <a:schemeClr val="bg1"/>
                </a:solidFill>
              </a:rPr>
              <a:t>col</a:t>
            </a:r>
            <a:r>
              <a:rPr lang="cs-CZ" sz="1200" dirty="0">
                <a:solidFill>
                  <a:schemeClr val="bg1"/>
                </a:solidFill>
              </a:rPr>
              <a:t> = 6)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lines(x, y_7, </a:t>
            </a:r>
            <a:r>
              <a:rPr lang="cs-CZ" sz="1200" dirty="0" err="1">
                <a:solidFill>
                  <a:schemeClr val="bg1"/>
                </a:solidFill>
              </a:rPr>
              <a:t>col</a:t>
            </a:r>
            <a:r>
              <a:rPr lang="cs-CZ" sz="1200" dirty="0">
                <a:solidFill>
                  <a:schemeClr val="bg1"/>
                </a:solidFill>
              </a:rPr>
              <a:t> = 7)</a:t>
            </a:r>
            <a:endParaRPr lang="cs-CZ" sz="1200" i="1" u="sng" dirty="0">
              <a:solidFill>
                <a:schemeClr val="bg1"/>
              </a:solidFill>
            </a:endParaRPr>
          </a:p>
        </p:txBody>
      </p:sp>
      <p:sp>
        <p:nvSpPr>
          <p:cNvPr id="4" name="Google Shape;808;p19"/>
          <p:cNvSpPr txBox="1">
            <a:spLocks/>
          </p:cNvSpPr>
          <p:nvPr/>
        </p:nvSpPr>
        <p:spPr>
          <a:xfrm>
            <a:off x="3306471" y="2432040"/>
            <a:ext cx="4451563" cy="1309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Add the legend</a:t>
            </a: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legend("</a:t>
            </a:r>
            <a:r>
              <a:rPr lang="en-US" sz="1200" dirty="0" err="1">
                <a:solidFill>
                  <a:schemeClr val="bg1"/>
                </a:solidFill>
              </a:rPr>
              <a:t>topright</a:t>
            </a:r>
            <a:r>
              <a:rPr lang="en-US" sz="1200" dirty="0">
                <a:solidFill>
                  <a:schemeClr val="bg1"/>
                </a:solidFill>
              </a:rPr>
              <a:t>", title = "F distributions",</a:t>
            </a: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c("</a:t>
            </a:r>
            <a:r>
              <a:rPr lang="en-US" sz="1200" dirty="0" err="1">
                <a:solidFill>
                  <a:schemeClr val="bg1"/>
                </a:solidFill>
              </a:rPr>
              <a:t>df</a:t>
            </a:r>
            <a:r>
              <a:rPr lang="en-US" sz="1200" dirty="0">
                <a:solidFill>
                  <a:schemeClr val="bg1"/>
                </a:solidFill>
              </a:rPr>
              <a:t> = (3, 100)", "</a:t>
            </a:r>
            <a:r>
              <a:rPr lang="en-US" sz="1200" dirty="0" err="1">
                <a:solidFill>
                  <a:schemeClr val="bg1"/>
                </a:solidFill>
              </a:rPr>
              <a:t>df</a:t>
            </a:r>
            <a:r>
              <a:rPr lang="en-US" sz="1200" dirty="0">
                <a:solidFill>
                  <a:schemeClr val="bg1"/>
                </a:solidFill>
              </a:rPr>
              <a:t> = (1, 1)", "</a:t>
            </a:r>
            <a:r>
              <a:rPr lang="en-US" sz="1200" dirty="0" err="1">
                <a:solidFill>
                  <a:schemeClr val="bg1"/>
                </a:solidFill>
              </a:rPr>
              <a:t>df</a:t>
            </a:r>
            <a:r>
              <a:rPr lang="en-US" sz="1200" dirty="0">
                <a:solidFill>
                  <a:schemeClr val="bg1"/>
                </a:solidFill>
              </a:rPr>
              <a:t> = (2, 100)", "</a:t>
            </a:r>
            <a:r>
              <a:rPr lang="en-US" sz="1200" dirty="0" err="1">
                <a:solidFill>
                  <a:schemeClr val="bg1"/>
                </a:solidFill>
              </a:rPr>
              <a:t>df</a:t>
            </a:r>
            <a:r>
              <a:rPr lang="en-US" sz="1200" dirty="0">
                <a:solidFill>
                  <a:schemeClr val="bg1"/>
                </a:solidFill>
              </a:rPr>
              <a:t> = (3, 30)",</a:t>
            </a: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"</a:t>
            </a:r>
            <a:r>
              <a:rPr lang="en-US" sz="1200" dirty="0" err="1">
                <a:solidFill>
                  <a:schemeClr val="bg1"/>
                </a:solidFill>
              </a:rPr>
              <a:t>df</a:t>
            </a:r>
            <a:r>
              <a:rPr lang="en-US" sz="1200" dirty="0">
                <a:solidFill>
                  <a:schemeClr val="bg1"/>
                </a:solidFill>
              </a:rPr>
              <a:t> = (3, 500)", "</a:t>
            </a:r>
            <a:r>
              <a:rPr lang="en-US" sz="1200" dirty="0" err="1">
                <a:solidFill>
                  <a:schemeClr val="bg1"/>
                </a:solidFill>
              </a:rPr>
              <a:t>df</a:t>
            </a:r>
            <a:r>
              <a:rPr lang="en-US" sz="1200" dirty="0">
                <a:solidFill>
                  <a:schemeClr val="bg1"/>
                </a:solidFill>
              </a:rPr>
              <a:t> = (3, 50)", "</a:t>
            </a:r>
            <a:r>
              <a:rPr lang="en-US" sz="1200" dirty="0" err="1">
                <a:solidFill>
                  <a:schemeClr val="bg1"/>
                </a:solidFill>
              </a:rPr>
              <a:t>df</a:t>
            </a:r>
            <a:r>
              <a:rPr lang="en-US" sz="1200" dirty="0">
                <a:solidFill>
                  <a:schemeClr val="bg1"/>
                </a:solidFill>
              </a:rPr>
              <a:t> = (6, 1000)"),</a:t>
            </a: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col = c(1, 2, 3, 4, 5, 6, 7), </a:t>
            </a:r>
            <a:r>
              <a:rPr lang="en-US" sz="1200" dirty="0" err="1">
                <a:solidFill>
                  <a:schemeClr val="bg1"/>
                </a:solidFill>
              </a:rPr>
              <a:t>lty</a:t>
            </a:r>
            <a:r>
              <a:rPr lang="en-US" sz="1200" dirty="0">
                <a:solidFill>
                  <a:schemeClr val="bg1"/>
                </a:solidFill>
              </a:rPr>
              <a:t> = 1)</a:t>
            </a:r>
            <a:endParaRPr lang="cs-CZ" sz="1200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28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err="1" smtClean="0"/>
              <a:t>Summary</a:t>
            </a:r>
            <a:r>
              <a:rPr lang="cs-CZ" sz="1800" i="1" dirty="0" smtClean="0"/>
              <a:t> Table</a:t>
            </a:r>
            <a:endParaRPr i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187" y="1255014"/>
            <a:ext cx="5184648" cy="3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90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3825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F-test </a:t>
            </a:r>
            <a:r>
              <a:rPr lang="cs-CZ" sz="1800" i="1" dirty="0"/>
              <a:t>a F-Ratio</a:t>
            </a:r>
            <a:br>
              <a:rPr lang="cs-CZ" sz="1800" i="1" dirty="0"/>
            </a:br>
            <a:r>
              <a:rPr lang="cs-CZ" sz="1800" dirty="0"/>
              <a:t>Prozkoumání dat</a:t>
            </a:r>
            <a:r>
              <a:rPr lang="cs-CZ" sz="1800" i="1" dirty="0"/>
              <a:t/>
            </a:r>
            <a:br>
              <a:rPr lang="cs-CZ" sz="1800" i="1" dirty="0"/>
            </a:b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382572"/>
            <a:ext cx="7990901" cy="35915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# </a:t>
            </a:r>
            <a:r>
              <a:rPr lang="cs-CZ" sz="1200" dirty="0" err="1">
                <a:solidFill>
                  <a:schemeClr val="bg1"/>
                </a:solidFill>
              </a:rPr>
              <a:t>Summary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statistics</a:t>
            </a:r>
            <a:r>
              <a:rPr lang="cs-CZ" sz="1200" dirty="0">
                <a:solidFill>
                  <a:schemeClr val="bg1"/>
                </a:solidFill>
              </a:rPr>
              <a:t> by </a:t>
            </a:r>
            <a:r>
              <a:rPr lang="cs-CZ" sz="1200" dirty="0" err="1">
                <a:solidFill>
                  <a:schemeClr val="bg1"/>
                </a:solidFill>
              </a:rPr>
              <a:t>group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library</a:t>
            </a:r>
            <a:r>
              <a:rPr lang="cs-CZ" sz="1200" dirty="0">
                <a:solidFill>
                  <a:schemeClr val="bg1"/>
                </a:solidFill>
              </a:rPr>
              <a:t>(psych)</a:t>
            </a: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describeBy</a:t>
            </a:r>
            <a:r>
              <a:rPr lang="cs-CZ" sz="1200" dirty="0">
                <a:solidFill>
                  <a:schemeClr val="bg1"/>
                </a:solidFill>
              </a:rPr>
              <a:t>(Bydleni_Brno_60m2_2016$Prodej_60m2_2016, </a:t>
            </a:r>
            <a:r>
              <a:rPr lang="cs-CZ" sz="1200" dirty="0" err="1">
                <a:solidFill>
                  <a:schemeClr val="bg1"/>
                </a:solidFill>
              </a:rPr>
              <a:t>group</a:t>
            </a:r>
            <a:r>
              <a:rPr lang="cs-CZ" sz="1200" dirty="0">
                <a:solidFill>
                  <a:schemeClr val="bg1"/>
                </a:solidFill>
              </a:rPr>
              <a:t> = </a:t>
            </a:r>
            <a:r>
              <a:rPr lang="cs-CZ" sz="1200" dirty="0" smtClean="0">
                <a:solidFill>
                  <a:schemeClr val="bg1"/>
                </a:solidFill>
              </a:rPr>
              <a:t>Bydleni_Brno_60m2_2016$Vzdelani)</a:t>
            </a:r>
          </a:p>
          <a:p>
            <a:pPr marL="0" lvl="0" indent="0"/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# </a:t>
            </a:r>
            <a:r>
              <a:rPr lang="cs-CZ" sz="1200" dirty="0" err="1">
                <a:solidFill>
                  <a:schemeClr val="bg1"/>
                </a:solidFill>
              </a:rPr>
              <a:t>Boxplot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library</a:t>
            </a:r>
            <a:r>
              <a:rPr lang="cs-CZ" sz="1200" dirty="0">
                <a:solidFill>
                  <a:schemeClr val="bg1"/>
                </a:solidFill>
              </a:rPr>
              <a:t>(ggplot2)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bp1 = </a:t>
            </a:r>
            <a:r>
              <a:rPr lang="cs-CZ" sz="1200" dirty="0" err="1">
                <a:solidFill>
                  <a:schemeClr val="bg1"/>
                </a:solidFill>
              </a:rPr>
              <a:t>ggplot</a:t>
            </a:r>
            <a:r>
              <a:rPr lang="cs-CZ" sz="1200" dirty="0">
                <a:solidFill>
                  <a:schemeClr val="bg1"/>
                </a:solidFill>
              </a:rPr>
              <a:t>(Bydleni_Brno_60m2_2016, </a:t>
            </a:r>
            <a:r>
              <a:rPr lang="cs-CZ" sz="1200" dirty="0" err="1">
                <a:solidFill>
                  <a:schemeClr val="bg1"/>
                </a:solidFill>
              </a:rPr>
              <a:t>aes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Vzdelani</a:t>
            </a:r>
            <a:r>
              <a:rPr lang="cs-CZ" sz="1200" dirty="0">
                <a:solidFill>
                  <a:schemeClr val="bg1"/>
                </a:solidFill>
              </a:rPr>
              <a:t>, Prodej_60m2_2016))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bp1 + </a:t>
            </a:r>
            <a:r>
              <a:rPr lang="cs-CZ" sz="1200" dirty="0" err="1">
                <a:solidFill>
                  <a:schemeClr val="bg1"/>
                </a:solidFill>
              </a:rPr>
              <a:t>geom_boxplot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aes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fill</a:t>
            </a:r>
            <a:r>
              <a:rPr lang="cs-CZ" sz="1200" dirty="0">
                <a:solidFill>
                  <a:schemeClr val="bg1"/>
                </a:solidFill>
              </a:rPr>
              <a:t>=</a:t>
            </a:r>
            <a:r>
              <a:rPr lang="cs-CZ" sz="1200" dirty="0" err="1">
                <a:solidFill>
                  <a:schemeClr val="bg1"/>
                </a:solidFill>
              </a:rPr>
              <a:t>Vzdelani</a:t>
            </a:r>
            <a:r>
              <a:rPr lang="cs-CZ" sz="1200" dirty="0">
                <a:solidFill>
                  <a:schemeClr val="bg1"/>
                </a:solidFill>
              </a:rPr>
              <a:t>), </a:t>
            </a:r>
            <a:r>
              <a:rPr lang="cs-CZ" sz="1200" dirty="0" err="1">
                <a:solidFill>
                  <a:schemeClr val="bg1"/>
                </a:solidFill>
              </a:rPr>
              <a:t>alpha</a:t>
            </a:r>
            <a:r>
              <a:rPr lang="cs-CZ" sz="1200" dirty="0">
                <a:solidFill>
                  <a:schemeClr val="bg1"/>
                </a:solidFill>
              </a:rPr>
              <a:t>=I(0.5)) +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</a:t>
            </a:r>
            <a:r>
              <a:rPr lang="cs-CZ" sz="1200" dirty="0" err="1">
                <a:solidFill>
                  <a:schemeClr val="bg1"/>
                </a:solidFill>
              </a:rPr>
              <a:t>geom_point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position</a:t>
            </a:r>
            <a:r>
              <a:rPr lang="cs-CZ" sz="1200" dirty="0">
                <a:solidFill>
                  <a:schemeClr val="bg1"/>
                </a:solidFill>
              </a:rPr>
              <a:t>="</a:t>
            </a:r>
            <a:r>
              <a:rPr lang="cs-CZ" sz="1200" dirty="0" err="1">
                <a:solidFill>
                  <a:schemeClr val="bg1"/>
                </a:solidFill>
              </a:rPr>
              <a:t>jitter</a:t>
            </a:r>
            <a:r>
              <a:rPr lang="cs-CZ" sz="1200" dirty="0">
                <a:solidFill>
                  <a:schemeClr val="bg1"/>
                </a:solidFill>
              </a:rPr>
              <a:t>", </a:t>
            </a:r>
            <a:r>
              <a:rPr lang="cs-CZ" sz="1200" dirty="0" err="1">
                <a:solidFill>
                  <a:schemeClr val="bg1"/>
                </a:solidFill>
              </a:rPr>
              <a:t>alpha</a:t>
            </a:r>
            <a:r>
              <a:rPr lang="cs-CZ" sz="1200" dirty="0">
                <a:solidFill>
                  <a:schemeClr val="bg1"/>
                </a:solidFill>
              </a:rPr>
              <a:t>=0.5) +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</a:t>
            </a:r>
            <a:r>
              <a:rPr lang="cs-CZ" sz="1200" dirty="0" err="1">
                <a:solidFill>
                  <a:schemeClr val="bg1"/>
                </a:solidFill>
              </a:rPr>
              <a:t>geom_boxplot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outlier.size</a:t>
            </a:r>
            <a:r>
              <a:rPr lang="cs-CZ" sz="1200" dirty="0">
                <a:solidFill>
                  <a:schemeClr val="bg1"/>
                </a:solidFill>
              </a:rPr>
              <a:t>=0, </a:t>
            </a:r>
            <a:r>
              <a:rPr lang="cs-CZ" sz="1200" dirty="0" err="1">
                <a:solidFill>
                  <a:schemeClr val="bg1"/>
                </a:solidFill>
              </a:rPr>
              <a:t>alpha</a:t>
            </a:r>
            <a:r>
              <a:rPr lang="cs-CZ" sz="1200" dirty="0">
                <a:solidFill>
                  <a:schemeClr val="bg1"/>
                </a:solidFill>
              </a:rPr>
              <a:t>=0.5) +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</a:t>
            </a:r>
            <a:r>
              <a:rPr lang="cs-CZ" sz="1200" dirty="0" err="1">
                <a:solidFill>
                  <a:schemeClr val="bg1"/>
                </a:solidFill>
              </a:rPr>
              <a:t>theme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  </a:t>
            </a:r>
            <a:r>
              <a:rPr lang="cs-CZ" sz="1200" dirty="0" err="1">
                <a:solidFill>
                  <a:schemeClr val="bg1"/>
                </a:solidFill>
              </a:rPr>
              <a:t>axis.title.x</a:t>
            </a:r>
            <a:r>
              <a:rPr lang="cs-CZ" sz="1200" dirty="0">
                <a:solidFill>
                  <a:schemeClr val="bg1"/>
                </a:solidFill>
              </a:rPr>
              <a:t> = </a:t>
            </a:r>
            <a:r>
              <a:rPr lang="cs-CZ" sz="1200" dirty="0" err="1">
                <a:solidFill>
                  <a:schemeClr val="bg1"/>
                </a:solidFill>
              </a:rPr>
              <a:t>element_text</a:t>
            </a:r>
            <a:r>
              <a:rPr lang="cs-CZ" sz="1200" dirty="0">
                <a:solidFill>
                  <a:schemeClr val="bg1"/>
                </a:solidFill>
              </a:rPr>
              <a:t>(face="</a:t>
            </a:r>
            <a:r>
              <a:rPr lang="cs-CZ" sz="1200" dirty="0" err="1">
                <a:solidFill>
                  <a:schemeClr val="bg1"/>
                </a:solidFill>
              </a:rPr>
              <a:t>bold</a:t>
            </a:r>
            <a:r>
              <a:rPr lang="cs-CZ" sz="1200" dirty="0">
                <a:solidFill>
                  <a:schemeClr val="bg1"/>
                </a:solidFill>
              </a:rPr>
              <a:t>", </a:t>
            </a:r>
            <a:r>
              <a:rPr lang="cs-CZ" sz="1200" dirty="0" err="1">
                <a:solidFill>
                  <a:schemeClr val="bg1"/>
                </a:solidFill>
              </a:rPr>
              <a:t>color</a:t>
            </a:r>
            <a:r>
              <a:rPr lang="cs-CZ" sz="1200" dirty="0">
                <a:solidFill>
                  <a:schemeClr val="bg1"/>
                </a:solidFill>
              </a:rPr>
              <a:t>="</a:t>
            </a:r>
            <a:r>
              <a:rPr lang="cs-CZ" sz="1200" dirty="0" err="1">
                <a:solidFill>
                  <a:schemeClr val="bg1"/>
                </a:solidFill>
              </a:rPr>
              <a:t>black</a:t>
            </a:r>
            <a:r>
              <a:rPr lang="cs-CZ" sz="1200" dirty="0">
                <a:solidFill>
                  <a:schemeClr val="bg1"/>
                </a:solidFill>
              </a:rPr>
              <a:t>", </a:t>
            </a:r>
            <a:r>
              <a:rPr lang="cs-CZ" sz="1200" dirty="0" err="1">
                <a:solidFill>
                  <a:schemeClr val="bg1"/>
                </a:solidFill>
              </a:rPr>
              <a:t>size</a:t>
            </a:r>
            <a:r>
              <a:rPr lang="cs-CZ" sz="1200" dirty="0">
                <a:solidFill>
                  <a:schemeClr val="bg1"/>
                </a:solidFill>
              </a:rPr>
              <a:t>=12),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  </a:t>
            </a:r>
            <a:r>
              <a:rPr lang="cs-CZ" sz="1200" dirty="0" err="1">
                <a:solidFill>
                  <a:schemeClr val="bg1"/>
                </a:solidFill>
              </a:rPr>
              <a:t>axis.title.y</a:t>
            </a:r>
            <a:r>
              <a:rPr lang="cs-CZ" sz="1200" dirty="0">
                <a:solidFill>
                  <a:schemeClr val="bg1"/>
                </a:solidFill>
              </a:rPr>
              <a:t> = </a:t>
            </a:r>
            <a:r>
              <a:rPr lang="cs-CZ" sz="1200" dirty="0" err="1">
                <a:solidFill>
                  <a:schemeClr val="bg1"/>
                </a:solidFill>
              </a:rPr>
              <a:t>element_text</a:t>
            </a:r>
            <a:r>
              <a:rPr lang="cs-CZ" sz="1200" dirty="0">
                <a:solidFill>
                  <a:schemeClr val="bg1"/>
                </a:solidFill>
              </a:rPr>
              <a:t>(face="</a:t>
            </a:r>
            <a:r>
              <a:rPr lang="cs-CZ" sz="1200" dirty="0" err="1">
                <a:solidFill>
                  <a:schemeClr val="bg1"/>
                </a:solidFill>
              </a:rPr>
              <a:t>bold</a:t>
            </a:r>
            <a:r>
              <a:rPr lang="cs-CZ" sz="1200" dirty="0">
                <a:solidFill>
                  <a:schemeClr val="bg1"/>
                </a:solidFill>
              </a:rPr>
              <a:t>", </a:t>
            </a:r>
            <a:r>
              <a:rPr lang="cs-CZ" sz="1200" dirty="0" err="1">
                <a:solidFill>
                  <a:schemeClr val="bg1"/>
                </a:solidFill>
              </a:rPr>
              <a:t>color</a:t>
            </a:r>
            <a:r>
              <a:rPr lang="cs-CZ" sz="1200" dirty="0">
                <a:solidFill>
                  <a:schemeClr val="bg1"/>
                </a:solidFill>
              </a:rPr>
              <a:t>="</a:t>
            </a:r>
            <a:r>
              <a:rPr lang="cs-CZ" sz="1200" dirty="0" err="1">
                <a:solidFill>
                  <a:schemeClr val="bg1"/>
                </a:solidFill>
              </a:rPr>
              <a:t>black</a:t>
            </a:r>
            <a:r>
              <a:rPr lang="cs-CZ" sz="1200" dirty="0">
                <a:solidFill>
                  <a:schemeClr val="bg1"/>
                </a:solidFill>
              </a:rPr>
              <a:t>", </a:t>
            </a:r>
            <a:r>
              <a:rPr lang="cs-CZ" sz="1200" dirty="0" err="1">
                <a:solidFill>
                  <a:schemeClr val="bg1"/>
                </a:solidFill>
              </a:rPr>
              <a:t>size</a:t>
            </a:r>
            <a:r>
              <a:rPr lang="cs-CZ" sz="1200" dirty="0">
                <a:solidFill>
                  <a:schemeClr val="bg1"/>
                </a:solidFill>
              </a:rPr>
              <a:t>=12),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  </a:t>
            </a:r>
            <a:r>
              <a:rPr lang="cs-CZ" sz="1200" dirty="0" err="1">
                <a:solidFill>
                  <a:schemeClr val="bg1"/>
                </a:solidFill>
              </a:rPr>
              <a:t>plot.title</a:t>
            </a:r>
            <a:r>
              <a:rPr lang="cs-CZ" sz="1200" dirty="0">
                <a:solidFill>
                  <a:schemeClr val="bg1"/>
                </a:solidFill>
              </a:rPr>
              <a:t> = </a:t>
            </a:r>
            <a:r>
              <a:rPr lang="cs-CZ" sz="1200" dirty="0" err="1">
                <a:solidFill>
                  <a:schemeClr val="bg1"/>
                </a:solidFill>
              </a:rPr>
              <a:t>element_text</a:t>
            </a:r>
            <a:r>
              <a:rPr lang="cs-CZ" sz="1200" dirty="0">
                <a:solidFill>
                  <a:schemeClr val="bg1"/>
                </a:solidFill>
              </a:rPr>
              <a:t>(face="</a:t>
            </a:r>
            <a:r>
              <a:rPr lang="cs-CZ" sz="1200" dirty="0" err="1">
                <a:solidFill>
                  <a:schemeClr val="bg1"/>
                </a:solidFill>
              </a:rPr>
              <a:t>bold</a:t>
            </a:r>
            <a:r>
              <a:rPr lang="cs-CZ" sz="1200" dirty="0">
                <a:solidFill>
                  <a:schemeClr val="bg1"/>
                </a:solidFill>
              </a:rPr>
              <a:t>", </a:t>
            </a:r>
            <a:r>
              <a:rPr lang="cs-CZ" sz="1200" dirty="0" err="1">
                <a:solidFill>
                  <a:schemeClr val="bg1"/>
                </a:solidFill>
              </a:rPr>
              <a:t>color</a:t>
            </a:r>
            <a:r>
              <a:rPr lang="cs-CZ" sz="1200" dirty="0">
                <a:solidFill>
                  <a:schemeClr val="bg1"/>
                </a:solidFill>
              </a:rPr>
              <a:t> = "</a:t>
            </a:r>
            <a:r>
              <a:rPr lang="cs-CZ" sz="1200" dirty="0" err="1">
                <a:solidFill>
                  <a:schemeClr val="bg1"/>
                </a:solidFill>
              </a:rPr>
              <a:t>black</a:t>
            </a:r>
            <a:r>
              <a:rPr lang="cs-CZ" sz="1200" dirty="0">
                <a:solidFill>
                  <a:schemeClr val="bg1"/>
                </a:solidFill>
              </a:rPr>
              <a:t>", </a:t>
            </a:r>
            <a:r>
              <a:rPr lang="cs-CZ" sz="1200" dirty="0" err="1">
                <a:solidFill>
                  <a:schemeClr val="bg1"/>
                </a:solidFill>
              </a:rPr>
              <a:t>size</a:t>
            </a:r>
            <a:r>
              <a:rPr lang="cs-CZ" sz="1200" dirty="0">
                <a:solidFill>
                  <a:schemeClr val="bg1"/>
                </a:solidFill>
              </a:rPr>
              <a:t>=12)) +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</a:t>
            </a:r>
            <a:r>
              <a:rPr lang="cs-CZ" sz="1200" dirty="0" err="1">
                <a:solidFill>
                  <a:schemeClr val="bg1"/>
                </a:solidFill>
              </a:rPr>
              <a:t>labs</a:t>
            </a:r>
            <a:r>
              <a:rPr lang="cs-CZ" sz="1200" dirty="0">
                <a:solidFill>
                  <a:schemeClr val="bg1"/>
                </a:solidFill>
              </a:rPr>
              <a:t>(x="Převažující kategorie vzdělání ",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     y = "Cena za byt o rozloze 60 metrů čtverečních (v Kč)",</a:t>
            </a: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       </a:t>
            </a:r>
            <a:r>
              <a:rPr lang="cs-CZ" sz="1200" dirty="0" err="1">
                <a:solidFill>
                  <a:schemeClr val="bg1"/>
                </a:solidFill>
              </a:rPr>
              <a:t>title</a:t>
            </a:r>
            <a:r>
              <a:rPr lang="cs-CZ" sz="1200" dirty="0">
                <a:solidFill>
                  <a:schemeClr val="bg1"/>
                </a:solidFill>
              </a:rPr>
              <a:t>= "Cena za byt o rozloze 60 metrů čtverečních (v Kč) dle převažující kategorie vzdělání") + </a:t>
            </a:r>
            <a:r>
              <a:rPr lang="cs-CZ" sz="1200" dirty="0" err="1">
                <a:solidFill>
                  <a:schemeClr val="bg1"/>
                </a:solidFill>
              </a:rPr>
              <a:t>theme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legend.position</a:t>
            </a:r>
            <a:r>
              <a:rPr lang="cs-CZ" sz="1200" dirty="0">
                <a:solidFill>
                  <a:schemeClr val="bg1"/>
                </a:solidFill>
              </a:rPr>
              <a:t>='</a:t>
            </a:r>
            <a:r>
              <a:rPr lang="cs-CZ" sz="1200" dirty="0" err="1">
                <a:solidFill>
                  <a:schemeClr val="bg1"/>
                </a:solidFill>
              </a:rPr>
              <a:t>none</a:t>
            </a:r>
            <a:r>
              <a:rPr lang="cs-CZ" sz="1200" dirty="0">
                <a:solidFill>
                  <a:schemeClr val="bg1"/>
                </a:solidFill>
              </a:rPr>
              <a:t>')</a:t>
            </a:r>
            <a:endParaRPr lang="cs-CZ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931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3825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F-test </a:t>
            </a:r>
            <a:r>
              <a:rPr lang="cs-CZ" sz="1800" i="1" dirty="0"/>
              <a:t>a F-Ratio</a:t>
            </a:r>
            <a:br>
              <a:rPr lang="cs-CZ" sz="1800" i="1" dirty="0"/>
            </a:br>
            <a:r>
              <a:rPr lang="cs-CZ" sz="1800" dirty="0"/>
              <a:t>Funkce </a:t>
            </a:r>
            <a:r>
              <a:rPr lang="cs-CZ" sz="1800" dirty="0" err="1"/>
              <a:t>aov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aov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dependent_var</a:t>
            </a:r>
            <a:r>
              <a:rPr lang="cs-CZ" sz="1200" dirty="0">
                <a:solidFill>
                  <a:schemeClr val="bg1"/>
                </a:solidFill>
              </a:rPr>
              <a:t> ~ </a:t>
            </a:r>
            <a:r>
              <a:rPr lang="cs-CZ" sz="1200" dirty="0" err="1">
                <a:solidFill>
                  <a:schemeClr val="bg1"/>
                </a:solidFill>
              </a:rPr>
              <a:t>independent_var</a:t>
            </a:r>
            <a:r>
              <a:rPr lang="cs-CZ" sz="12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summary</a:t>
            </a:r>
            <a:r>
              <a:rPr lang="cs-CZ" sz="1200" dirty="0">
                <a:solidFill>
                  <a:schemeClr val="bg1"/>
                </a:solidFill>
              </a:rPr>
              <a:t>()</a:t>
            </a:r>
          </a:p>
          <a:p>
            <a:pPr marL="0" lvl="0" indent="0"/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# </a:t>
            </a:r>
            <a:r>
              <a:rPr lang="cs-CZ" sz="1200" dirty="0" err="1">
                <a:solidFill>
                  <a:schemeClr val="bg1"/>
                </a:solidFill>
              </a:rPr>
              <a:t>Apply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the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aov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function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anova_BydleniBrno</a:t>
            </a:r>
            <a:r>
              <a:rPr lang="cs-CZ" sz="1200" dirty="0">
                <a:solidFill>
                  <a:schemeClr val="bg1"/>
                </a:solidFill>
              </a:rPr>
              <a:t> &lt;- </a:t>
            </a:r>
            <a:r>
              <a:rPr lang="cs-CZ" sz="1200" dirty="0" err="1">
                <a:solidFill>
                  <a:schemeClr val="bg1"/>
                </a:solidFill>
              </a:rPr>
              <a:t>aov</a:t>
            </a:r>
            <a:r>
              <a:rPr lang="cs-CZ" sz="1200" dirty="0">
                <a:solidFill>
                  <a:schemeClr val="bg1"/>
                </a:solidFill>
              </a:rPr>
              <a:t>(Prodej_60m2_2016 ~ </a:t>
            </a:r>
            <a:r>
              <a:rPr lang="cs-CZ" sz="1200" dirty="0" err="1">
                <a:solidFill>
                  <a:schemeClr val="bg1"/>
                </a:solidFill>
              </a:rPr>
              <a:t>Vzdelani</a:t>
            </a:r>
            <a:r>
              <a:rPr lang="cs-CZ" sz="1200" dirty="0">
                <a:solidFill>
                  <a:schemeClr val="bg1"/>
                </a:solidFill>
              </a:rPr>
              <a:t>, data = Bydleni_Brno_60m2_2016)</a:t>
            </a:r>
          </a:p>
          <a:p>
            <a:pPr marL="0" lvl="0" indent="0"/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# </a:t>
            </a:r>
            <a:r>
              <a:rPr lang="cs-CZ" sz="1200" dirty="0" err="1">
                <a:solidFill>
                  <a:schemeClr val="bg1"/>
                </a:solidFill>
              </a:rPr>
              <a:t>Look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at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the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summary</a:t>
            </a:r>
            <a:r>
              <a:rPr lang="cs-CZ" sz="1200" dirty="0">
                <a:solidFill>
                  <a:schemeClr val="bg1"/>
                </a:solidFill>
              </a:rPr>
              <a:t> table </a:t>
            </a:r>
            <a:r>
              <a:rPr lang="cs-CZ" sz="1200" dirty="0" err="1">
                <a:solidFill>
                  <a:schemeClr val="bg1"/>
                </a:solidFill>
              </a:rPr>
              <a:t>of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the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result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summary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anova_BydleniBrno</a:t>
            </a:r>
            <a:r>
              <a:rPr lang="cs-CZ" sz="1200" dirty="0">
                <a:solidFill>
                  <a:schemeClr val="bg1"/>
                </a:solidFill>
              </a:rPr>
              <a:t>)</a:t>
            </a:r>
            <a:endParaRPr lang="cs-CZ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874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3825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F-test </a:t>
            </a:r>
            <a:r>
              <a:rPr lang="cs-CZ" sz="1800" i="1" dirty="0"/>
              <a:t>a F-Ratio</a:t>
            </a:r>
            <a:br>
              <a:rPr lang="cs-CZ" sz="1800" i="1" dirty="0"/>
            </a:br>
            <a:r>
              <a:rPr lang="cs-CZ" sz="1800" dirty="0" smtClean="0"/>
              <a:t>Velikost účinku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3116276"/>
            <a:ext cx="3462793" cy="18578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200" dirty="0" smtClean="0">
                <a:solidFill>
                  <a:schemeClr val="bg1"/>
                </a:solidFill>
              </a:rPr>
              <a:t>library(</a:t>
            </a:r>
            <a:r>
              <a:rPr lang="cs-CZ" sz="1200" dirty="0" smtClean="0">
                <a:solidFill>
                  <a:schemeClr val="bg1"/>
                </a:solidFill>
                <a:hlinkClick r:id="rId3"/>
              </a:rPr>
              <a:t>lsr</a:t>
            </a:r>
            <a:r>
              <a:rPr lang="cs-CZ" sz="1200" dirty="0" smtClean="0">
                <a:solidFill>
                  <a:schemeClr val="bg1"/>
                </a:solidFill>
              </a:rPr>
              <a:t>)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etaSquared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anova_wm</a:t>
            </a:r>
            <a:r>
              <a:rPr lang="cs-CZ" sz="1200" dirty="0">
                <a:solidFill>
                  <a:schemeClr val="bg1"/>
                </a:solidFill>
              </a:rPr>
              <a:t>, type = 2,</a:t>
            </a: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anova</a:t>
            </a:r>
            <a:r>
              <a:rPr lang="cs-CZ" sz="1200" dirty="0">
                <a:solidFill>
                  <a:schemeClr val="bg1"/>
                </a:solidFill>
              </a:rPr>
              <a:t> = FALSE)</a:t>
            </a:r>
            <a:endParaRPr lang="cs-CZ" sz="1200" dirty="0" smtClean="0">
              <a:solidFill>
                <a:schemeClr val="bg1"/>
              </a:solidFill>
            </a:endParaRPr>
          </a:p>
        </p:txBody>
      </p:sp>
      <p:sp>
        <p:nvSpPr>
          <p:cNvPr id="4" name="Google Shape;808;p19"/>
          <p:cNvSpPr txBox="1">
            <a:spLocks/>
          </p:cNvSpPr>
          <p:nvPr/>
        </p:nvSpPr>
        <p:spPr>
          <a:xfrm>
            <a:off x="4699751" y="3116276"/>
            <a:ext cx="4319891" cy="1857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cs-CZ" sz="1200" dirty="0" smtClean="0">
                <a:solidFill>
                  <a:schemeClr val="bg1"/>
                </a:solidFill>
              </a:rPr>
              <a:t>library(</a:t>
            </a:r>
            <a:r>
              <a:rPr lang="cs-CZ" sz="1200" dirty="0" smtClean="0">
                <a:solidFill>
                  <a:schemeClr val="bg1"/>
                </a:solidFill>
                <a:hlinkClick r:id="rId4"/>
              </a:rPr>
              <a:t>sjstats</a:t>
            </a:r>
            <a:r>
              <a:rPr lang="cs-CZ" sz="1200" dirty="0" smtClean="0">
                <a:solidFill>
                  <a:schemeClr val="bg1"/>
                </a:solidFill>
              </a:rPr>
              <a:t>)</a:t>
            </a:r>
            <a:endParaRPr lang="cs-CZ" sz="1200" dirty="0">
              <a:solidFill>
                <a:schemeClr val="bg1"/>
              </a:solidFill>
            </a:endParaRPr>
          </a:p>
          <a:p>
            <a:pPr marL="0" indent="0"/>
            <a:endParaRPr lang="cs-CZ" sz="1200" dirty="0">
              <a:solidFill>
                <a:schemeClr val="bg1"/>
              </a:solidFill>
            </a:endParaRPr>
          </a:p>
          <a:p>
            <a:pPr marL="0" indent="0"/>
            <a:r>
              <a:rPr lang="cs-CZ" sz="1200" dirty="0">
                <a:solidFill>
                  <a:schemeClr val="bg1"/>
                </a:solidFill>
              </a:rPr>
              <a:t>anova_wm2 &lt;- </a:t>
            </a:r>
            <a:r>
              <a:rPr lang="cs-CZ" sz="1200" dirty="0" err="1">
                <a:solidFill>
                  <a:schemeClr val="bg1"/>
                </a:solidFill>
              </a:rPr>
              <a:t>lm</a:t>
            </a: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iq</a:t>
            </a:r>
            <a:r>
              <a:rPr lang="cs-CZ" sz="1200" dirty="0">
                <a:solidFill>
                  <a:schemeClr val="bg1"/>
                </a:solidFill>
              </a:rPr>
              <a:t> ~ condition2, data </a:t>
            </a:r>
            <a:r>
              <a:rPr lang="cs-CZ" sz="1200" dirty="0" smtClean="0">
                <a:solidFill>
                  <a:schemeClr val="bg1"/>
                </a:solidFill>
              </a:rPr>
              <a:t>=ANOVA</a:t>
            </a:r>
            <a:r>
              <a:rPr lang="cs-CZ" sz="1200" dirty="0">
                <a:solidFill>
                  <a:schemeClr val="bg1"/>
                </a:solidFill>
              </a:rPr>
              <a:t>)</a:t>
            </a:r>
          </a:p>
          <a:p>
            <a:pPr marL="0" indent="0"/>
            <a:r>
              <a:rPr lang="cs-CZ" sz="1200" dirty="0">
                <a:solidFill>
                  <a:schemeClr val="bg1"/>
                </a:solidFill>
              </a:rPr>
              <a:t>r2(anova_wm2, n = NULL)</a:t>
            </a:r>
            <a:endParaRPr lang="cs-CZ" sz="1200" dirty="0" smtClean="0">
              <a:solidFill>
                <a:schemeClr val="bg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98" y="2020479"/>
            <a:ext cx="1666875" cy="8286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064" y="2020479"/>
            <a:ext cx="2838353" cy="82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996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08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Předpoklady použití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200" b="1" dirty="0">
                <a:solidFill>
                  <a:schemeClr val="bg1"/>
                </a:solidFill>
              </a:rPr>
              <a:t>Povaha proměnných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chemeClr val="bg1"/>
                </a:solidFill>
              </a:rPr>
              <a:t>"</a:t>
            </a:r>
            <a:r>
              <a:rPr lang="cs-CZ" sz="1200" dirty="0">
                <a:solidFill>
                  <a:schemeClr val="bg1"/>
                </a:solidFill>
              </a:rPr>
              <a:t>Závislá" proměnná kardinální úrovně měření</a:t>
            </a:r>
          </a:p>
          <a:p>
            <a:pPr marL="0" lvl="0" indent="0"/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b="1" dirty="0">
                <a:solidFill>
                  <a:schemeClr val="bg1"/>
                </a:solidFill>
              </a:rPr>
              <a:t>Normalita rozložení závislé proměnné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bg1"/>
                </a:solidFill>
              </a:rPr>
              <a:t>V rámci každé sledované skupiny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bg1"/>
                </a:solidFill>
              </a:rPr>
              <a:t>Narušení nepředstavuje závažný problém, pokud jsou skupiny stejně velké + mají velikost </a:t>
            </a:r>
            <a:r>
              <a:rPr lang="cs-CZ" sz="1200" dirty="0" smtClean="0">
                <a:solidFill>
                  <a:schemeClr val="bg1"/>
                </a:solidFill>
              </a:rPr>
              <a:t>alespoň okolo </a:t>
            </a:r>
            <a:r>
              <a:rPr lang="cs-CZ" sz="1200" dirty="0">
                <a:solidFill>
                  <a:schemeClr val="bg1"/>
                </a:solidFill>
              </a:rPr>
              <a:t>30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b="1" dirty="0" err="1">
                <a:solidFill>
                  <a:schemeClr val="bg1"/>
                </a:solidFill>
              </a:rPr>
              <a:t>Neparametrická</a:t>
            </a:r>
            <a:r>
              <a:rPr lang="cs-CZ" sz="1200" dirty="0">
                <a:solidFill>
                  <a:schemeClr val="bg1"/>
                </a:solidFill>
              </a:rPr>
              <a:t> alternativa – </a:t>
            </a:r>
            <a:r>
              <a:rPr lang="cs-CZ" sz="1200" u="sng" dirty="0" err="1">
                <a:solidFill>
                  <a:schemeClr val="bg1"/>
                </a:solidFill>
              </a:rPr>
              <a:t>Kruskal-Wallisův</a:t>
            </a:r>
            <a:r>
              <a:rPr lang="cs-CZ" sz="1200" dirty="0">
                <a:solidFill>
                  <a:schemeClr val="bg1"/>
                </a:solidFill>
              </a:rPr>
              <a:t> test</a:t>
            </a:r>
          </a:p>
          <a:p>
            <a:pPr marL="0" lvl="0" indent="0"/>
            <a:endParaRPr lang="cs-CZ" sz="12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cs-CZ" sz="1200" b="1" dirty="0" smtClean="0">
                <a:solidFill>
                  <a:schemeClr val="bg1"/>
                </a:solidFill>
              </a:rPr>
              <a:t>Homogenita </a:t>
            </a:r>
            <a:r>
              <a:rPr lang="cs-CZ" sz="1200" b="1" dirty="0">
                <a:solidFill>
                  <a:schemeClr val="bg1"/>
                </a:solidFill>
              </a:rPr>
              <a:t>rozptylu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bg1"/>
                </a:solidFill>
              </a:rPr>
              <a:t>Sledujeme </a:t>
            </a:r>
            <a:r>
              <a:rPr lang="cs-CZ" sz="1200" dirty="0" err="1">
                <a:solidFill>
                  <a:schemeClr val="bg1"/>
                </a:solidFill>
              </a:rPr>
              <a:t>Levenův</a:t>
            </a:r>
            <a:r>
              <a:rPr lang="cs-CZ" sz="1200" dirty="0">
                <a:solidFill>
                  <a:schemeClr val="bg1"/>
                </a:solidFill>
              </a:rPr>
              <a:t> F-test, nulová hypotéza hovoří o homogenitě napříč skupinami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bg1"/>
                </a:solidFill>
              </a:rPr>
              <a:t>Pokud </a:t>
            </a:r>
            <a:r>
              <a:rPr lang="cs-CZ" sz="1200" dirty="0" err="1">
                <a:solidFill>
                  <a:schemeClr val="bg1"/>
                </a:solidFill>
              </a:rPr>
              <a:t>Levenův</a:t>
            </a:r>
            <a:r>
              <a:rPr lang="cs-CZ" sz="1200" dirty="0">
                <a:solidFill>
                  <a:schemeClr val="bg1"/>
                </a:solidFill>
              </a:rPr>
              <a:t> F-test vychází statisticky signifikantní: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bg1"/>
                </a:solidFill>
              </a:rPr>
              <a:t>Sledujeme </a:t>
            </a:r>
            <a:r>
              <a:rPr lang="cs-CZ" sz="1200" b="1" dirty="0">
                <a:solidFill>
                  <a:schemeClr val="bg1"/>
                </a:solidFill>
              </a:rPr>
              <a:t>poměr rozptylu</a:t>
            </a:r>
            <a:r>
              <a:rPr lang="cs-CZ" sz="1200" dirty="0">
                <a:solidFill>
                  <a:schemeClr val="bg1"/>
                </a:solidFill>
              </a:rPr>
              <a:t> u </a:t>
            </a:r>
            <a:r>
              <a:rPr lang="cs-CZ" sz="1200" u="sng" dirty="0">
                <a:solidFill>
                  <a:schemeClr val="bg1"/>
                </a:solidFill>
              </a:rPr>
              <a:t>skupin s největším a nejmenším rozptylem</a:t>
            </a:r>
            <a:r>
              <a:rPr lang="cs-CZ" sz="1200" dirty="0">
                <a:solidFill>
                  <a:schemeClr val="bg1"/>
                </a:solidFill>
              </a:rPr>
              <a:t>, přičemž </a:t>
            </a:r>
            <a:r>
              <a:rPr lang="cs-CZ" sz="1200" dirty="0" smtClean="0">
                <a:solidFill>
                  <a:schemeClr val="bg1"/>
                </a:solidFill>
              </a:rPr>
              <a:t>chceme, aby </a:t>
            </a:r>
            <a:r>
              <a:rPr lang="cs-CZ" sz="1200" dirty="0">
                <a:solidFill>
                  <a:schemeClr val="bg1"/>
                </a:solidFill>
              </a:rPr>
              <a:t>byl tento </a:t>
            </a:r>
            <a:r>
              <a:rPr lang="cs-CZ" sz="1200" b="1" dirty="0">
                <a:solidFill>
                  <a:schemeClr val="bg1"/>
                </a:solidFill>
              </a:rPr>
              <a:t>poměr menší než 3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bg1"/>
                </a:solidFill>
              </a:rPr>
              <a:t>Narušení by nemělo vadit, pokud jsou </a:t>
            </a:r>
            <a:r>
              <a:rPr lang="cs-CZ" sz="1200" b="1" dirty="0">
                <a:solidFill>
                  <a:schemeClr val="bg1"/>
                </a:solidFill>
              </a:rPr>
              <a:t>skupiny stejně velké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bg1"/>
                </a:solidFill>
              </a:rPr>
              <a:t>Při narušení lze použít </a:t>
            </a:r>
            <a:r>
              <a:rPr lang="cs-CZ" sz="1200" b="1" dirty="0" err="1">
                <a:solidFill>
                  <a:schemeClr val="bg1"/>
                </a:solidFill>
              </a:rPr>
              <a:t>Welchovo</a:t>
            </a:r>
            <a:r>
              <a:rPr lang="cs-CZ" sz="1200" b="1" dirty="0">
                <a:solidFill>
                  <a:schemeClr val="bg1"/>
                </a:solidFill>
              </a:rPr>
              <a:t> </a:t>
            </a:r>
            <a:r>
              <a:rPr lang="cs-CZ" sz="1200" b="1" dirty="0" smtClean="0">
                <a:solidFill>
                  <a:schemeClr val="bg1"/>
                </a:solidFill>
              </a:rPr>
              <a:t>F</a:t>
            </a:r>
          </a:p>
          <a:p>
            <a:pPr marL="0" lvl="0" indent="0"/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b="1" dirty="0">
                <a:solidFill>
                  <a:schemeClr val="bg1"/>
                </a:solidFill>
              </a:rPr>
              <a:t>Nezávislost pozorování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10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Předpoklady použití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200" b="1" dirty="0">
                <a:solidFill>
                  <a:schemeClr val="bg1"/>
                </a:solidFill>
              </a:rPr>
              <a:t>library("car")</a:t>
            </a:r>
          </a:p>
          <a:p>
            <a:pPr marL="0" lvl="0" indent="0"/>
            <a:endParaRPr lang="en-US" sz="1200" b="1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If you don't specify additional arguments, the deviation scores are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calculated by comparing each score to its group median.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This is the default </a:t>
            </a:r>
            <a:r>
              <a:rPr lang="en-US" sz="1200" dirty="0" err="1">
                <a:solidFill>
                  <a:schemeClr val="bg1"/>
                </a:solidFill>
              </a:rPr>
              <a:t>behaviour</a:t>
            </a:r>
            <a:r>
              <a:rPr lang="en-US" sz="1200" dirty="0">
                <a:solidFill>
                  <a:schemeClr val="bg1"/>
                </a:solidFill>
              </a:rPr>
              <a:t>, even though they are typically </a:t>
            </a:r>
            <a:r>
              <a:rPr lang="en-US" sz="1200" dirty="0" smtClean="0">
                <a:solidFill>
                  <a:schemeClr val="bg1"/>
                </a:solidFill>
              </a:rPr>
              <a:t>calculated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by </a:t>
            </a:r>
            <a:r>
              <a:rPr lang="en-US" sz="1200" dirty="0">
                <a:solidFill>
                  <a:schemeClr val="bg1"/>
                </a:solidFill>
              </a:rPr>
              <a:t>comparing each score to its group mean.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If you want to use means and not medians, add an argument </a:t>
            </a:r>
            <a:r>
              <a:rPr lang="en-US" sz="1200" dirty="0" smtClean="0">
                <a:solidFill>
                  <a:schemeClr val="bg1"/>
                </a:solidFill>
              </a:rPr>
              <a:t>center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= </a:t>
            </a:r>
            <a:r>
              <a:rPr lang="en-US" sz="1200" dirty="0">
                <a:solidFill>
                  <a:schemeClr val="bg1"/>
                </a:solidFill>
              </a:rPr>
              <a:t>mean. Do this now and compare the results to the first test</a:t>
            </a:r>
            <a:r>
              <a:rPr lang="en-US" sz="1200" dirty="0" smtClean="0">
                <a:solidFill>
                  <a:schemeClr val="bg1"/>
                </a:solidFill>
              </a:rPr>
              <a:t>.</a:t>
            </a:r>
            <a:endParaRPr lang="cs-CZ" sz="1200" dirty="0" smtClean="0">
              <a:solidFill>
                <a:schemeClr val="bg1"/>
              </a:solidFill>
            </a:endParaRPr>
          </a:p>
          <a:p>
            <a:pPr marL="0" lvl="0" indent="0"/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# </a:t>
            </a:r>
            <a:r>
              <a:rPr lang="cs-CZ" sz="1200" dirty="0" err="1">
                <a:solidFill>
                  <a:schemeClr val="bg1"/>
                </a:solidFill>
              </a:rPr>
              <a:t>Levene's</a:t>
            </a:r>
            <a:r>
              <a:rPr lang="cs-CZ" sz="1200" dirty="0">
                <a:solidFill>
                  <a:schemeClr val="bg1"/>
                </a:solidFill>
              </a:rPr>
              <a:t> test</a:t>
            </a: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leveneTest</a:t>
            </a:r>
            <a:r>
              <a:rPr lang="cs-CZ" sz="1200" dirty="0">
                <a:solidFill>
                  <a:schemeClr val="bg1"/>
                </a:solidFill>
              </a:rPr>
              <a:t>(Prodej_60m2_2016 ~ </a:t>
            </a:r>
            <a:r>
              <a:rPr lang="cs-CZ" sz="1200" dirty="0" err="1">
                <a:solidFill>
                  <a:schemeClr val="bg1"/>
                </a:solidFill>
              </a:rPr>
              <a:t>Vzdelani</a:t>
            </a:r>
            <a:r>
              <a:rPr lang="cs-CZ" sz="1200" dirty="0">
                <a:solidFill>
                  <a:schemeClr val="bg1"/>
                </a:solidFill>
              </a:rPr>
              <a:t>, data = Bydleni_Brno_60m2_2016</a:t>
            </a:r>
            <a:r>
              <a:rPr lang="cs-CZ" sz="1200" dirty="0" smtClean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>
                <a:solidFill>
                  <a:schemeClr val="bg1"/>
                </a:solidFill>
              </a:rPr>
              <a:t># </a:t>
            </a:r>
            <a:r>
              <a:rPr lang="cs-CZ" sz="1200" dirty="0" err="1">
                <a:solidFill>
                  <a:schemeClr val="bg1"/>
                </a:solidFill>
              </a:rPr>
              <a:t>Levene's</a:t>
            </a:r>
            <a:r>
              <a:rPr lang="cs-CZ" sz="1200" dirty="0">
                <a:solidFill>
                  <a:schemeClr val="bg1"/>
                </a:solidFill>
              </a:rPr>
              <a:t> test </a:t>
            </a:r>
            <a:r>
              <a:rPr lang="cs-CZ" sz="1200" dirty="0" err="1">
                <a:solidFill>
                  <a:schemeClr val="bg1"/>
                </a:solidFill>
              </a:rPr>
              <a:t>with</a:t>
            </a:r>
            <a:r>
              <a:rPr lang="cs-CZ" sz="1200" dirty="0">
                <a:solidFill>
                  <a:schemeClr val="bg1"/>
                </a:solidFill>
              </a:rPr>
              <a:t> center = </a:t>
            </a:r>
            <a:r>
              <a:rPr lang="cs-CZ" sz="1200" dirty="0" err="1">
                <a:solidFill>
                  <a:schemeClr val="bg1"/>
                </a:solidFill>
              </a:rPr>
              <a:t>mean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leveneTest</a:t>
            </a:r>
            <a:r>
              <a:rPr lang="cs-CZ" sz="1200" dirty="0">
                <a:solidFill>
                  <a:schemeClr val="bg1"/>
                </a:solidFill>
              </a:rPr>
              <a:t>(Prodej_60m2_2016 ~ </a:t>
            </a:r>
            <a:r>
              <a:rPr lang="cs-CZ" sz="1200" dirty="0" err="1">
                <a:solidFill>
                  <a:schemeClr val="bg1"/>
                </a:solidFill>
              </a:rPr>
              <a:t>Vzdelani</a:t>
            </a:r>
            <a:r>
              <a:rPr lang="cs-CZ" sz="1200" dirty="0">
                <a:solidFill>
                  <a:schemeClr val="bg1"/>
                </a:solidFill>
              </a:rPr>
              <a:t>, data = Bydleni_Brno_60m2_2016, center = </a:t>
            </a:r>
            <a:r>
              <a:rPr lang="cs-CZ" sz="1200" dirty="0" err="1">
                <a:solidFill>
                  <a:schemeClr val="bg1"/>
                </a:solidFill>
              </a:rPr>
              <a:t>mean</a:t>
            </a:r>
            <a:r>
              <a:rPr lang="cs-CZ" sz="1200" dirty="0">
                <a:solidFill>
                  <a:schemeClr val="bg1"/>
                </a:solidFill>
              </a:rPr>
              <a:t>)</a:t>
            </a:r>
            <a:endParaRPr lang="cs-CZ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83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sz="1800" b="1" dirty="0"/>
              <a:t>(dle </a:t>
            </a:r>
            <a:r>
              <a:rPr lang="cs-CZ" sz="1800" b="1" dirty="0" err="1"/>
              <a:t>Conway</a:t>
            </a:r>
            <a:r>
              <a:rPr lang="cs-CZ" sz="1800" b="1" dirty="0"/>
              <a:t>, </a:t>
            </a:r>
            <a:r>
              <a:rPr lang="cs-CZ" sz="1800" b="1" dirty="0" err="1"/>
              <a:t>n.d</a:t>
            </a:r>
            <a:r>
              <a:rPr lang="cs-CZ" sz="1800" b="1" dirty="0"/>
              <a:t>.)</a:t>
            </a:r>
            <a:br>
              <a:rPr lang="cs-CZ" sz="1800" b="1" dirty="0"/>
            </a:br>
            <a:r>
              <a:rPr lang="cs-CZ" sz="1800" i="1" dirty="0" err="1"/>
              <a:t>Dependent</a:t>
            </a:r>
            <a:r>
              <a:rPr lang="cs-CZ" sz="1800" i="1" dirty="0"/>
              <a:t> t-test - úvod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3695700"/>
            <a:ext cx="8125775" cy="12783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u="sng" dirty="0" err="1">
                <a:solidFill>
                  <a:schemeClr val="bg1"/>
                </a:solidFill>
              </a:rPr>
              <a:t>Předpoklady</a:t>
            </a:r>
            <a:r>
              <a:rPr lang="en-US" sz="1400" u="sng" dirty="0">
                <a:solidFill>
                  <a:schemeClr val="bg1"/>
                </a:solidFill>
              </a:rPr>
              <a:t> </a:t>
            </a:r>
            <a:r>
              <a:rPr lang="en-US" sz="1400" u="sng" dirty="0" err="1">
                <a:solidFill>
                  <a:schemeClr val="bg1"/>
                </a:solidFill>
              </a:rPr>
              <a:t>použití</a:t>
            </a:r>
            <a:r>
              <a:rPr lang="en-US" sz="1400" u="sng" dirty="0">
                <a:solidFill>
                  <a:schemeClr val="bg1"/>
                </a:solidFill>
              </a:rPr>
              <a:t>:</a:t>
            </a:r>
          </a:p>
          <a:p>
            <a:pPr marL="0" lvl="0" indent="0"/>
            <a:endParaRPr lang="en-US" sz="1400" u="sng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The sampling distribution is normally distributed. In the dependent t-test this means that the sampling distribution of the differences between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scores should be normal, not the scores themselves.</a:t>
            </a:r>
            <a:endParaRPr lang="cs-CZ" sz="14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Data are measured at least at the interval level</a:t>
            </a:r>
            <a:r>
              <a:rPr lang="en-US" sz="1400" u="sng" dirty="0">
                <a:solidFill>
                  <a:schemeClr val="bg1"/>
                </a:solidFill>
              </a:rPr>
              <a:t>.</a:t>
            </a:r>
            <a:endParaRPr lang="cs-CZ" sz="1400" dirty="0">
              <a:solidFill>
                <a:schemeClr val="bg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36" y="1136756"/>
            <a:ext cx="6522149" cy="262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92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smtClean="0"/>
              <a:t>Předpoklady použití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200" dirty="0" smtClean="0">
                <a:solidFill>
                  <a:schemeClr val="bg1"/>
                </a:solidFill>
              </a:rPr>
              <a:t># Normalita rozložení</a:t>
            </a:r>
          </a:p>
          <a:p>
            <a:pPr marL="0" lvl="0" indent="0"/>
            <a:r>
              <a:rPr lang="en-US" sz="1200" dirty="0" err="1" smtClean="0">
                <a:solidFill>
                  <a:schemeClr val="bg1"/>
                </a:solidFill>
              </a:rPr>
              <a:t>ggplot</a:t>
            </a:r>
            <a:r>
              <a:rPr lang="en-US" sz="1200" dirty="0" smtClean="0">
                <a:solidFill>
                  <a:schemeClr val="bg1"/>
                </a:solidFill>
              </a:rPr>
              <a:t>(data=Bydleni_Brno_60m2_2016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aes</a:t>
            </a:r>
            <a:r>
              <a:rPr lang="en-US" sz="1200" dirty="0">
                <a:solidFill>
                  <a:schemeClr val="bg1"/>
                </a:solidFill>
              </a:rPr>
              <a:t>(Prodej_60m2_2016)) +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</a:t>
            </a:r>
            <a:r>
              <a:rPr lang="en-US" sz="1200" dirty="0" err="1">
                <a:solidFill>
                  <a:schemeClr val="bg1"/>
                </a:solidFill>
              </a:rPr>
              <a:t>geom_histogram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binwidth</a:t>
            </a:r>
            <a:r>
              <a:rPr lang="en-US" sz="1200" dirty="0">
                <a:solidFill>
                  <a:schemeClr val="bg1"/>
                </a:solidFill>
              </a:rPr>
              <a:t> = 250000, col="red",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               </a:t>
            </a:r>
            <a:r>
              <a:rPr lang="en-US" sz="1200" dirty="0" err="1">
                <a:solidFill>
                  <a:schemeClr val="bg1"/>
                </a:solidFill>
              </a:rPr>
              <a:t>aes</a:t>
            </a:r>
            <a:r>
              <a:rPr lang="en-US" sz="1200" dirty="0">
                <a:solidFill>
                  <a:schemeClr val="bg1"/>
                </a:solidFill>
              </a:rPr>
              <a:t>(fill=..count..)) +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</a:t>
            </a:r>
            <a:r>
              <a:rPr lang="en-US" sz="1200" dirty="0" err="1">
                <a:solidFill>
                  <a:schemeClr val="bg1"/>
                </a:solidFill>
              </a:rPr>
              <a:t>scale_fill_gradient</a:t>
            </a:r>
            <a:r>
              <a:rPr lang="en-US" sz="1200" dirty="0">
                <a:solidFill>
                  <a:schemeClr val="bg1"/>
                </a:solidFill>
              </a:rPr>
              <a:t>("Count", low = "green", high = "red") +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labs(title="Histogram </a:t>
            </a:r>
            <a:r>
              <a:rPr lang="en-US" sz="1200" dirty="0" err="1">
                <a:solidFill>
                  <a:schemeClr val="bg1"/>
                </a:solidFill>
              </a:rPr>
              <a:t>ceny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za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byt</a:t>
            </a:r>
            <a:r>
              <a:rPr lang="en-US" sz="1200" dirty="0">
                <a:solidFill>
                  <a:schemeClr val="bg1"/>
                </a:solidFill>
              </a:rPr>
              <a:t> o </a:t>
            </a:r>
            <a:r>
              <a:rPr lang="en-US" sz="1200" dirty="0" err="1">
                <a:solidFill>
                  <a:schemeClr val="bg1"/>
                </a:solidFill>
              </a:rPr>
              <a:t>rozloze</a:t>
            </a:r>
            <a:r>
              <a:rPr lang="en-US" sz="1200" dirty="0">
                <a:solidFill>
                  <a:schemeClr val="bg1"/>
                </a:solidFill>
              </a:rPr>
              <a:t> 60 </a:t>
            </a:r>
            <a:r>
              <a:rPr lang="en-US" sz="1200" dirty="0" err="1">
                <a:solidFill>
                  <a:schemeClr val="bg1"/>
                </a:solidFill>
              </a:rPr>
              <a:t>metrů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čtverečních</a:t>
            </a:r>
            <a:r>
              <a:rPr lang="en-US" sz="1200" dirty="0">
                <a:solidFill>
                  <a:schemeClr val="bg1"/>
                </a:solidFill>
              </a:rPr>
              <a:t> v </a:t>
            </a:r>
            <a:r>
              <a:rPr lang="en-US" sz="1200" dirty="0" err="1">
                <a:solidFill>
                  <a:schemeClr val="bg1"/>
                </a:solidFill>
              </a:rPr>
              <a:t>Brně</a:t>
            </a:r>
            <a:r>
              <a:rPr lang="en-US" sz="1200" dirty="0">
                <a:solidFill>
                  <a:schemeClr val="bg1"/>
                </a:solidFill>
              </a:rPr>
              <a:t> v </a:t>
            </a:r>
            <a:r>
              <a:rPr lang="en-US" sz="1200" dirty="0" err="1">
                <a:solidFill>
                  <a:schemeClr val="bg1"/>
                </a:solidFill>
              </a:rPr>
              <a:t>roce</a:t>
            </a:r>
            <a:r>
              <a:rPr lang="en-US" sz="1200" dirty="0">
                <a:solidFill>
                  <a:schemeClr val="bg1"/>
                </a:solidFill>
              </a:rPr>
              <a:t> 2016") +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  labs(x="</a:t>
            </a:r>
            <a:r>
              <a:rPr lang="en-US" sz="1200" dirty="0" err="1">
                <a:solidFill>
                  <a:schemeClr val="bg1"/>
                </a:solidFill>
              </a:rPr>
              <a:t>Cena</a:t>
            </a:r>
            <a:r>
              <a:rPr lang="en-US" sz="1200" dirty="0">
                <a:solidFill>
                  <a:schemeClr val="bg1"/>
                </a:solidFill>
              </a:rPr>
              <a:t>", y="</a:t>
            </a:r>
            <a:r>
              <a:rPr lang="en-US" sz="1200" dirty="0" err="1">
                <a:solidFill>
                  <a:schemeClr val="bg1"/>
                </a:solidFill>
              </a:rPr>
              <a:t>Četnost</a:t>
            </a:r>
            <a:r>
              <a:rPr lang="en-US" sz="1200" dirty="0">
                <a:solidFill>
                  <a:schemeClr val="bg1"/>
                </a:solidFill>
              </a:rPr>
              <a:t>") + theme(</a:t>
            </a:r>
            <a:r>
              <a:rPr lang="en-US" sz="1200" dirty="0" err="1">
                <a:solidFill>
                  <a:schemeClr val="bg1"/>
                </a:solidFill>
              </a:rPr>
              <a:t>legend.position</a:t>
            </a:r>
            <a:r>
              <a:rPr lang="en-US" sz="1200" dirty="0">
                <a:solidFill>
                  <a:schemeClr val="bg1"/>
                </a:solidFill>
              </a:rPr>
              <a:t>='none')</a:t>
            </a:r>
            <a:endParaRPr lang="cs-CZ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595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err="1"/>
              <a:t>One-Way</a:t>
            </a:r>
            <a:r>
              <a:rPr lang="cs-CZ" b="1" dirty="0"/>
              <a:t> ANOVA</a:t>
            </a:r>
            <a:r>
              <a:rPr lang="cs-CZ" sz="1800" b="1" dirty="0"/>
              <a:t/>
            </a:r>
            <a:br>
              <a:rPr lang="cs-CZ" sz="1800" b="1" dirty="0"/>
            </a:br>
            <a:r>
              <a:rPr lang="cs-CZ" sz="1800" i="1" dirty="0" err="1" smtClean="0"/>
              <a:t>Welchův</a:t>
            </a:r>
            <a:r>
              <a:rPr lang="cs-CZ" sz="1800" i="1" dirty="0" smtClean="0"/>
              <a:t> F-test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anova_wm_VNE</a:t>
            </a:r>
            <a:r>
              <a:rPr lang="cs-CZ" sz="1200" dirty="0">
                <a:solidFill>
                  <a:schemeClr val="bg1"/>
                </a:solidFill>
              </a:rPr>
              <a:t> = </a:t>
            </a:r>
            <a:r>
              <a:rPr lang="cs-CZ" sz="1200" dirty="0" err="1">
                <a:solidFill>
                  <a:schemeClr val="bg1"/>
                </a:solidFill>
              </a:rPr>
              <a:t>oneway.test</a:t>
            </a:r>
            <a:r>
              <a:rPr lang="cs-CZ" sz="1200" dirty="0">
                <a:solidFill>
                  <a:schemeClr val="bg1"/>
                </a:solidFill>
              </a:rPr>
              <a:t>(Prodej_60m2_2016 ~ </a:t>
            </a:r>
            <a:r>
              <a:rPr lang="cs-CZ" sz="1200" dirty="0" err="1">
                <a:solidFill>
                  <a:schemeClr val="bg1"/>
                </a:solidFill>
              </a:rPr>
              <a:t>Vzdelani</a:t>
            </a:r>
            <a:r>
              <a:rPr lang="cs-CZ" sz="1200" dirty="0">
                <a:solidFill>
                  <a:schemeClr val="bg1"/>
                </a:solidFill>
              </a:rPr>
              <a:t>, data = Bydleni_Brno_60m2_2016, </a:t>
            </a:r>
            <a:r>
              <a:rPr lang="cs-CZ" sz="1200" dirty="0" err="1">
                <a:solidFill>
                  <a:schemeClr val="bg1"/>
                </a:solidFill>
              </a:rPr>
              <a:t>var.equal</a:t>
            </a:r>
            <a:r>
              <a:rPr lang="cs-CZ" sz="1200" dirty="0">
                <a:solidFill>
                  <a:schemeClr val="bg1"/>
                </a:solidFill>
              </a:rPr>
              <a:t>=FALSE)</a:t>
            </a: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anova_wm_VNE</a:t>
            </a:r>
            <a:endParaRPr lang="cs-CZ" sz="1200" dirty="0">
              <a:solidFill>
                <a:schemeClr val="bg1"/>
              </a:solidFill>
            </a:endParaRPr>
          </a:p>
          <a:p>
            <a:pPr marL="0" lvl="0" indent="0"/>
            <a:endParaRPr lang="cs-CZ" sz="12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cs-CZ" sz="1200" dirty="0" err="1" smtClean="0">
                <a:solidFill>
                  <a:schemeClr val="bg1"/>
                </a:solidFill>
              </a:rPr>
              <a:t>anova_wm_VE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cs-CZ" sz="1200" dirty="0">
                <a:solidFill>
                  <a:schemeClr val="bg1"/>
                </a:solidFill>
              </a:rPr>
              <a:t>= </a:t>
            </a:r>
            <a:r>
              <a:rPr lang="cs-CZ" sz="1200" dirty="0" err="1">
                <a:solidFill>
                  <a:schemeClr val="bg1"/>
                </a:solidFill>
              </a:rPr>
              <a:t>oneway.test</a:t>
            </a:r>
            <a:r>
              <a:rPr lang="cs-CZ" sz="1200" dirty="0">
                <a:solidFill>
                  <a:schemeClr val="bg1"/>
                </a:solidFill>
              </a:rPr>
              <a:t>(Prodej_60m2_2016 ~ </a:t>
            </a:r>
            <a:r>
              <a:rPr lang="cs-CZ" sz="1200" dirty="0" err="1">
                <a:solidFill>
                  <a:schemeClr val="bg1"/>
                </a:solidFill>
              </a:rPr>
              <a:t>Vzdelani</a:t>
            </a:r>
            <a:r>
              <a:rPr lang="cs-CZ" sz="1200" dirty="0">
                <a:solidFill>
                  <a:schemeClr val="bg1"/>
                </a:solidFill>
              </a:rPr>
              <a:t>, data = Bydleni_Brno_60m2_2016, </a:t>
            </a:r>
            <a:r>
              <a:rPr lang="cs-CZ" sz="1200" dirty="0" err="1">
                <a:solidFill>
                  <a:schemeClr val="bg1"/>
                </a:solidFill>
              </a:rPr>
              <a:t>var.equal</a:t>
            </a:r>
            <a:r>
              <a:rPr lang="cs-CZ" sz="1200" dirty="0">
                <a:solidFill>
                  <a:schemeClr val="bg1"/>
                </a:solidFill>
              </a:rPr>
              <a:t>=TRUE)</a:t>
            </a:r>
          </a:p>
          <a:p>
            <a:pPr marL="0" lvl="0" indent="0"/>
            <a:r>
              <a:rPr lang="cs-CZ" sz="1200" dirty="0" err="1">
                <a:solidFill>
                  <a:schemeClr val="bg1"/>
                </a:solidFill>
              </a:rPr>
              <a:t>anova_wm_VE</a:t>
            </a:r>
            <a:endParaRPr lang="cs-CZ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91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smtClean="0"/>
              <a:t>Post-Hoc Testy</a:t>
            </a:r>
            <a:br>
              <a:rPr lang="cs-CZ" b="1" dirty="0" smtClean="0"/>
            </a:br>
            <a:r>
              <a:rPr lang="cs-CZ" sz="1800" i="1" dirty="0" smtClean="0"/>
              <a:t> Úvod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500" b="1" dirty="0" err="1">
                <a:solidFill>
                  <a:schemeClr val="bg1"/>
                </a:solidFill>
              </a:rPr>
              <a:t>Allow</a:t>
            </a:r>
            <a:r>
              <a:rPr lang="cs-CZ" sz="1500" b="1" dirty="0">
                <a:solidFill>
                  <a:schemeClr val="bg1"/>
                </a:solidFill>
              </a:rPr>
              <a:t> </a:t>
            </a:r>
            <a:r>
              <a:rPr lang="cs-CZ" sz="1500" b="1" dirty="0" err="1">
                <a:solidFill>
                  <a:schemeClr val="bg1"/>
                </a:solidFill>
              </a:rPr>
              <a:t>for</a:t>
            </a:r>
            <a:r>
              <a:rPr lang="cs-CZ" sz="1500" b="1" dirty="0">
                <a:solidFill>
                  <a:schemeClr val="bg1"/>
                </a:solidFill>
              </a:rPr>
              <a:t> </a:t>
            </a:r>
            <a:r>
              <a:rPr lang="cs-CZ" sz="1500" b="1" dirty="0" err="1">
                <a:solidFill>
                  <a:schemeClr val="bg1"/>
                </a:solidFill>
              </a:rPr>
              <a:t>multiple</a:t>
            </a:r>
            <a:r>
              <a:rPr lang="cs-CZ" sz="1500" b="1" dirty="0">
                <a:solidFill>
                  <a:schemeClr val="bg1"/>
                </a:solidFill>
              </a:rPr>
              <a:t> </a:t>
            </a:r>
            <a:r>
              <a:rPr lang="cs-CZ" sz="1500" b="1" dirty="0" err="1">
                <a:solidFill>
                  <a:schemeClr val="bg1"/>
                </a:solidFill>
              </a:rPr>
              <a:t>pairwise</a:t>
            </a:r>
            <a:r>
              <a:rPr lang="cs-CZ" sz="1500" b="1" dirty="0">
                <a:solidFill>
                  <a:schemeClr val="bg1"/>
                </a:solidFill>
              </a:rPr>
              <a:t> </a:t>
            </a:r>
            <a:r>
              <a:rPr lang="cs-CZ" sz="1500" b="1" dirty="0" err="1">
                <a:solidFill>
                  <a:schemeClr val="bg1"/>
                </a:solidFill>
              </a:rPr>
              <a:t>comparisons</a:t>
            </a:r>
            <a:r>
              <a:rPr lang="cs-CZ" sz="1500" b="1" dirty="0">
                <a:solidFill>
                  <a:schemeClr val="bg1"/>
                </a:solidFill>
              </a:rPr>
              <a:t> </a:t>
            </a:r>
            <a:r>
              <a:rPr lang="cs-CZ" sz="1500" b="1" dirty="0" err="1">
                <a:solidFill>
                  <a:schemeClr val="bg1"/>
                </a:solidFill>
              </a:rPr>
              <a:t>without</a:t>
            </a:r>
            <a:r>
              <a:rPr lang="cs-CZ" sz="1500" b="1" dirty="0">
                <a:solidFill>
                  <a:schemeClr val="bg1"/>
                </a:solidFill>
              </a:rPr>
              <a:t> </a:t>
            </a:r>
            <a:r>
              <a:rPr lang="cs-CZ" sz="1500" b="1" dirty="0" err="1">
                <a:solidFill>
                  <a:schemeClr val="bg1"/>
                </a:solidFill>
              </a:rPr>
              <a:t>an</a:t>
            </a:r>
            <a:r>
              <a:rPr lang="cs-CZ" sz="1500" b="1" dirty="0">
                <a:solidFill>
                  <a:schemeClr val="bg1"/>
                </a:solidFill>
              </a:rPr>
              <a:t> </a:t>
            </a:r>
            <a:r>
              <a:rPr lang="cs-CZ" sz="1500" b="1" dirty="0" err="1">
                <a:solidFill>
                  <a:schemeClr val="bg1"/>
                </a:solidFill>
              </a:rPr>
              <a:t>increase</a:t>
            </a:r>
            <a:r>
              <a:rPr lang="cs-CZ" sz="1500" b="1" dirty="0">
                <a:solidFill>
                  <a:schemeClr val="bg1"/>
                </a:solidFill>
              </a:rPr>
              <a:t> in </a:t>
            </a:r>
            <a:r>
              <a:rPr lang="cs-CZ" sz="1500" b="1" dirty="0" err="1" smtClean="0">
                <a:solidFill>
                  <a:schemeClr val="bg1"/>
                </a:solidFill>
              </a:rPr>
              <a:t>the</a:t>
            </a:r>
            <a:r>
              <a:rPr lang="cs-CZ" sz="1500" b="1" dirty="0" smtClean="0">
                <a:solidFill>
                  <a:schemeClr val="bg1"/>
                </a:solidFill>
              </a:rPr>
              <a:t> probability </a:t>
            </a:r>
            <a:r>
              <a:rPr lang="cs-CZ" sz="1500" b="1" dirty="0" err="1">
                <a:solidFill>
                  <a:schemeClr val="bg1"/>
                </a:solidFill>
              </a:rPr>
              <a:t>of</a:t>
            </a:r>
            <a:r>
              <a:rPr lang="cs-CZ" sz="1500" b="1" dirty="0">
                <a:solidFill>
                  <a:schemeClr val="bg1"/>
                </a:solidFill>
              </a:rPr>
              <a:t> a Type I </a:t>
            </a:r>
            <a:r>
              <a:rPr lang="cs-CZ" sz="1500" b="1" dirty="0" err="1">
                <a:solidFill>
                  <a:schemeClr val="bg1"/>
                </a:solidFill>
              </a:rPr>
              <a:t>error</a:t>
            </a:r>
            <a:endParaRPr lang="cs-CZ" sz="1500" b="1" dirty="0">
              <a:solidFill>
                <a:schemeClr val="bg1"/>
              </a:solidFill>
            </a:endParaRPr>
          </a:p>
          <a:p>
            <a:pPr marL="0" lvl="0" indent="0"/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u="sng" dirty="0">
                <a:solidFill>
                  <a:schemeClr val="bg1"/>
                </a:solidFill>
              </a:rPr>
              <a:t>Používáme, pokud nemáme dopředu jasné hypotézy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bg1"/>
                </a:solidFill>
              </a:rPr>
              <a:t>Srovnávají </a:t>
            </a:r>
            <a:r>
              <a:rPr lang="cs-CZ" sz="1500" b="1" dirty="0">
                <a:solidFill>
                  <a:schemeClr val="bg1"/>
                </a:solidFill>
              </a:rPr>
              <a:t>vše se vším</a:t>
            </a:r>
            <a:r>
              <a:rPr lang="cs-CZ" sz="1500" dirty="0">
                <a:solidFill>
                  <a:schemeClr val="bg1"/>
                </a:solidFill>
              </a:rPr>
              <a:t> – každou skupinu s každou (ale </a:t>
            </a:r>
            <a:r>
              <a:rPr lang="cs-CZ" sz="1500" b="1" dirty="0" smtClean="0">
                <a:solidFill>
                  <a:schemeClr val="bg1"/>
                </a:solidFill>
              </a:rPr>
              <a:t>neumí slučovat </a:t>
            </a:r>
            <a:r>
              <a:rPr lang="cs-CZ" sz="1500" b="1" dirty="0">
                <a:solidFill>
                  <a:schemeClr val="bg1"/>
                </a:solidFill>
              </a:rPr>
              <a:t>skupiny jako kontrasty</a:t>
            </a:r>
            <a:r>
              <a:rPr lang="cs-CZ" sz="15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Z principu jsou oboustranné</a:t>
            </a: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Je jich mnoho – liší se v několika parametrech: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bg1"/>
                </a:solidFill>
              </a:rPr>
              <a:t>Konzervativní</a:t>
            </a:r>
            <a:r>
              <a:rPr lang="cs-CZ" sz="1500" dirty="0">
                <a:solidFill>
                  <a:schemeClr val="bg1"/>
                </a:solidFill>
              </a:rPr>
              <a:t> (Ch. II. typu) versus </a:t>
            </a:r>
            <a:r>
              <a:rPr lang="cs-CZ" sz="1500" b="1" dirty="0">
                <a:solidFill>
                  <a:schemeClr val="bg1"/>
                </a:solidFill>
              </a:rPr>
              <a:t>Liberální</a:t>
            </a:r>
            <a:r>
              <a:rPr lang="cs-CZ" sz="1500" dirty="0">
                <a:solidFill>
                  <a:schemeClr val="bg1"/>
                </a:solidFill>
              </a:rPr>
              <a:t> (Ch. I. typu)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500" i="1" dirty="0">
                <a:solidFill>
                  <a:schemeClr val="bg1"/>
                </a:solidFill>
              </a:rPr>
              <a:t>Most </a:t>
            </a:r>
            <a:r>
              <a:rPr lang="cs-CZ" sz="1500" i="1" dirty="0" err="1">
                <a:solidFill>
                  <a:schemeClr val="bg1"/>
                </a:solidFill>
              </a:rPr>
              <a:t>liberal</a:t>
            </a:r>
            <a:r>
              <a:rPr lang="cs-CZ" sz="1500" i="1" dirty="0">
                <a:solidFill>
                  <a:schemeClr val="bg1"/>
                </a:solidFill>
              </a:rPr>
              <a:t> = no </a:t>
            </a:r>
            <a:r>
              <a:rPr lang="cs-CZ" sz="1500" i="1" dirty="0" err="1">
                <a:solidFill>
                  <a:schemeClr val="bg1"/>
                </a:solidFill>
              </a:rPr>
              <a:t>adjustment</a:t>
            </a:r>
            <a:endParaRPr lang="cs-CZ" sz="1500" i="1" dirty="0">
              <a:solidFill>
                <a:schemeClr val="bg1"/>
              </a:solidFill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500" i="1" dirty="0">
                <a:solidFill>
                  <a:schemeClr val="bg1"/>
                </a:solidFill>
              </a:rPr>
              <a:t>Most </a:t>
            </a:r>
            <a:r>
              <a:rPr lang="cs-CZ" sz="1500" i="1" dirty="0" err="1">
                <a:solidFill>
                  <a:schemeClr val="bg1"/>
                </a:solidFill>
              </a:rPr>
              <a:t>conservative</a:t>
            </a:r>
            <a:r>
              <a:rPr lang="cs-CZ" sz="1500" i="1" dirty="0">
                <a:solidFill>
                  <a:schemeClr val="bg1"/>
                </a:solidFill>
              </a:rPr>
              <a:t> = </a:t>
            </a:r>
            <a:r>
              <a:rPr lang="cs-CZ" sz="1500" i="1" dirty="0" err="1">
                <a:solidFill>
                  <a:schemeClr val="bg1"/>
                </a:solidFill>
              </a:rPr>
              <a:t>adjust</a:t>
            </a:r>
            <a:r>
              <a:rPr lang="cs-CZ" sz="1500" i="1" dirty="0">
                <a:solidFill>
                  <a:schemeClr val="bg1"/>
                </a:solidFill>
              </a:rPr>
              <a:t> </a:t>
            </a:r>
            <a:r>
              <a:rPr lang="cs-CZ" sz="1500" i="1" dirty="0" err="1">
                <a:solidFill>
                  <a:schemeClr val="bg1"/>
                </a:solidFill>
              </a:rPr>
              <a:t>for</a:t>
            </a:r>
            <a:r>
              <a:rPr lang="cs-CZ" sz="1500" i="1" dirty="0">
                <a:solidFill>
                  <a:schemeClr val="bg1"/>
                </a:solidFill>
              </a:rPr>
              <a:t> </a:t>
            </a:r>
            <a:r>
              <a:rPr lang="cs-CZ" sz="1500" i="1" dirty="0" err="1">
                <a:solidFill>
                  <a:schemeClr val="bg1"/>
                </a:solidFill>
              </a:rPr>
              <a:t>every</a:t>
            </a:r>
            <a:r>
              <a:rPr lang="cs-CZ" sz="1500" i="1" dirty="0">
                <a:solidFill>
                  <a:schemeClr val="bg1"/>
                </a:solidFill>
              </a:rPr>
              <a:t> </a:t>
            </a:r>
            <a:r>
              <a:rPr lang="cs-CZ" sz="1500" i="1" dirty="0" err="1">
                <a:solidFill>
                  <a:schemeClr val="bg1"/>
                </a:solidFill>
              </a:rPr>
              <a:t>possible</a:t>
            </a:r>
            <a:r>
              <a:rPr lang="cs-CZ" sz="1500" i="1" dirty="0">
                <a:solidFill>
                  <a:schemeClr val="bg1"/>
                </a:solidFill>
              </a:rPr>
              <a:t> </a:t>
            </a:r>
            <a:r>
              <a:rPr lang="cs-CZ" sz="1500" i="1" dirty="0" err="1">
                <a:solidFill>
                  <a:schemeClr val="bg1"/>
                </a:solidFill>
              </a:rPr>
              <a:t>comparison</a:t>
            </a:r>
            <a:r>
              <a:rPr lang="cs-CZ" sz="1500" i="1" dirty="0">
                <a:solidFill>
                  <a:schemeClr val="bg1"/>
                </a:solidFill>
              </a:rPr>
              <a:t> </a:t>
            </a:r>
            <a:r>
              <a:rPr lang="cs-CZ" sz="1500" i="1" dirty="0" err="1">
                <a:solidFill>
                  <a:schemeClr val="bg1"/>
                </a:solidFill>
              </a:rPr>
              <a:t>that</a:t>
            </a:r>
            <a:r>
              <a:rPr lang="cs-CZ" sz="1500" i="1" dirty="0">
                <a:solidFill>
                  <a:schemeClr val="bg1"/>
                </a:solidFill>
              </a:rPr>
              <a:t> </a:t>
            </a:r>
            <a:r>
              <a:rPr lang="cs-CZ" sz="1500" i="1" dirty="0" err="1" smtClean="0">
                <a:solidFill>
                  <a:schemeClr val="bg1"/>
                </a:solidFill>
              </a:rPr>
              <a:t>could</a:t>
            </a:r>
            <a:r>
              <a:rPr lang="cs-CZ" sz="1500" i="1" dirty="0" smtClean="0">
                <a:solidFill>
                  <a:schemeClr val="bg1"/>
                </a:solidFill>
              </a:rPr>
              <a:t> </a:t>
            </a:r>
            <a:r>
              <a:rPr lang="cs-CZ" sz="1500" i="1" dirty="0" err="1" smtClean="0">
                <a:solidFill>
                  <a:schemeClr val="bg1"/>
                </a:solidFill>
              </a:rPr>
              <a:t>be</a:t>
            </a:r>
            <a:r>
              <a:rPr lang="cs-CZ" sz="1500" i="1" dirty="0" smtClean="0">
                <a:solidFill>
                  <a:schemeClr val="bg1"/>
                </a:solidFill>
              </a:rPr>
              <a:t> made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500" dirty="0" smtClean="0">
                <a:solidFill>
                  <a:schemeClr val="bg1"/>
                </a:solidFill>
              </a:rPr>
              <a:t>Ne/vhodné </a:t>
            </a:r>
            <a:r>
              <a:rPr lang="cs-CZ" sz="1500" dirty="0">
                <a:solidFill>
                  <a:schemeClr val="bg1"/>
                </a:solidFill>
              </a:rPr>
              <a:t>pro </a:t>
            </a:r>
            <a:r>
              <a:rPr lang="cs-CZ" sz="1500" b="1" dirty="0">
                <a:solidFill>
                  <a:schemeClr val="bg1"/>
                </a:solidFill>
              </a:rPr>
              <a:t>rozdílně velké skupiny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bg1"/>
                </a:solidFill>
              </a:rPr>
              <a:t>Ne/vhodné pro </a:t>
            </a:r>
            <a:r>
              <a:rPr lang="cs-CZ" sz="1500" b="1" dirty="0">
                <a:solidFill>
                  <a:schemeClr val="bg1"/>
                </a:solidFill>
              </a:rPr>
              <a:t>rozdílné skupinové rozptyly</a:t>
            </a:r>
            <a:endParaRPr lang="cs-CZ" sz="15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00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smtClean="0"/>
              <a:t>Post-Hoc Testy</a:t>
            </a:r>
            <a:br>
              <a:rPr lang="cs-CZ" b="1" dirty="0" smtClean="0"/>
            </a:br>
            <a:r>
              <a:rPr lang="cs-CZ" sz="1800" i="1" dirty="0" smtClean="0"/>
              <a:t> Doporučení podle </a:t>
            </a:r>
            <a:r>
              <a:rPr lang="cs-CZ" sz="1800" i="1" dirty="0" err="1" smtClean="0"/>
              <a:t>Fielda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500" b="1" dirty="0">
                <a:solidFill>
                  <a:schemeClr val="bg1"/>
                </a:solidFill>
              </a:rPr>
              <a:t>Stejně velké skupiny </a:t>
            </a:r>
            <a:r>
              <a:rPr lang="cs-CZ" sz="1500" dirty="0">
                <a:solidFill>
                  <a:schemeClr val="bg1"/>
                </a:solidFill>
              </a:rPr>
              <a:t>a </a:t>
            </a:r>
            <a:r>
              <a:rPr lang="cs-CZ" sz="1500" b="1" dirty="0">
                <a:solidFill>
                  <a:schemeClr val="bg1"/>
                </a:solidFill>
              </a:rPr>
              <a:t>skupinové rozptyly </a:t>
            </a:r>
            <a:r>
              <a:rPr lang="cs-CZ" sz="1500" dirty="0">
                <a:solidFill>
                  <a:schemeClr val="bg1"/>
                </a:solidFill>
              </a:rPr>
              <a:t>(ideální situace):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solidFill>
                  <a:schemeClr val="bg1"/>
                </a:solidFill>
              </a:rPr>
              <a:t>REGWQ</a:t>
            </a:r>
            <a:endParaRPr lang="cs-CZ" sz="15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 err="1">
                <a:solidFill>
                  <a:schemeClr val="bg1"/>
                </a:solidFill>
              </a:rPr>
              <a:t>Tukey</a:t>
            </a:r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Pokud si chceme být jistí, že </a:t>
            </a:r>
            <a:r>
              <a:rPr lang="cs-CZ" sz="1500" b="1" dirty="0">
                <a:solidFill>
                  <a:schemeClr val="bg1"/>
                </a:solidFill>
              </a:rPr>
              <a:t>P chyby I. typu</a:t>
            </a:r>
            <a:r>
              <a:rPr lang="cs-CZ" sz="1500" dirty="0">
                <a:solidFill>
                  <a:schemeClr val="bg1"/>
                </a:solidFill>
              </a:rPr>
              <a:t> nepřekročí zvolenou hladinu: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 err="1" smtClean="0">
                <a:solidFill>
                  <a:schemeClr val="bg1"/>
                </a:solidFill>
              </a:rPr>
              <a:t>Bonferroni</a:t>
            </a:r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Pokud jsou </a:t>
            </a:r>
            <a:r>
              <a:rPr lang="cs-CZ" sz="1500" b="1" dirty="0">
                <a:solidFill>
                  <a:schemeClr val="bg1"/>
                </a:solidFill>
              </a:rPr>
              <a:t>velikosti skupin</a:t>
            </a:r>
            <a:r>
              <a:rPr lang="cs-CZ" sz="1500" dirty="0">
                <a:solidFill>
                  <a:schemeClr val="bg1"/>
                </a:solidFill>
              </a:rPr>
              <a:t> trochu/hodně rozdílné: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solidFill>
                  <a:schemeClr val="bg1"/>
                </a:solidFill>
              </a:rPr>
              <a:t>Gabriel</a:t>
            </a:r>
            <a:endParaRPr lang="cs-CZ" sz="15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 err="1">
                <a:solidFill>
                  <a:schemeClr val="bg1"/>
                </a:solidFill>
              </a:rPr>
              <a:t>Hochberg</a:t>
            </a:r>
            <a:r>
              <a:rPr lang="cs-CZ" sz="1500" dirty="0">
                <a:solidFill>
                  <a:schemeClr val="bg1"/>
                </a:solidFill>
              </a:rPr>
              <a:t> GT2</a:t>
            </a:r>
          </a:p>
          <a:p>
            <a:pPr marL="0" lvl="0" indent="0"/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Pokud pochybujeme o </a:t>
            </a:r>
            <a:r>
              <a:rPr lang="cs-CZ" sz="1500" b="1" dirty="0">
                <a:solidFill>
                  <a:schemeClr val="bg1"/>
                </a:solidFill>
              </a:rPr>
              <a:t>shodnosti skupinových rozptylů</a:t>
            </a:r>
            <a:r>
              <a:rPr lang="cs-CZ" sz="1500" dirty="0">
                <a:solidFill>
                  <a:schemeClr val="bg1"/>
                </a:solidFill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 err="1" smtClean="0">
                <a:solidFill>
                  <a:schemeClr val="bg1"/>
                </a:solidFill>
              </a:rPr>
              <a:t>Games-Howell</a:t>
            </a:r>
            <a:endParaRPr lang="cs-CZ" sz="1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96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smtClean="0"/>
              <a:t>Post-Hoc Testy</a:t>
            </a:r>
            <a:br>
              <a:rPr lang="cs-CZ" b="1" dirty="0" smtClean="0"/>
            </a:br>
            <a:r>
              <a:rPr lang="cs-CZ" sz="1800" i="1" dirty="0" smtClean="0"/>
              <a:t> </a:t>
            </a:r>
            <a:r>
              <a:rPr lang="cs-CZ" sz="1800" i="1" dirty="0" err="1" smtClean="0"/>
              <a:t>Tukey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# </a:t>
            </a:r>
            <a:r>
              <a:rPr lang="cs-CZ" sz="1500" dirty="0" err="1">
                <a:solidFill>
                  <a:schemeClr val="bg1"/>
                </a:solidFill>
              </a:rPr>
              <a:t>Conduct</a:t>
            </a:r>
            <a:r>
              <a:rPr lang="cs-CZ" sz="1500" dirty="0">
                <a:solidFill>
                  <a:schemeClr val="bg1"/>
                </a:solidFill>
              </a:rPr>
              <a:t> ANOVA</a:t>
            </a:r>
          </a:p>
          <a:p>
            <a:pPr marL="0" lvl="0" indent="0"/>
            <a:r>
              <a:rPr lang="cs-CZ" sz="1500" dirty="0" err="1">
                <a:solidFill>
                  <a:schemeClr val="bg1"/>
                </a:solidFill>
              </a:rPr>
              <a:t>anova_BydleniBrno</a:t>
            </a:r>
            <a:r>
              <a:rPr lang="cs-CZ" sz="1500" dirty="0">
                <a:solidFill>
                  <a:schemeClr val="bg1"/>
                </a:solidFill>
              </a:rPr>
              <a:t> = </a:t>
            </a:r>
            <a:r>
              <a:rPr lang="cs-CZ" sz="1500" dirty="0" err="1">
                <a:solidFill>
                  <a:schemeClr val="bg1"/>
                </a:solidFill>
              </a:rPr>
              <a:t>aov</a:t>
            </a:r>
            <a:r>
              <a:rPr lang="cs-CZ" sz="1500" dirty="0">
                <a:solidFill>
                  <a:schemeClr val="bg1"/>
                </a:solidFill>
              </a:rPr>
              <a:t>(Prodej_60m2_2016 ~ </a:t>
            </a:r>
            <a:r>
              <a:rPr lang="cs-CZ" sz="1500" dirty="0" err="1">
                <a:solidFill>
                  <a:schemeClr val="bg1"/>
                </a:solidFill>
              </a:rPr>
              <a:t>Vzdelani</a:t>
            </a:r>
            <a:r>
              <a:rPr lang="cs-CZ" sz="1500" dirty="0">
                <a:solidFill>
                  <a:schemeClr val="bg1"/>
                </a:solidFill>
              </a:rPr>
              <a:t>, data = Bydleni_Brno_60m2_2016)</a:t>
            </a:r>
          </a:p>
          <a:p>
            <a:pPr marL="0" lvl="0" indent="0"/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# </a:t>
            </a:r>
            <a:r>
              <a:rPr lang="cs-CZ" sz="1500" dirty="0" err="1">
                <a:solidFill>
                  <a:schemeClr val="bg1"/>
                </a:solidFill>
              </a:rPr>
              <a:t>View</a:t>
            </a:r>
            <a:r>
              <a:rPr lang="cs-CZ" sz="1500" dirty="0">
                <a:solidFill>
                  <a:schemeClr val="bg1"/>
                </a:solidFill>
              </a:rPr>
              <a:t> </a:t>
            </a:r>
            <a:r>
              <a:rPr lang="cs-CZ" sz="1500" dirty="0" err="1">
                <a:solidFill>
                  <a:schemeClr val="bg1"/>
                </a:solidFill>
              </a:rPr>
              <a:t>summary</a:t>
            </a:r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 err="1">
                <a:solidFill>
                  <a:schemeClr val="bg1"/>
                </a:solidFill>
              </a:rPr>
              <a:t>summary</a:t>
            </a:r>
            <a:r>
              <a:rPr lang="cs-CZ" sz="1500" dirty="0">
                <a:solidFill>
                  <a:schemeClr val="bg1"/>
                </a:solidFill>
              </a:rPr>
              <a:t>(</a:t>
            </a:r>
            <a:r>
              <a:rPr lang="cs-CZ" sz="1500" dirty="0" err="1">
                <a:solidFill>
                  <a:schemeClr val="bg1"/>
                </a:solidFill>
              </a:rPr>
              <a:t>anova_BydleniBrno</a:t>
            </a:r>
            <a:r>
              <a:rPr lang="cs-CZ" sz="15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# </a:t>
            </a:r>
            <a:r>
              <a:rPr lang="cs-CZ" sz="1500" dirty="0" err="1">
                <a:solidFill>
                  <a:schemeClr val="bg1"/>
                </a:solidFill>
              </a:rPr>
              <a:t>Conduct</a:t>
            </a:r>
            <a:r>
              <a:rPr lang="cs-CZ" sz="1500" dirty="0">
                <a:solidFill>
                  <a:schemeClr val="bg1"/>
                </a:solidFill>
              </a:rPr>
              <a:t> </a:t>
            </a:r>
            <a:r>
              <a:rPr lang="cs-CZ" sz="1500" dirty="0" err="1">
                <a:solidFill>
                  <a:schemeClr val="bg1"/>
                </a:solidFill>
              </a:rPr>
              <a:t>Tukey</a:t>
            </a:r>
            <a:r>
              <a:rPr lang="cs-CZ" sz="1500" dirty="0">
                <a:solidFill>
                  <a:schemeClr val="bg1"/>
                </a:solidFill>
              </a:rPr>
              <a:t> </a:t>
            </a:r>
            <a:r>
              <a:rPr lang="cs-CZ" sz="1500" dirty="0" err="1">
                <a:solidFill>
                  <a:schemeClr val="bg1"/>
                </a:solidFill>
              </a:rPr>
              <a:t>procedure</a:t>
            </a:r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 err="1">
                <a:solidFill>
                  <a:schemeClr val="bg1"/>
                </a:solidFill>
              </a:rPr>
              <a:t>tukey</a:t>
            </a:r>
            <a:r>
              <a:rPr lang="cs-CZ" sz="1500" dirty="0">
                <a:solidFill>
                  <a:schemeClr val="bg1"/>
                </a:solidFill>
              </a:rPr>
              <a:t> &lt;- </a:t>
            </a:r>
            <a:r>
              <a:rPr lang="cs-CZ" sz="1500" dirty="0" err="1">
                <a:solidFill>
                  <a:schemeClr val="bg1"/>
                </a:solidFill>
              </a:rPr>
              <a:t>TukeyHSD</a:t>
            </a:r>
            <a:r>
              <a:rPr lang="cs-CZ" sz="1500" dirty="0">
                <a:solidFill>
                  <a:schemeClr val="bg1"/>
                </a:solidFill>
              </a:rPr>
              <a:t>(</a:t>
            </a:r>
            <a:r>
              <a:rPr lang="cs-CZ" sz="1500" dirty="0" err="1">
                <a:solidFill>
                  <a:schemeClr val="bg1"/>
                </a:solidFill>
              </a:rPr>
              <a:t>anova_BydleniBrno</a:t>
            </a:r>
            <a:r>
              <a:rPr lang="cs-CZ" sz="15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# Plot </a:t>
            </a:r>
            <a:r>
              <a:rPr lang="cs-CZ" sz="1500" dirty="0" err="1">
                <a:solidFill>
                  <a:schemeClr val="bg1"/>
                </a:solidFill>
              </a:rPr>
              <a:t>confidence</a:t>
            </a:r>
            <a:r>
              <a:rPr lang="cs-CZ" sz="1500" dirty="0">
                <a:solidFill>
                  <a:schemeClr val="bg1"/>
                </a:solidFill>
              </a:rPr>
              <a:t> </a:t>
            </a:r>
            <a:r>
              <a:rPr lang="cs-CZ" sz="1500" dirty="0" err="1">
                <a:solidFill>
                  <a:schemeClr val="bg1"/>
                </a:solidFill>
              </a:rPr>
              <a:t>intervals</a:t>
            </a:r>
            <a:endParaRPr lang="cs-CZ" sz="15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500" dirty="0">
                <a:solidFill>
                  <a:schemeClr val="bg1"/>
                </a:solidFill>
              </a:rPr>
              <a:t>plot(</a:t>
            </a:r>
            <a:r>
              <a:rPr lang="cs-CZ" sz="1500" dirty="0" err="1">
                <a:solidFill>
                  <a:schemeClr val="bg1"/>
                </a:solidFill>
              </a:rPr>
              <a:t>tukey</a:t>
            </a:r>
            <a:r>
              <a:rPr lang="cs-CZ" sz="1500" dirty="0">
                <a:solidFill>
                  <a:schemeClr val="bg1"/>
                </a:solidFill>
              </a:rPr>
              <a:t>)</a:t>
            </a:r>
            <a:endParaRPr lang="cs-CZ" sz="1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8519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smtClean="0"/>
              <a:t>Post-Hoc Testy</a:t>
            </a:r>
            <a:br>
              <a:rPr lang="cs-CZ" b="1" dirty="0" smtClean="0"/>
            </a:br>
            <a:r>
              <a:rPr lang="cs-CZ" sz="1800" i="1" dirty="0" smtClean="0"/>
              <a:t> </a:t>
            </a:r>
            <a:r>
              <a:rPr lang="cs-CZ" sz="1800" i="1" dirty="0" err="1" smtClean="0"/>
              <a:t>Bonferroni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470354"/>
            <a:ext cx="7990901" cy="35037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The Bonferroni correction compensates for that increase by testing </a:t>
            </a:r>
            <a:r>
              <a:rPr lang="en-US" sz="1500" dirty="0" smtClean="0">
                <a:solidFill>
                  <a:schemeClr val="bg1"/>
                </a:solidFill>
              </a:rPr>
              <a:t>each</a:t>
            </a:r>
            <a:r>
              <a:rPr lang="cs-CZ" sz="1500" dirty="0" smtClean="0">
                <a:solidFill>
                  <a:schemeClr val="bg1"/>
                </a:solidFill>
              </a:rPr>
              <a:t> </a:t>
            </a:r>
            <a:r>
              <a:rPr lang="en-US" sz="1500" dirty="0" smtClean="0">
                <a:solidFill>
                  <a:schemeClr val="bg1"/>
                </a:solidFill>
              </a:rPr>
              <a:t>individual </a:t>
            </a:r>
            <a:r>
              <a:rPr lang="en-US" sz="1500" dirty="0">
                <a:solidFill>
                  <a:schemeClr val="bg1"/>
                </a:solidFill>
              </a:rPr>
              <a:t>hypothesis at a significance level of </a:t>
            </a:r>
            <a:r>
              <a:rPr lang="en-US" sz="1500" b="1" dirty="0">
                <a:solidFill>
                  <a:schemeClr val="bg1"/>
                </a:solidFill>
              </a:rPr>
              <a:t>α/m</a:t>
            </a:r>
            <a:r>
              <a:rPr lang="en-US" sz="1500" dirty="0">
                <a:solidFill>
                  <a:schemeClr val="bg1"/>
                </a:solidFill>
              </a:rPr>
              <a:t>, where α is the </a:t>
            </a:r>
            <a:r>
              <a:rPr lang="en-US" sz="1500" dirty="0" smtClean="0">
                <a:solidFill>
                  <a:schemeClr val="bg1"/>
                </a:solidFill>
              </a:rPr>
              <a:t>desired</a:t>
            </a:r>
            <a:r>
              <a:rPr lang="cs-CZ" sz="1500" dirty="0" smtClean="0">
                <a:solidFill>
                  <a:schemeClr val="bg1"/>
                </a:solidFill>
              </a:rPr>
              <a:t> </a:t>
            </a:r>
            <a:r>
              <a:rPr lang="en-US" sz="1500" i="1" dirty="0" smtClean="0">
                <a:solidFill>
                  <a:schemeClr val="bg1"/>
                </a:solidFill>
              </a:rPr>
              <a:t>overall </a:t>
            </a:r>
            <a:r>
              <a:rPr lang="en-US" sz="1500" i="1" dirty="0">
                <a:solidFill>
                  <a:schemeClr val="bg1"/>
                </a:solidFill>
              </a:rPr>
              <a:t>alpha level</a:t>
            </a:r>
            <a:r>
              <a:rPr lang="en-US" sz="1500" dirty="0">
                <a:solidFill>
                  <a:schemeClr val="bg1"/>
                </a:solidFill>
              </a:rPr>
              <a:t> and m is the </a:t>
            </a:r>
            <a:r>
              <a:rPr lang="en-US" sz="1500" i="1" dirty="0">
                <a:solidFill>
                  <a:schemeClr val="bg1"/>
                </a:solidFill>
              </a:rPr>
              <a:t>number of hypotheses</a:t>
            </a:r>
            <a:r>
              <a:rPr lang="en-US" sz="1500" dirty="0">
                <a:solidFill>
                  <a:schemeClr val="bg1"/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bg1"/>
                </a:solidFill>
              </a:rPr>
              <a:t>For </a:t>
            </a:r>
            <a:r>
              <a:rPr lang="en-US" sz="1500" dirty="0">
                <a:solidFill>
                  <a:schemeClr val="bg1"/>
                </a:solidFill>
              </a:rPr>
              <a:t>example, if a trial is testing </a:t>
            </a:r>
            <a:r>
              <a:rPr lang="en-US" sz="1500" b="1" dirty="0">
                <a:solidFill>
                  <a:schemeClr val="bg1"/>
                </a:solidFill>
              </a:rPr>
              <a:t>m = 20 </a:t>
            </a:r>
            <a:r>
              <a:rPr lang="en-US" sz="1500" dirty="0">
                <a:solidFill>
                  <a:schemeClr val="bg1"/>
                </a:solidFill>
              </a:rPr>
              <a:t>hypotheses with a desired </a:t>
            </a:r>
            <a:r>
              <a:rPr lang="en-US" sz="1500" b="1" dirty="0">
                <a:solidFill>
                  <a:schemeClr val="bg1"/>
                </a:solidFill>
              </a:rPr>
              <a:t>α </a:t>
            </a:r>
            <a:r>
              <a:rPr lang="en-US" sz="1500" b="1" dirty="0" smtClean="0">
                <a:solidFill>
                  <a:schemeClr val="bg1"/>
                </a:solidFill>
              </a:rPr>
              <a:t>=</a:t>
            </a:r>
            <a:r>
              <a:rPr lang="cs-CZ" sz="1500" b="1" dirty="0" smtClean="0">
                <a:solidFill>
                  <a:schemeClr val="bg1"/>
                </a:solidFill>
              </a:rPr>
              <a:t> </a:t>
            </a:r>
            <a:r>
              <a:rPr lang="en-US" sz="1500" b="1" dirty="0" smtClean="0">
                <a:solidFill>
                  <a:schemeClr val="bg1"/>
                </a:solidFill>
              </a:rPr>
              <a:t>0.05</a:t>
            </a:r>
            <a:r>
              <a:rPr lang="en-US" sz="1500" dirty="0">
                <a:solidFill>
                  <a:schemeClr val="bg1"/>
                </a:solidFill>
              </a:rPr>
              <a:t>, then the Bonferroni correction would test each </a:t>
            </a:r>
            <a:r>
              <a:rPr lang="en-US" sz="1500" dirty="0" smtClean="0">
                <a:solidFill>
                  <a:schemeClr val="bg1"/>
                </a:solidFill>
              </a:rPr>
              <a:t>individual</a:t>
            </a:r>
            <a:r>
              <a:rPr lang="cs-CZ" sz="1500" dirty="0" smtClean="0">
                <a:solidFill>
                  <a:schemeClr val="bg1"/>
                </a:solidFill>
              </a:rPr>
              <a:t> </a:t>
            </a:r>
            <a:r>
              <a:rPr lang="en-US" sz="1500" dirty="0" smtClean="0">
                <a:solidFill>
                  <a:schemeClr val="bg1"/>
                </a:solidFill>
              </a:rPr>
              <a:t>hypothesis at </a:t>
            </a:r>
            <a:r>
              <a:rPr lang="en-US" sz="1500" b="1" dirty="0" smtClean="0">
                <a:solidFill>
                  <a:schemeClr val="bg1"/>
                </a:solidFill>
              </a:rPr>
              <a:t>α = 0.05/20 =</a:t>
            </a:r>
            <a:r>
              <a:rPr lang="cs-CZ" sz="1500" b="1" dirty="0" smtClean="0">
                <a:solidFill>
                  <a:schemeClr val="bg1"/>
                </a:solidFill>
              </a:rPr>
              <a:t> </a:t>
            </a:r>
            <a:r>
              <a:rPr lang="en-US" sz="1500" b="1" dirty="0" smtClean="0">
                <a:solidFill>
                  <a:schemeClr val="bg1"/>
                </a:solidFill>
              </a:rPr>
              <a:t>0.0025</a:t>
            </a:r>
            <a:r>
              <a:rPr lang="en-US" sz="1500" dirty="0" smtClean="0">
                <a:solidFill>
                  <a:schemeClr val="bg1"/>
                </a:solidFill>
              </a:rPr>
              <a:t>.</a:t>
            </a:r>
            <a:endParaRPr lang="en-US" sz="1500" dirty="0">
              <a:solidFill>
                <a:schemeClr val="bg1"/>
              </a:solidFill>
            </a:endParaRPr>
          </a:p>
          <a:p>
            <a:pPr marL="0" lvl="0" indent="0"/>
            <a:endParaRPr lang="en-US" sz="15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# Pairwise t-test</a:t>
            </a:r>
          </a:p>
          <a:p>
            <a:pPr marL="0" lvl="0" indent="0"/>
            <a:r>
              <a:rPr lang="en-US" sz="1500" dirty="0" err="1" smtClean="0">
                <a:solidFill>
                  <a:schemeClr val="bg1"/>
                </a:solidFill>
              </a:rPr>
              <a:t>pairwise.t.test</a:t>
            </a:r>
            <a:r>
              <a:rPr lang="en-US" sz="1500" dirty="0" smtClean="0">
                <a:solidFill>
                  <a:schemeClr val="bg1"/>
                </a:solidFill>
              </a:rPr>
              <a:t>(Bydleni_Brno_60m2_2016$Prodej_60m2_2016,</a:t>
            </a:r>
            <a:r>
              <a:rPr lang="cs-CZ" sz="1500" dirty="0">
                <a:solidFill>
                  <a:schemeClr val="bg1"/>
                </a:solidFill>
              </a:rPr>
              <a:t> </a:t>
            </a:r>
            <a:r>
              <a:rPr lang="en-US" sz="1500" dirty="0" smtClean="0">
                <a:solidFill>
                  <a:schemeClr val="bg1"/>
                </a:solidFill>
              </a:rPr>
              <a:t>Bydleni_Brno_60m2_2016$Vzdelani</a:t>
            </a:r>
            <a:r>
              <a:rPr lang="en-US" sz="1500" dirty="0">
                <a:solidFill>
                  <a:schemeClr val="bg1"/>
                </a:solidFill>
              </a:rPr>
              <a:t>, </a:t>
            </a:r>
            <a:r>
              <a:rPr lang="en-US" sz="1500" dirty="0" err="1">
                <a:solidFill>
                  <a:schemeClr val="bg1"/>
                </a:solidFill>
              </a:rPr>
              <a:t>p.adjust</a:t>
            </a:r>
            <a:r>
              <a:rPr lang="en-US" sz="1500" dirty="0">
                <a:solidFill>
                  <a:schemeClr val="bg1"/>
                </a:solidFill>
              </a:rPr>
              <a:t> = "</a:t>
            </a:r>
            <a:r>
              <a:rPr lang="en-US" sz="1500" dirty="0" err="1">
                <a:solidFill>
                  <a:schemeClr val="bg1"/>
                </a:solidFill>
              </a:rPr>
              <a:t>bonferroni</a:t>
            </a:r>
            <a:r>
              <a:rPr lang="en-US" sz="1500" dirty="0">
                <a:solidFill>
                  <a:schemeClr val="bg1"/>
                </a:solidFill>
              </a:rPr>
              <a:t>")</a:t>
            </a:r>
            <a:endParaRPr lang="cs-CZ" sz="1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656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7837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smtClean="0"/>
              <a:t>Kontrasty</a:t>
            </a:r>
            <a:br>
              <a:rPr lang="cs-CZ" b="1" dirty="0" smtClean="0"/>
            </a:br>
            <a:r>
              <a:rPr lang="cs-CZ" sz="1800" i="1" dirty="0" smtClean="0"/>
              <a:t> Úvod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84418" y="1252728"/>
            <a:ext cx="7990901" cy="37581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500" dirty="0" err="1">
                <a:solidFill>
                  <a:schemeClr val="bg1"/>
                </a:solidFill>
              </a:rPr>
              <a:t>Umožňují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porovnat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jednotlivé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skupiny</a:t>
            </a:r>
            <a:r>
              <a:rPr lang="en-US" sz="1500" dirty="0">
                <a:solidFill>
                  <a:schemeClr val="bg1"/>
                </a:solidFill>
              </a:rPr>
              <a:t> v </a:t>
            </a:r>
            <a:r>
              <a:rPr lang="en-US" sz="1500" dirty="0" err="1">
                <a:solidFill>
                  <a:schemeClr val="bg1"/>
                </a:solidFill>
              </a:rPr>
              <a:t>jednom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kroku</a:t>
            </a:r>
            <a:r>
              <a:rPr lang="en-US" sz="1500" dirty="0">
                <a:solidFill>
                  <a:schemeClr val="bg1"/>
                </a:solidFill>
              </a:rPr>
              <a:t> bez </a:t>
            </a:r>
            <a:r>
              <a:rPr lang="en-US" sz="1500" dirty="0" err="1" smtClean="0">
                <a:solidFill>
                  <a:schemeClr val="bg1"/>
                </a:solidFill>
              </a:rPr>
              <a:t>nutnosti</a:t>
            </a:r>
            <a:r>
              <a:rPr lang="cs-CZ" sz="1500" dirty="0" smtClean="0">
                <a:solidFill>
                  <a:schemeClr val="bg1"/>
                </a:solidFill>
              </a:rPr>
              <a:t> </a:t>
            </a:r>
            <a:r>
              <a:rPr lang="en-US" sz="1500" dirty="0" err="1" smtClean="0">
                <a:solidFill>
                  <a:schemeClr val="bg1"/>
                </a:solidFill>
              </a:rPr>
              <a:t>korigovat</a:t>
            </a:r>
            <a:r>
              <a:rPr lang="en-US" sz="1500" dirty="0" smtClean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hladinu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významnosti</a:t>
            </a:r>
            <a:r>
              <a:rPr lang="en-US" sz="1500" dirty="0">
                <a:solidFill>
                  <a:schemeClr val="bg1"/>
                </a:solidFill>
              </a:rPr>
              <a:t> (</a:t>
            </a:r>
            <a:r>
              <a:rPr lang="en-US" sz="1500" b="1" dirty="0">
                <a:solidFill>
                  <a:schemeClr val="bg1"/>
                </a:solidFill>
              </a:rPr>
              <a:t>bez </a:t>
            </a:r>
            <a:r>
              <a:rPr lang="en-US" sz="1500" b="1" dirty="0" err="1">
                <a:solidFill>
                  <a:schemeClr val="bg1"/>
                </a:solidFill>
              </a:rPr>
              <a:t>snížení</a:t>
            </a:r>
            <a:r>
              <a:rPr lang="en-US" sz="1500" b="1" dirty="0">
                <a:solidFill>
                  <a:schemeClr val="bg1"/>
                </a:solidFill>
              </a:rPr>
              <a:t> </a:t>
            </a:r>
            <a:r>
              <a:rPr lang="en-US" sz="1500" b="1" dirty="0" err="1">
                <a:solidFill>
                  <a:schemeClr val="bg1"/>
                </a:solidFill>
              </a:rPr>
              <a:t>síly</a:t>
            </a:r>
            <a:r>
              <a:rPr lang="en-US" sz="1500" b="1" dirty="0">
                <a:solidFill>
                  <a:schemeClr val="bg1"/>
                </a:solidFill>
              </a:rPr>
              <a:t> </a:t>
            </a:r>
            <a:r>
              <a:rPr lang="en-US" sz="1500" b="1" dirty="0" err="1">
                <a:solidFill>
                  <a:schemeClr val="bg1"/>
                </a:solidFill>
              </a:rPr>
              <a:t>testu</a:t>
            </a:r>
            <a:r>
              <a:rPr lang="en-US" sz="1500" dirty="0">
                <a:solidFill>
                  <a:schemeClr val="bg1"/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u="sng" dirty="0" smtClean="0">
                <a:solidFill>
                  <a:schemeClr val="bg1"/>
                </a:solidFill>
              </a:rPr>
              <a:t>Jen </a:t>
            </a:r>
            <a:r>
              <a:rPr lang="en-US" sz="1500" u="sng" dirty="0" err="1">
                <a:solidFill>
                  <a:schemeClr val="bg1"/>
                </a:solidFill>
              </a:rPr>
              <a:t>když</a:t>
            </a:r>
            <a:r>
              <a:rPr lang="en-US" sz="1500" u="sng" dirty="0">
                <a:solidFill>
                  <a:schemeClr val="bg1"/>
                </a:solidFill>
              </a:rPr>
              <a:t> </a:t>
            </a:r>
            <a:r>
              <a:rPr lang="en-US" sz="1500" u="sng" dirty="0" err="1">
                <a:solidFill>
                  <a:schemeClr val="bg1"/>
                </a:solidFill>
              </a:rPr>
              <a:t>máme</a:t>
            </a:r>
            <a:r>
              <a:rPr lang="en-US" sz="1500" u="sng" dirty="0">
                <a:solidFill>
                  <a:schemeClr val="bg1"/>
                </a:solidFill>
              </a:rPr>
              <a:t> </a:t>
            </a:r>
            <a:r>
              <a:rPr lang="en-US" sz="1500" u="sng" dirty="0" err="1">
                <a:solidFill>
                  <a:schemeClr val="bg1"/>
                </a:solidFill>
              </a:rPr>
              <a:t>dopředu</a:t>
            </a:r>
            <a:r>
              <a:rPr lang="en-US" sz="1500" u="sng" dirty="0">
                <a:solidFill>
                  <a:schemeClr val="bg1"/>
                </a:solidFill>
              </a:rPr>
              <a:t> </a:t>
            </a:r>
            <a:r>
              <a:rPr lang="en-US" sz="1500" u="sng" dirty="0" err="1">
                <a:solidFill>
                  <a:schemeClr val="bg1"/>
                </a:solidFill>
              </a:rPr>
              <a:t>hypotézy</a:t>
            </a:r>
            <a:endParaRPr lang="en-US" sz="1500" u="sng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dirty="0" err="1">
                <a:solidFill>
                  <a:schemeClr val="bg1"/>
                </a:solidFill>
              </a:rPr>
              <a:t>Kontrastů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lze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provést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tolik</a:t>
            </a:r>
            <a:r>
              <a:rPr lang="en-US" sz="1500" dirty="0">
                <a:solidFill>
                  <a:schemeClr val="bg1"/>
                </a:solidFill>
              </a:rPr>
              <a:t>, </a:t>
            </a:r>
            <a:r>
              <a:rPr lang="en-US" sz="1500" dirty="0" err="1">
                <a:solidFill>
                  <a:schemeClr val="bg1"/>
                </a:solidFill>
              </a:rPr>
              <a:t>kolik</a:t>
            </a:r>
            <a:r>
              <a:rPr lang="en-US" sz="1500" dirty="0">
                <a:solidFill>
                  <a:schemeClr val="bg1"/>
                </a:solidFill>
              </a:rPr>
              <a:t> je </a:t>
            </a:r>
            <a:r>
              <a:rPr lang="en-US" sz="1500" dirty="0" err="1">
                <a:solidFill>
                  <a:schemeClr val="bg1"/>
                </a:solidFill>
              </a:rPr>
              <a:t>počet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skupin</a:t>
            </a:r>
            <a:r>
              <a:rPr lang="en-US" sz="1500" dirty="0">
                <a:solidFill>
                  <a:schemeClr val="bg1"/>
                </a:solidFill>
              </a:rPr>
              <a:t> – 1</a:t>
            </a:r>
          </a:p>
          <a:p>
            <a:pPr marL="0" lvl="0" indent="0"/>
            <a:endParaRPr lang="en-US" sz="15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500" dirty="0" err="1">
                <a:solidFill>
                  <a:schemeClr val="bg1"/>
                </a:solidFill>
              </a:rPr>
              <a:t>Každý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kontrast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b="1" dirty="0" err="1">
                <a:solidFill>
                  <a:schemeClr val="bg1"/>
                </a:solidFill>
              </a:rPr>
              <a:t>srovnává</a:t>
            </a:r>
            <a:r>
              <a:rPr lang="en-US" sz="1500" b="1" dirty="0">
                <a:solidFill>
                  <a:schemeClr val="bg1"/>
                </a:solidFill>
              </a:rPr>
              <a:t> 2 </a:t>
            </a:r>
            <a:r>
              <a:rPr lang="en-US" sz="1500" b="1" dirty="0" err="1">
                <a:solidFill>
                  <a:schemeClr val="bg1"/>
                </a:solidFill>
              </a:rPr>
              <a:t>průměry</a:t>
            </a:r>
            <a:endParaRPr lang="en-US" sz="1500" b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dirty="0" err="1" smtClean="0">
                <a:solidFill>
                  <a:schemeClr val="bg1"/>
                </a:solidFill>
              </a:rPr>
              <a:t>Průměr</a:t>
            </a:r>
            <a:r>
              <a:rPr lang="en-US" sz="1500" dirty="0" smtClean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skupiny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nebo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průměr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více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skupin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dohromady</a:t>
            </a:r>
            <a:endParaRPr lang="en-US" sz="15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dirty="0" err="1">
                <a:solidFill>
                  <a:schemeClr val="bg1"/>
                </a:solidFill>
              </a:rPr>
              <a:t>Např</a:t>
            </a:r>
            <a:r>
              <a:rPr lang="en-US" sz="1500" dirty="0">
                <a:solidFill>
                  <a:schemeClr val="bg1"/>
                </a:solidFill>
              </a:rPr>
              <a:t>. </a:t>
            </a:r>
            <a:r>
              <a:rPr lang="en-US" sz="1500" dirty="0" smtClean="0">
                <a:solidFill>
                  <a:schemeClr val="bg1"/>
                </a:solidFill>
              </a:rPr>
              <a:t>„</a:t>
            </a:r>
            <a:r>
              <a:rPr lang="cs-CZ" sz="1500" dirty="0" smtClean="0">
                <a:solidFill>
                  <a:schemeClr val="bg1"/>
                </a:solidFill>
              </a:rPr>
              <a:t>Základní</a:t>
            </a:r>
            <a:r>
              <a:rPr lang="en-US" sz="1500" dirty="0" smtClean="0">
                <a:solidFill>
                  <a:schemeClr val="bg1"/>
                </a:solidFill>
              </a:rPr>
              <a:t>" </a:t>
            </a:r>
            <a:r>
              <a:rPr lang="en-US" sz="1500" dirty="0">
                <a:solidFill>
                  <a:schemeClr val="bg1"/>
                </a:solidFill>
              </a:rPr>
              <a:t>vs. </a:t>
            </a:r>
            <a:r>
              <a:rPr lang="en-US" sz="1500" dirty="0" smtClean="0">
                <a:solidFill>
                  <a:schemeClr val="bg1"/>
                </a:solidFill>
              </a:rPr>
              <a:t>„</a:t>
            </a:r>
            <a:r>
              <a:rPr lang="cs-CZ" sz="1500" dirty="0" smtClean="0">
                <a:solidFill>
                  <a:schemeClr val="bg1"/>
                </a:solidFill>
              </a:rPr>
              <a:t>Středoškolské</a:t>
            </a:r>
            <a:r>
              <a:rPr lang="en-US" sz="1500" dirty="0" smtClean="0">
                <a:solidFill>
                  <a:schemeClr val="bg1"/>
                </a:solidFill>
              </a:rPr>
              <a:t>"</a:t>
            </a:r>
            <a:endParaRPr lang="en-US" sz="1500" dirty="0">
              <a:solidFill>
                <a:schemeClr val="bg1"/>
              </a:solidFill>
            </a:endParaRPr>
          </a:p>
          <a:p>
            <a:pPr marL="0" lvl="0" indent="0"/>
            <a:endParaRPr lang="en-US" sz="15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500" b="1" dirty="0" err="1">
                <a:solidFill>
                  <a:schemeClr val="bg1"/>
                </a:solidFill>
              </a:rPr>
              <a:t>Ortogonální</a:t>
            </a:r>
            <a:r>
              <a:rPr lang="en-US" sz="1500" dirty="0">
                <a:solidFill>
                  <a:schemeClr val="bg1"/>
                </a:solidFill>
              </a:rPr>
              <a:t> (</a:t>
            </a:r>
            <a:r>
              <a:rPr lang="en-US" sz="1500" dirty="0" err="1">
                <a:solidFill>
                  <a:schemeClr val="bg1"/>
                </a:solidFill>
              </a:rPr>
              <a:t>nezávislé</a:t>
            </a:r>
            <a:r>
              <a:rPr lang="en-US" sz="1500" dirty="0">
                <a:solidFill>
                  <a:schemeClr val="bg1"/>
                </a:solidFill>
              </a:rPr>
              <a:t>) </a:t>
            </a:r>
            <a:r>
              <a:rPr lang="en-US" sz="1500" b="1" dirty="0" err="1">
                <a:solidFill>
                  <a:schemeClr val="bg1"/>
                </a:solidFill>
              </a:rPr>
              <a:t>kontrasty</a:t>
            </a:r>
            <a:endParaRPr lang="en-US" sz="1500" b="1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dirty="0" err="1" smtClean="0">
                <a:solidFill>
                  <a:schemeClr val="bg1"/>
                </a:solidFill>
              </a:rPr>
              <a:t>Skupina</a:t>
            </a:r>
            <a:r>
              <a:rPr lang="en-US" sz="1500" dirty="0" smtClean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použitá</a:t>
            </a:r>
            <a:r>
              <a:rPr lang="en-US" sz="1500" dirty="0">
                <a:solidFill>
                  <a:schemeClr val="bg1"/>
                </a:solidFill>
              </a:rPr>
              <a:t> v </a:t>
            </a:r>
            <a:r>
              <a:rPr lang="en-US" sz="1500" dirty="0" err="1">
                <a:solidFill>
                  <a:schemeClr val="bg1"/>
                </a:solidFill>
              </a:rPr>
              <a:t>jednom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srovnání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není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použitá</a:t>
            </a:r>
            <a:r>
              <a:rPr lang="en-US" sz="1500" dirty="0">
                <a:solidFill>
                  <a:schemeClr val="bg1"/>
                </a:solidFill>
              </a:rPr>
              <a:t> v </a:t>
            </a:r>
            <a:r>
              <a:rPr lang="en-US" sz="1500" dirty="0" err="1">
                <a:solidFill>
                  <a:schemeClr val="bg1"/>
                </a:solidFill>
              </a:rPr>
              <a:t>dalším</a:t>
            </a:r>
            <a:endParaRPr lang="en-US" sz="1500" dirty="0">
              <a:solidFill>
                <a:schemeClr val="bg1"/>
              </a:solidFill>
            </a:endParaRPr>
          </a:p>
          <a:p>
            <a:pPr marL="0" lvl="0" indent="0"/>
            <a:endParaRPr lang="en-US" sz="15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500" b="1" dirty="0" err="1">
                <a:solidFill>
                  <a:schemeClr val="bg1"/>
                </a:solidFill>
              </a:rPr>
              <a:t>Neortogonální</a:t>
            </a:r>
            <a:r>
              <a:rPr lang="en-US" sz="1500" b="1" dirty="0">
                <a:solidFill>
                  <a:schemeClr val="bg1"/>
                </a:solidFill>
              </a:rPr>
              <a:t> </a:t>
            </a:r>
            <a:r>
              <a:rPr lang="en-US" sz="1500" b="1" dirty="0" err="1">
                <a:solidFill>
                  <a:schemeClr val="bg1"/>
                </a:solidFill>
              </a:rPr>
              <a:t>kontrasty</a:t>
            </a:r>
            <a:endParaRPr lang="cs-CZ" sz="15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3100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-1"/>
            <a:ext cx="8256375" cy="125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 smtClean="0"/>
              <a:t>Kontrasty</a:t>
            </a:r>
            <a:br>
              <a:rPr lang="cs-CZ" b="1" dirty="0" smtClean="0"/>
            </a:br>
            <a:r>
              <a:rPr lang="cs-CZ" sz="1800" i="1" dirty="0" smtClean="0"/>
              <a:t> Úvod</a:t>
            </a:r>
            <a:endParaRPr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84418" y="1252728"/>
            <a:ext cx="7990901" cy="37581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c1 = c(-1,0,1)</a:t>
            </a: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c2 = c(0,-1,1)</a:t>
            </a: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mat &lt;- </a:t>
            </a:r>
            <a:r>
              <a:rPr lang="en-US" sz="1500" dirty="0" err="1">
                <a:solidFill>
                  <a:schemeClr val="bg1"/>
                </a:solidFill>
              </a:rPr>
              <a:t>cbind</a:t>
            </a:r>
            <a:r>
              <a:rPr lang="en-US" sz="1500" dirty="0">
                <a:solidFill>
                  <a:schemeClr val="bg1"/>
                </a:solidFill>
              </a:rPr>
              <a:t>(c1,c2)</a:t>
            </a: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contrasts(Bydleni_Brno_60m2_2016$Vzdelani) &lt;- mat</a:t>
            </a: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model1 &lt;- lm(Prodej_60m2_2016 ~ </a:t>
            </a:r>
            <a:r>
              <a:rPr lang="en-US" sz="1500" dirty="0" err="1">
                <a:solidFill>
                  <a:schemeClr val="bg1"/>
                </a:solidFill>
              </a:rPr>
              <a:t>Vzdelani</a:t>
            </a:r>
            <a:r>
              <a:rPr lang="en-US" sz="1500" dirty="0">
                <a:solidFill>
                  <a:schemeClr val="bg1"/>
                </a:solidFill>
              </a:rPr>
              <a:t>, data = Bydleni_Brno_60m2_2016)</a:t>
            </a: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summary(model1)</a:t>
            </a:r>
          </a:p>
          <a:p>
            <a:pPr marL="0" lvl="0" indent="0"/>
            <a:endParaRPr lang="en-US" sz="15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options(contrasts = c("</a:t>
            </a:r>
            <a:r>
              <a:rPr lang="en-US" sz="1500" dirty="0" err="1">
                <a:solidFill>
                  <a:schemeClr val="bg1"/>
                </a:solidFill>
              </a:rPr>
              <a:t>contr.helmert</a:t>
            </a:r>
            <a:r>
              <a:rPr lang="en-US" sz="1500" dirty="0">
                <a:solidFill>
                  <a:schemeClr val="bg1"/>
                </a:solidFill>
              </a:rPr>
              <a:t>", "</a:t>
            </a:r>
            <a:r>
              <a:rPr lang="en-US" sz="1500" dirty="0" err="1">
                <a:solidFill>
                  <a:schemeClr val="bg1"/>
                </a:solidFill>
              </a:rPr>
              <a:t>contr.poly</a:t>
            </a:r>
            <a:r>
              <a:rPr lang="en-US" sz="1500" dirty="0">
                <a:solidFill>
                  <a:schemeClr val="bg1"/>
                </a:solidFill>
              </a:rPr>
              <a:t>"))</a:t>
            </a: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contrasts(Bydleni_Brno_60m2_2016$Vzdelani) &lt;- "</a:t>
            </a:r>
            <a:r>
              <a:rPr lang="en-US" sz="1500" dirty="0" err="1">
                <a:solidFill>
                  <a:schemeClr val="bg1"/>
                </a:solidFill>
              </a:rPr>
              <a:t>contr.helmert</a:t>
            </a:r>
            <a:r>
              <a:rPr lang="en-US" sz="1500" dirty="0">
                <a:solidFill>
                  <a:schemeClr val="bg1"/>
                </a:solidFill>
              </a:rPr>
              <a:t>"</a:t>
            </a: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model1 &lt;- lm(Prodej_60m2_2016 ~ </a:t>
            </a:r>
            <a:r>
              <a:rPr lang="en-US" sz="1500" dirty="0" err="1">
                <a:solidFill>
                  <a:schemeClr val="bg1"/>
                </a:solidFill>
              </a:rPr>
              <a:t>Vzdelani</a:t>
            </a:r>
            <a:r>
              <a:rPr lang="en-US" sz="1500" dirty="0">
                <a:solidFill>
                  <a:schemeClr val="bg1"/>
                </a:solidFill>
              </a:rPr>
              <a:t>, data = Bydleni_Brno_60m2_2016)</a:t>
            </a:r>
          </a:p>
          <a:p>
            <a:pPr marL="0" lvl="0" indent="0"/>
            <a:r>
              <a:rPr lang="en-US" sz="1500" dirty="0">
                <a:solidFill>
                  <a:schemeClr val="bg1"/>
                </a:solidFill>
              </a:rPr>
              <a:t>summary(model1)</a:t>
            </a:r>
            <a:endParaRPr lang="cs-CZ" sz="15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8917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085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Zdroje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288493"/>
            <a:ext cx="8640125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Conway, A. (</a:t>
            </a:r>
            <a:r>
              <a:rPr lang="en-US" sz="1400" dirty="0" err="1">
                <a:solidFill>
                  <a:schemeClr val="bg1"/>
                </a:solidFill>
              </a:rPr>
              <a:t>n.d.</a:t>
            </a:r>
            <a:r>
              <a:rPr lang="en-US" sz="1400" dirty="0">
                <a:solidFill>
                  <a:schemeClr val="bg1"/>
                </a:solidFill>
              </a:rPr>
              <a:t>) Intro to Statistics with R: Student's T-test. </a:t>
            </a:r>
            <a:r>
              <a:rPr lang="en-US" sz="1400" dirty="0" err="1">
                <a:solidFill>
                  <a:schemeClr val="bg1"/>
                </a:solidFill>
              </a:rPr>
              <a:t>Dostupné</a:t>
            </a:r>
            <a:r>
              <a:rPr lang="en-US" sz="1400" dirty="0">
                <a:solidFill>
                  <a:schemeClr val="bg1"/>
                </a:solidFill>
              </a:rPr>
              <a:t> online </a:t>
            </a:r>
            <a:r>
              <a:rPr lang="en-US" sz="1400" dirty="0" err="1">
                <a:solidFill>
                  <a:schemeClr val="bg1"/>
                </a:solidFill>
              </a:rPr>
              <a:t>na</a:t>
            </a:r>
            <a:r>
              <a:rPr lang="en-US" sz="1400" dirty="0">
                <a:solidFill>
                  <a:schemeClr val="bg1"/>
                </a:solidFill>
              </a:rPr>
              <a:t>: https://www.datacamp.com/courses/intro-to-statistics-with-r-</a:t>
            </a:r>
          </a:p>
          <a:p>
            <a:pPr marL="0" lvl="0" indent="0"/>
            <a:r>
              <a:rPr lang="en-US" sz="1400" dirty="0" smtClean="0">
                <a:solidFill>
                  <a:schemeClr val="bg1"/>
                </a:solidFill>
              </a:rPr>
              <a:t>students-t-test</a:t>
            </a:r>
            <a:endParaRPr lang="cs-CZ" sz="1400" dirty="0" smtClean="0">
              <a:solidFill>
                <a:schemeClr val="bg1"/>
              </a:solidFill>
            </a:endParaRPr>
          </a:p>
          <a:p>
            <a:pPr marL="0" indent="0"/>
            <a:endParaRPr lang="cs-CZ" sz="1400" dirty="0" smtClean="0">
              <a:solidFill>
                <a:schemeClr val="bg1"/>
              </a:solidFill>
            </a:endParaRPr>
          </a:p>
          <a:p>
            <a:pPr marL="0" indent="0"/>
            <a:r>
              <a:rPr lang="en-US" sz="1400" dirty="0" smtClean="0">
                <a:solidFill>
                  <a:schemeClr val="bg1"/>
                </a:solidFill>
              </a:rPr>
              <a:t>Effect </a:t>
            </a:r>
            <a:r>
              <a:rPr lang="en-US" sz="1400" dirty="0">
                <a:solidFill>
                  <a:schemeClr val="bg1"/>
                </a:solidFill>
              </a:rPr>
              <a:t>size (</a:t>
            </a:r>
            <a:r>
              <a:rPr lang="en-US" sz="1400" dirty="0" err="1">
                <a:solidFill>
                  <a:schemeClr val="bg1"/>
                </a:solidFill>
              </a:rPr>
              <a:t>n.d.</a:t>
            </a:r>
            <a:r>
              <a:rPr lang="en-US" sz="1400" dirty="0">
                <a:solidFill>
                  <a:schemeClr val="bg1"/>
                </a:solidFill>
              </a:rPr>
              <a:t>). In Wikipedia: </a:t>
            </a:r>
            <a:r>
              <a:rPr lang="en-US" sz="1400" dirty="0" err="1">
                <a:solidFill>
                  <a:schemeClr val="bg1"/>
                </a:solidFill>
              </a:rPr>
              <a:t>Staženo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dne</a:t>
            </a:r>
            <a:r>
              <a:rPr lang="en-US" sz="1400" dirty="0">
                <a:solidFill>
                  <a:schemeClr val="bg1"/>
                </a:solidFill>
              </a:rPr>
              <a:t> 10. 10. 2016 z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sz="1400" dirty="0" smtClean="0">
                <a:solidFill>
                  <a:schemeClr val="bg1"/>
                </a:solidFill>
                <a:hlinkClick r:id="rId3"/>
              </a:rPr>
              <a:t>en.wikipedia.org/wiki/Effect_size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 smtClean="0">
                <a:solidFill>
                  <a:schemeClr val="bg1"/>
                </a:solidFill>
              </a:rPr>
              <a:t>Field</a:t>
            </a:r>
            <a:r>
              <a:rPr lang="en-US" sz="1400" dirty="0">
                <a:solidFill>
                  <a:schemeClr val="bg1"/>
                </a:solidFill>
              </a:rPr>
              <a:t>, A., Miles, J., &amp; Field, Z. (2012). Discovering Statistics Using </a:t>
            </a:r>
            <a:r>
              <a:rPr lang="en-US" sz="1400" dirty="0" smtClean="0">
                <a:solidFill>
                  <a:schemeClr val="bg1"/>
                </a:solidFill>
              </a:rPr>
              <a:t>R.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Sage</a:t>
            </a:r>
            <a:r>
              <a:rPr lang="en-US" sz="1400" dirty="0">
                <a:solidFill>
                  <a:schemeClr val="bg1"/>
                </a:solidFill>
              </a:rPr>
              <a:t>: UK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  <a:endParaRPr lang="cs-CZ" sz="1400" dirty="0" smtClean="0">
              <a:solidFill>
                <a:schemeClr val="bg1"/>
              </a:solidFill>
            </a:endParaRPr>
          </a:p>
          <a:p>
            <a:pPr marL="0" lvl="0" indent="0"/>
            <a:endParaRPr lang="cs-CZ" sz="1400" dirty="0" smtClean="0">
              <a:solidFill>
                <a:schemeClr val="bg1"/>
              </a:solidFill>
            </a:endParaRP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Navarro, D. J. (2014). Learning statistics with R: A tutorial </a:t>
            </a:r>
            <a:r>
              <a:rPr lang="en-US" sz="1400" dirty="0" smtClean="0">
                <a:solidFill>
                  <a:schemeClr val="bg1"/>
                </a:solidFill>
              </a:rPr>
              <a:t>for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psychology </a:t>
            </a:r>
            <a:r>
              <a:rPr lang="en-US" sz="1400" dirty="0">
                <a:solidFill>
                  <a:schemeClr val="bg1"/>
                </a:solidFill>
              </a:rPr>
              <a:t>students and other beginners. Available </a:t>
            </a:r>
            <a:r>
              <a:rPr lang="en-US" sz="1400" dirty="0" smtClean="0">
                <a:solidFill>
                  <a:schemeClr val="bg1"/>
                </a:solidFill>
              </a:rPr>
              <a:t>online: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hlinkClick r:id="rId4"/>
              </a:rPr>
              <a:t>http</a:t>
            </a:r>
            <a:r>
              <a:rPr lang="en-US" sz="1400" dirty="0">
                <a:solidFill>
                  <a:schemeClr val="bg1"/>
                </a:solidFill>
                <a:hlinkClick r:id="rId4"/>
              </a:rPr>
              <a:t>://health.adelaide.edu.au/psychology/ccs/teaching/lsr</a:t>
            </a:r>
            <a:r>
              <a:rPr lang="en-US" sz="1400" dirty="0" smtClean="0">
                <a:solidFill>
                  <a:schemeClr val="bg1"/>
                </a:solidFill>
                <a:hlinkClick r:id="rId4"/>
              </a:rPr>
              <a:t>/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</a:p>
          <a:p>
            <a:pPr marL="0" lvl="0" indent="0"/>
            <a:endParaRPr lang="cs-CZ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Standard error (</a:t>
            </a:r>
            <a:r>
              <a:rPr lang="en-US" sz="1400" dirty="0" err="1">
                <a:solidFill>
                  <a:schemeClr val="bg1"/>
                </a:solidFill>
              </a:rPr>
              <a:t>n.d.</a:t>
            </a:r>
            <a:r>
              <a:rPr lang="en-US" sz="1400" dirty="0">
                <a:solidFill>
                  <a:schemeClr val="bg1"/>
                </a:solidFill>
              </a:rPr>
              <a:t>). In Wikipedia: </a:t>
            </a:r>
            <a:r>
              <a:rPr lang="en-US" sz="1400" dirty="0" err="1">
                <a:solidFill>
                  <a:schemeClr val="bg1"/>
                </a:solidFill>
              </a:rPr>
              <a:t>Staženo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dne</a:t>
            </a:r>
            <a:r>
              <a:rPr lang="en-US" sz="1400" dirty="0">
                <a:solidFill>
                  <a:schemeClr val="bg1"/>
                </a:solidFill>
              </a:rPr>
              <a:t> 10. 10. 2016 </a:t>
            </a:r>
            <a:r>
              <a:rPr lang="en-US" sz="1400" dirty="0" smtClean="0">
                <a:solidFill>
                  <a:schemeClr val="bg1"/>
                </a:solidFill>
              </a:rPr>
              <a:t>z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hlinkClick r:id="rId5"/>
              </a:rPr>
              <a:t>https</a:t>
            </a:r>
            <a:r>
              <a:rPr lang="en-US" sz="1400" dirty="0">
                <a:solidFill>
                  <a:schemeClr val="bg1"/>
                </a:solidFill>
                <a:hlinkClick r:id="rId5"/>
              </a:rPr>
              <a:t>://</a:t>
            </a:r>
            <a:r>
              <a:rPr lang="en-US" sz="1400" dirty="0" smtClean="0">
                <a:solidFill>
                  <a:schemeClr val="bg1"/>
                </a:solidFill>
                <a:hlinkClick r:id="rId5"/>
              </a:rPr>
              <a:t>en.wikipedia.org/wiki/Standard_error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endParaRPr lang="cs-CZ" sz="14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 smtClean="0">
                <a:solidFill>
                  <a:schemeClr val="bg1"/>
                </a:solidFill>
              </a:rPr>
              <a:t>Student's </a:t>
            </a:r>
            <a:r>
              <a:rPr lang="en-US" sz="1400" dirty="0">
                <a:solidFill>
                  <a:schemeClr val="bg1"/>
                </a:solidFill>
              </a:rPr>
              <a:t>t-test (</a:t>
            </a:r>
            <a:r>
              <a:rPr lang="en-US" sz="1400" dirty="0" err="1">
                <a:solidFill>
                  <a:schemeClr val="bg1"/>
                </a:solidFill>
              </a:rPr>
              <a:t>n.d.</a:t>
            </a:r>
            <a:r>
              <a:rPr lang="en-US" sz="1400" dirty="0">
                <a:solidFill>
                  <a:schemeClr val="bg1"/>
                </a:solidFill>
              </a:rPr>
              <a:t>). In Wikipedia: </a:t>
            </a:r>
            <a:r>
              <a:rPr lang="en-US" sz="1400" dirty="0" err="1">
                <a:solidFill>
                  <a:schemeClr val="bg1"/>
                </a:solidFill>
              </a:rPr>
              <a:t>Staženo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dne</a:t>
            </a:r>
            <a:r>
              <a:rPr lang="en-US" sz="1400" dirty="0">
                <a:solidFill>
                  <a:schemeClr val="bg1"/>
                </a:solidFill>
              </a:rPr>
              <a:t> 10. 10. 2016 z </a:t>
            </a:r>
            <a:r>
              <a:rPr lang="en-US" sz="1400" dirty="0">
                <a:solidFill>
                  <a:schemeClr val="bg1"/>
                </a:solidFill>
                <a:hlinkClick r:id="rId6"/>
              </a:rPr>
              <a:t>https://</a:t>
            </a:r>
            <a:r>
              <a:rPr lang="en-US" sz="1400" dirty="0" smtClean="0">
                <a:solidFill>
                  <a:schemeClr val="bg1"/>
                </a:solidFill>
                <a:hlinkClick r:id="rId6"/>
              </a:rPr>
              <a:t>en.wikipedia.org/wiki/Student%27s_t-test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42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sz="1800" b="1" dirty="0"/>
              <a:t>(dle </a:t>
            </a:r>
            <a:r>
              <a:rPr lang="cs-CZ" sz="1800" b="1" dirty="0" err="1" smtClean="0"/>
              <a:t>Conway</a:t>
            </a:r>
            <a:r>
              <a:rPr lang="cs-CZ" sz="1800" b="1" dirty="0" smtClean="0"/>
              <a:t>, </a:t>
            </a:r>
            <a:r>
              <a:rPr lang="cs-CZ" sz="1800" b="1" dirty="0" err="1"/>
              <a:t>n.d</a:t>
            </a:r>
            <a:r>
              <a:rPr lang="cs-CZ" sz="1800" b="1" dirty="0"/>
              <a:t>.)</a:t>
            </a:r>
            <a:br>
              <a:rPr lang="cs-CZ" sz="1800" b="1" dirty="0"/>
            </a:br>
            <a:r>
              <a:rPr lang="cs-CZ" sz="1800" i="1" dirty="0" err="1"/>
              <a:t>Dependent</a:t>
            </a:r>
            <a:r>
              <a:rPr lang="cs-CZ" sz="1800" i="1" dirty="0"/>
              <a:t> </a:t>
            </a:r>
            <a:r>
              <a:rPr lang="cs-CZ" sz="1800" i="1" dirty="0" smtClean="0"/>
              <a:t>t-test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7870243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 smtClean="0">
                <a:solidFill>
                  <a:schemeClr val="bg1"/>
                </a:solidFill>
              </a:rPr>
              <a:t>#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Bydleni_Brno</a:t>
            </a:r>
            <a:r>
              <a:rPr lang="cs-CZ" sz="1400" dirty="0">
                <a:solidFill>
                  <a:schemeClr val="bg1"/>
                </a:solidFill>
              </a:rPr>
              <a:t> &lt;- </a:t>
            </a:r>
            <a:r>
              <a:rPr lang="cs-CZ" sz="1400" dirty="0" err="1">
                <a:solidFill>
                  <a:schemeClr val="bg1"/>
                </a:solidFill>
              </a:rPr>
              <a:t>read_excel</a:t>
            </a:r>
            <a:r>
              <a:rPr lang="cs-CZ" sz="1400" dirty="0">
                <a:solidFill>
                  <a:schemeClr val="bg1"/>
                </a:solidFill>
              </a:rPr>
              <a:t>("Bydleni_Brno.xlsx</a:t>
            </a:r>
            <a:r>
              <a:rPr lang="cs-CZ" sz="1400" dirty="0" smtClean="0">
                <a:solidFill>
                  <a:schemeClr val="bg1"/>
                </a:solidFill>
              </a:rPr>
              <a:t>")</a:t>
            </a:r>
          </a:p>
          <a:p>
            <a:pPr marL="0" lvl="0" indent="0"/>
            <a:endParaRPr lang="cs-CZ" sz="14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 smtClean="0">
                <a:solidFill>
                  <a:schemeClr val="bg1"/>
                </a:solidFill>
              </a:rPr>
              <a:t># </a:t>
            </a:r>
            <a:r>
              <a:rPr lang="en-US" sz="1400" dirty="0">
                <a:solidFill>
                  <a:schemeClr val="bg1"/>
                </a:solidFill>
              </a:rPr>
              <a:t>In the case of our dependent t-test, we need to specify these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arguments to </a:t>
            </a:r>
            <a:r>
              <a:rPr lang="en-US" sz="1400" dirty="0" err="1">
                <a:solidFill>
                  <a:schemeClr val="bg1"/>
                </a:solidFill>
              </a:rPr>
              <a:t>t.test</a:t>
            </a:r>
            <a:r>
              <a:rPr lang="en-US" sz="1400" dirty="0">
                <a:solidFill>
                  <a:schemeClr val="bg1"/>
                </a:solidFill>
              </a:rPr>
              <a:t>():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b="1" dirty="0">
                <a:solidFill>
                  <a:schemeClr val="bg1"/>
                </a:solidFill>
              </a:rPr>
              <a:t>?</a:t>
            </a:r>
            <a:r>
              <a:rPr lang="en-US" sz="1400" b="1" dirty="0" err="1">
                <a:solidFill>
                  <a:schemeClr val="bg1"/>
                </a:solidFill>
              </a:rPr>
              <a:t>t.test</a:t>
            </a:r>
            <a:endParaRPr lang="en-US" sz="1400" b="1" dirty="0">
              <a:solidFill>
                <a:schemeClr val="bg1"/>
              </a:solidFill>
            </a:endParaRPr>
          </a:p>
          <a:p>
            <a:pPr marL="0" lvl="0" indent="0"/>
            <a:endParaRPr lang="en-US" sz="1400" u="sng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x: Column of </a:t>
            </a:r>
            <a:r>
              <a:rPr lang="en-US" sz="1400" dirty="0" err="1">
                <a:solidFill>
                  <a:schemeClr val="bg1"/>
                </a:solidFill>
              </a:rPr>
              <a:t>Bydleni_Brno</a:t>
            </a:r>
            <a:r>
              <a:rPr lang="en-US" sz="1400" dirty="0">
                <a:solidFill>
                  <a:schemeClr val="bg1"/>
                </a:solidFill>
              </a:rPr>
              <a:t> containing </a:t>
            </a:r>
            <a:r>
              <a:rPr lang="cs-CZ" sz="1400" dirty="0" err="1">
                <a:solidFill>
                  <a:schemeClr val="bg1"/>
                </a:solidFill>
              </a:rPr>
              <a:t>prices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for</a:t>
            </a:r>
            <a:r>
              <a:rPr lang="cs-CZ" sz="1400" dirty="0">
                <a:solidFill>
                  <a:schemeClr val="bg1"/>
                </a:solidFill>
              </a:rPr>
              <a:t> 2015</a:t>
            </a:r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y: Column of </a:t>
            </a:r>
            <a:r>
              <a:rPr lang="en-US" sz="1400" dirty="0" err="1">
                <a:solidFill>
                  <a:schemeClr val="bg1"/>
                </a:solidFill>
              </a:rPr>
              <a:t>Bydleni_Brno</a:t>
            </a:r>
            <a:r>
              <a:rPr lang="en-US" sz="1400" dirty="0">
                <a:solidFill>
                  <a:schemeClr val="bg1"/>
                </a:solidFill>
              </a:rPr>
              <a:t> containing </a:t>
            </a:r>
            <a:r>
              <a:rPr lang="cs-CZ" sz="1400" dirty="0" err="1">
                <a:solidFill>
                  <a:schemeClr val="bg1"/>
                </a:solidFill>
              </a:rPr>
              <a:t>prices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for</a:t>
            </a:r>
            <a:r>
              <a:rPr lang="cs-CZ" sz="1400" dirty="0">
                <a:solidFill>
                  <a:schemeClr val="bg1"/>
                </a:solidFill>
              </a:rPr>
              <a:t> 2016 </a:t>
            </a:r>
            <a:r>
              <a:rPr lang="en-US" sz="1400" dirty="0">
                <a:solidFill>
                  <a:schemeClr val="bg1"/>
                </a:solidFill>
              </a:rPr>
              <a:t>paired: Whether we're doing a dependent (i.e. </a:t>
            </a:r>
            <a:r>
              <a:rPr lang="cs-CZ" sz="1400" dirty="0">
                <a:solidFill>
                  <a:schemeClr val="bg1"/>
                </a:solidFill>
              </a:rPr>
              <a:t>   </a:t>
            </a:r>
            <a:r>
              <a:rPr lang="en-US" sz="1400" dirty="0">
                <a:solidFill>
                  <a:schemeClr val="bg1"/>
                </a:solidFill>
              </a:rPr>
              <a:t># paired) t-test or </a:t>
            </a:r>
            <a:r>
              <a:rPr lang="en-US" sz="1400" dirty="0" smtClean="0">
                <a:solidFill>
                  <a:schemeClr val="bg1"/>
                </a:solidFill>
              </a:rPr>
              <a:t>independent </a:t>
            </a:r>
            <a:r>
              <a:rPr lang="en-US" sz="1400" dirty="0">
                <a:solidFill>
                  <a:schemeClr val="bg1"/>
                </a:solidFill>
              </a:rPr>
              <a:t>t-test. In this example, it's TRUE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Note that </a:t>
            </a:r>
            <a:r>
              <a:rPr lang="en-US" sz="1400" dirty="0" err="1">
                <a:solidFill>
                  <a:schemeClr val="bg1"/>
                </a:solidFill>
              </a:rPr>
              <a:t>t.test</a:t>
            </a:r>
            <a:r>
              <a:rPr lang="en-US" sz="1400" dirty="0">
                <a:solidFill>
                  <a:schemeClr val="bg1"/>
                </a:solidFill>
              </a:rPr>
              <a:t>() carries out a two-sided t-test by default</a:t>
            </a:r>
            <a:endParaRPr lang="cs-CZ" sz="1400" dirty="0">
              <a:solidFill>
                <a:schemeClr val="bg1"/>
              </a:solidFill>
            </a:endParaRPr>
          </a:p>
          <a:p>
            <a:pPr marL="0" lvl="0" indent="0"/>
            <a:endParaRPr lang="cs-CZ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Conduct a paired t-test using the </a:t>
            </a:r>
            <a:r>
              <a:rPr lang="en-US" sz="1400" dirty="0" err="1">
                <a:solidFill>
                  <a:schemeClr val="bg1"/>
                </a:solidFill>
              </a:rPr>
              <a:t>t.test</a:t>
            </a:r>
            <a:r>
              <a:rPr lang="en-US" sz="1400" dirty="0">
                <a:solidFill>
                  <a:schemeClr val="bg1"/>
                </a:solidFill>
              </a:rPr>
              <a:t> function</a:t>
            </a:r>
          </a:p>
          <a:p>
            <a:pPr marL="0" lvl="0" indent="0"/>
            <a:r>
              <a:rPr lang="pl-PL" sz="1400" dirty="0">
                <a:solidFill>
                  <a:schemeClr val="bg1"/>
                </a:solidFill>
              </a:rPr>
              <a:t>t.test(Bydleni_Brno$Pronajem_m2_2015,  Bydleni_Brno$Pronajem_m2_2016, paired = TRUE)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4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2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sz="1800" b="1" dirty="0"/>
              <a:t>(dle </a:t>
            </a:r>
            <a:r>
              <a:rPr lang="cs-CZ" sz="1800" b="1" dirty="0" err="1"/>
              <a:t>Conway</a:t>
            </a:r>
            <a:r>
              <a:rPr lang="cs-CZ" sz="1800" b="1" dirty="0"/>
              <a:t>, </a:t>
            </a:r>
            <a:r>
              <a:rPr lang="cs-CZ" sz="1800" b="1" dirty="0" err="1"/>
              <a:t>n.d</a:t>
            </a:r>
            <a:r>
              <a:rPr lang="cs-CZ" sz="1800" b="1" dirty="0"/>
              <a:t>.)</a:t>
            </a:r>
            <a:br>
              <a:rPr lang="cs-CZ" sz="1800" b="1" dirty="0"/>
            </a:br>
            <a:r>
              <a:rPr lang="cs-CZ" sz="1800" i="1" dirty="0" err="1"/>
              <a:t>Dependent</a:t>
            </a:r>
            <a:r>
              <a:rPr lang="cs-CZ" sz="1800" i="1" dirty="0"/>
              <a:t> t-test – </a:t>
            </a:r>
            <a:r>
              <a:rPr lang="cs-CZ" sz="1800" i="1" dirty="0" err="1"/>
              <a:t>Cohenovo</a:t>
            </a:r>
            <a:r>
              <a:rPr lang="cs-CZ" sz="1800" i="1" dirty="0"/>
              <a:t> d – lsr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library("</a:t>
            </a:r>
            <a:r>
              <a:rPr lang="en-US" sz="1400" dirty="0" err="1">
                <a:solidFill>
                  <a:schemeClr val="bg1"/>
                </a:solidFill>
              </a:rPr>
              <a:t>lsr</a:t>
            </a:r>
            <a:r>
              <a:rPr lang="en-US" sz="14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For </a:t>
            </a:r>
            <a:r>
              <a:rPr lang="en-US" sz="1400" dirty="0" err="1">
                <a:solidFill>
                  <a:schemeClr val="bg1"/>
                </a:solidFill>
              </a:rPr>
              <a:t>cohensD</a:t>
            </a:r>
            <a:r>
              <a:rPr lang="en-US" sz="1400" dirty="0">
                <a:solidFill>
                  <a:schemeClr val="bg1"/>
                </a:solidFill>
              </a:rPr>
              <a:t>(), we'll need to specify three arguments: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x: Column of </a:t>
            </a:r>
            <a:r>
              <a:rPr lang="en-US" sz="1400" dirty="0" err="1">
                <a:solidFill>
                  <a:schemeClr val="bg1"/>
                </a:solidFill>
              </a:rPr>
              <a:t>wm_t</a:t>
            </a:r>
            <a:r>
              <a:rPr lang="en-US" sz="1400" dirty="0">
                <a:solidFill>
                  <a:schemeClr val="bg1"/>
                </a:solidFill>
              </a:rPr>
              <a:t> containing post-training intelligence scores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y: Column of </a:t>
            </a:r>
            <a:r>
              <a:rPr lang="en-US" sz="1400" dirty="0" err="1">
                <a:solidFill>
                  <a:schemeClr val="bg1"/>
                </a:solidFill>
              </a:rPr>
              <a:t>wm_t</a:t>
            </a:r>
            <a:r>
              <a:rPr lang="en-US" sz="1400" dirty="0">
                <a:solidFill>
                  <a:schemeClr val="bg1"/>
                </a:solidFill>
              </a:rPr>
              <a:t> containing pre-training intelligence scores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method: Version of Cohen's d to compute, which should be "paired" in this case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?</a:t>
            </a:r>
            <a:r>
              <a:rPr lang="en-US" sz="1400" dirty="0" err="1">
                <a:solidFill>
                  <a:schemeClr val="bg1"/>
                </a:solidFill>
              </a:rPr>
              <a:t>cohensD</a:t>
            </a:r>
            <a:r>
              <a:rPr lang="en-US" sz="1400" dirty="0">
                <a:solidFill>
                  <a:schemeClr val="bg1"/>
                </a:solidFill>
              </a:rPr>
              <a:t>()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sz="1800" b="1" dirty="0"/>
              <a:t>(dle </a:t>
            </a:r>
            <a:r>
              <a:rPr lang="cs-CZ" sz="1800" b="1" dirty="0" err="1"/>
              <a:t>Conway</a:t>
            </a:r>
            <a:r>
              <a:rPr lang="cs-CZ" sz="1800" b="1" dirty="0"/>
              <a:t>, </a:t>
            </a:r>
            <a:r>
              <a:rPr lang="cs-CZ" sz="1800" b="1" dirty="0" err="1"/>
              <a:t>n.d</a:t>
            </a:r>
            <a:r>
              <a:rPr lang="cs-CZ" sz="1800" b="1" dirty="0"/>
              <a:t>.)</a:t>
            </a:r>
            <a:br>
              <a:rPr lang="cs-CZ" sz="1800" b="1" dirty="0"/>
            </a:br>
            <a:r>
              <a:rPr lang="cs-CZ" sz="1800" i="1" dirty="0" err="1"/>
              <a:t>Dependent</a:t>
            </a:r>
            <a:r>
              <a:rPr lang="cs-CZ" sz="1800" i="1" dirty="0"/>
              <a:t> t-test – </a:t>
            </a:r>
            <a:r>
              <a:rPr lang="cs-CZ" sz="1800" i="1" dirty="0" err="1"/>
              <a:t>Cohenovo</a:t>
            </a:r>
            <a:r>
              <a:rPr lang="cs-CZ" sz="1800" i="1" dirty="0"/>
              <a:t> d – lsr – </a:t>
            </a:r>
            <a:r>
              <a:rPr lang="cs-CZ" sz="1800" i="1" dirty="0" smtClean="0"/>
              <a:t>příklad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# Calculate Cohen's d</a:t>
            </a: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cohensD</a:t>
            </a:r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cs-CZ" sz="1400" dirty="0" err="1">
                <a:solidFill>
                  <a:schemeClr val="bg1"/>
                </a:solidFill>
              </a:rPr>
              <a:t>Bydleni_Brno</a:t>
            </a:r>
            <a:r>
              <a:rPr lang="en-US" sz="1400" dirty="0">
                <a:solidFill>
                  <a:schemeClr val="bg1"/>
                </a:solidFill>
              </a:rPr>
              <a:t>$</a:t>
            </a:r>
            <a:r>
              <a:rPr lang="pl-PL" sz="1400" dirty="0">
                <a:solidFill>
                  <a:schemeClr val="bg1"/>
                </a:solidFill>
              </a:rPr>
              <a:t> Pronajem_m2_2015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cs-CZ" sz="1400" dirty="0" err="1">
                <a:solidFill>
                  <a:schemeClr val="bg1"/>
                </a:solidFill>
              </a:rPr>
              <a:t>Bydleni_Brno</a:t>
            </a:r>
            <a:r>
              <a:rPr lang="en-US" sz="1400" dirty="0">
                <a:solidFill>
                  <a:schemeClr val="bg1"/>
                </a:solidFill>
              </a:rPr>
              <a:t>$</a:t>
            </a:r>
            <a:r>
              <a:rPr lang="pl-PL" sz="1400" dirty="0">
                <a:solidFill>
                  <a:schemeClr val="bg1"/>
                </a:solidFill>
              </a:rPr>
              <a:t> Pronajem_m2_2016</a:t>
            </a:r>
            <a:r>
              <a:rPr lang="en-US" sz="1400" dirty="0">
                <a:solidFill>
                  <a:schemeClr val="bg1"/>
                </a:solidFill>
              </a:rPr>
              <a:t>, method = "paired")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3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sz="1800" b="1" dirty="0"/>
              <a:t>(dle </a:t>
            </a:r>
            <a:r>
              <a:rPr lang="cs-CZ" sz="1800" b="1" dirty="0" err="1"/>
              <a:t>Conway</a:t>
            </a:r>
            <a:r>
              <a:rPr lang="cs-CZ" sz="1800" b="1" dirty="0"/>
              <a:t>, </a:t>
            </a:r>
            <a:r>
              <a:rPr lang="cs-CZ" sz="1800" b="1" dirty="0" err="1"/>
              <a:t>n.d</a:t>
            </a:r>
            <a:r>
              <a:rPr lang="cs-CZ" sz="1800" b="1" dirty="0"/>
              <a:t>.)</a:t>
            </a:r>
            <a:br>
              <a:rPr lang="cs-CZ" sz="1800" b="1" dirty="0"/>
            </a:br>
            <a:r>
              <a:rPr lang="cs-CZ" sz="1800" i="1" dirty="0" err="1"/>
              <a:t>Dependent</a:t>
            </a:r>
            <a:r>
              <a:rPr lang="cs-CZ" sz="1800" i="1" dirty="0"/>
              <a:t> t-test – </a:t>
            </a:r>
            <a:r>
              <a:rPr lang="cs-CZ" sz="1800" i="1" dirty="0" err="1"/>
              <a:t>Cohenovo</a:t>
            </a:r>
            <a:r>
              <a:rPr lang="cs-CZ" sz="1800" i="1" dirty="0"/>
              <a:t> d – </a:t>
            </a:r>
            <a:r>
              <a:rPr lang="cs-CZ" sz="1800" i="1" dirty="0" err="1"/>
              <a:t>effsize</a:t>
            </a:r>
            <a:r>
              <a:rPr lang="cs-CZ" sz="1800" i="1" dirty="0"/>
              <a:t> – argumenty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library("</a:t>
            </a:r>
            <a:r>
              <a:rPr lang="en-US" sz="1400" dirty="0" err="1">
                <a:solidFill>
                  <a:schemeClr val="bg1"/>
                </a:solidFill>
              </a:rPr>
              <a:t>effsize</a:t>
            </a:r>
            <a:r>
              <a:rPr lang="en-US" sz="14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cohen.d</a:t>
            </a:r>
            <a:r>
              <a:rPr lang="en-US" sz="1400" dirty="0">
                <a:solidFill>
                  <a:schemeClr val="bg1"/>
                </a:solidFill>
              </a:rPr>
              <a:t>(x, y, pooled=TRUE, paired=TRUE,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na.rm=FALSE, </a:t>
            </a:r>
            <a:r>
              <a:rPr lang="en-US" sz="1400" dirty="0" err="1">
                <a:solidFill>
                  <a:schemeClr val="bg1"/>
                </a:solidFill>
              </a:rPr>
              <a:t>hedges.correction</a:t>
            </a:r>
            <a:r>
              <a:rPr lang="en-US" sz="1400" dirty="0">
                <a:solidFill>
                  <a:schemeClr val="bg1"/>
                </a:solidFill>
              </a:rPr>
              <a:t>=FALSE,</a:t>
            </a: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conf.level</a:t>
            </a:r>
            <a:r>
              <a:rPr lang="en-US" sz="1400" dirty="0">
                <a:solidFill>
                  <a:schemeClr val="bg1"/>
                </a:solidFill>
              </a:rPr>
              <a:t>=0.95, </a:t>
            </a:r>
            <a:r>
              <a:rPr lang="en-US" sz="1400" dirty="0" err="1">
                <a:solidFill>
                  <a:schemeClr val="bg1"/>
                </a:solidFill>
              </a:rPr>
              <a:t>noncentral</a:t>
            </a:r>
            <a:r>
              <a:rPr lang="en-US" sz="1400" dirty="0">
                <a:solidFill>
                  <a:schemeClr val="bg1"/>
                </a:solidFill>
              </a:rPr>
              <a:t>=FALSE)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?</a:t>
            </a:r>
            <a:r>
              <a:rPr lang="en-US" sz="1400" dirty="0" err="1">
                <a:solidFill>
                  <a:schemeClr val="bg1"/>
                </a:solidFill>
              </a:rPr>
              <a:t>cohen.d</a:t>
            </a:r>
            <a:r>
              <a:rPr lang="en-US" sz="1400" dirty="0">
                <a:solidFill>
                  <a:schemeClr val="bg1"/>
                </a:solidFill>
              </a:rPr>
              <a:t>()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8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4" y="0"/>
            <a:ext cx="8256375" cy="119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cs-CZ" b="1" dirty="0"/>
              <a:t>Srovnání dvou průměrů </a:t>
            </a:r>
            <a:r>
              <a:rPr lang="cs-CZ" sz="1800" b="1" dirty="0"/>
              <a:t>(dle </a:t>
            </a:r>
            <a:r>
              <a:rPr lang="cs-CZ" sz="1800" b="1" dirty="0" err="1"/>
              <a:t>Conway</a:t>
            </a:r>
            <a:r>
              <a:rPr lang="cs-CZ" sz="1800" b="1" dirty="0"/>
              <a:t>, </a:t>
            </a:r>
            <a:r>
              <a:rPr lang="cs-CZ" sz="1800" b="1" dirty="0" err="1"/>
              <a:t>n.d</a:t>
            </a:r>
            <a:r>
              <a:rPr lang="cs-CZ" sz="1800" b="1" dirty="0"/>
              <a:t>.)</a:t>
            </a:r>
            <a:br>
              <a:rPr lang="cs-CZ" sz="1800" b="1" dirty="0"/>
            </a:br>
            <a:r>
              <a:rPr lang="cs-CZ" sz="1800" i="1" dirty="0" err="1"/>
              <a:t>Dependent</a:t>
            </a:r>
            <a:r>
              <a:rPr lang="cs-CZ" sz="1800" i="1" dirty="0"/>
              <a:t> t-test – </a:t>
            </a:r>
            <a:r>
              <a:rPr lang="cs-CZ" sz="1800" i="1" dirty="0" err="1"/>
              <a:t>Cohenovo</a:t>
            </a:r>
            <a:r>
              <a:rPr lang="cs-CZ" sz="1800" i="1" dirty="0"/>
              <a:t> d – </a:t>
            </a:r>
            <a:r>
              <a:rPr lang="cs-CZ" sz="1800" i="1" dirty="0" err="1"/>
              <a:t>effsize</a:t>
            </a:r>
            <a:r>
              <a:rPr lang="cs-CZ" sz="1800" i="1" dirty="0"/>
              <a:t> – </a:t>
            </a:r>
            <a:r>
              <a:rPr lang="cs-CZ" sz="1800" i="1" dirty="0" smtClean="0"/>
              <a:t>příklad </a:t>
            </a:r>
            <a:endParaRPr i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199550"/>
            <a:ext cx="8125775" cy="377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library("</a:t>
            </a:r>
            <a:r>
              <a:rPr lang="en-US" sz="1400" dirty="0" err="1">
                <a:solidFill>
                  <a:schemeClr val="bg1"/>
                </a:solidFill>
              </a:rPr>
              <a:t>effsize</a:t>
            </a:r>
            <a:r>
              <a:rPr lang="en-US" sz="14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endParaRPr lang="en-US" sz="14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400" dirty="0" err="1">
                <a:solidFill>
                  <a:schemeClr val="bg1"/>
                </a:solidFill>
              </a:rPr>
              <a:t>cohen.d</a:t>
            </a:r>
            <a:r>
              <a:rPr lang="en-US" sz="1400" dirty="0">
                <a:solidFill>
                  <a:schemeClr val="bg1"/>
                </a:solidFill>
              </a:rPr>
              <a:t>(Bydleni_Brno$Pronajem_m2_2015, Bydleni_Brno$Pronajem_m2_2016,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      pooled=</a:t>
            </a:r>
            <a:r>
              <a:rPr lang="en-US" sz="1400" dirty="0" err="1">
                <a:solidFill>
                  <a:schemeClr val="bg1"/>
                </a:solidFill>
              </a:rPr>
              <a:t>TRUE,paired</a:t>
            </a:r>
            <a:r>
              <a:rPr lang="en-US" sz="1400" dirty="0">
                <a:solidFill>
                  <a:schemeClr val="bg1"/>
                </a:solidFill>
              </a:rPr>
              <a:t>=TRUE,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      na.rm=FALSE, </a:t>
            </a:r>
            <a:r>
              <a:rPr lang="en-US" sz="1400" dirty="0" err="1">
                <a:solidFill>
                  <a:schemeClr val="bg1"/>
                </a:solidFill>
              </a:rPr>
              <a:t>hedges.correction</a:t>
            </a:r>
            <a:r>
              <a:rPr lang="en-US" sz="1400" dirty="0">
                <a:solidFill>
                  <a:schemeClr val="bg1"/>
                </a:solidFill>
              </a:rPr>
              <a:t>=FALSE,</a:t>
            </a:r>
          </a:p>
          <a:p>
            <a:pPr marL="0" lvl="0" indent="0"/>
            <a:r>
              <a:rPr lang="en-US" sz="1400" dirty="0">
                <a:solidFill>
                  <a:schemeClr val="bg1"/>
                </a:solidFill>
              </a:rPr>
              <a:t>        </a:t>
            </a:r>
            <a:r>
              <a:rPr lang="en-US" sz="1400" dirty="0" err="1">
                <a:solidFill>
                  <a:schemeClr val="bg1"/>
                </a:solidFill>
              </a:rPr>
              <a:t>conf.level</a:t>
            </a:r>
            <a:r>
              <a:rPr lang="en-US" sz="1400" dirty="0">
                <a:solidFill>
                  <a:schemeClr val="bg1"/>
                </a:solidFill>
              </a:rPr>
              <a:t>=0.95,noncentral=FALSE)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733542"/>
      </p:ext>
    </p:extLst>
  </p:cSld>
  <p:clrMapOvr>
    <a:masterClrMapping/>
  </p:clrMapOvr>
</p:sld>
</file>

<file path=ppt/theme/theme1.xml><?xml version="1.0" encoding="utf-8"?>
<a:theme xmlns:a="http://schemas.openxmlformats.org/drawingml/2006/main" name="Thaliard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3336</TotalTime>
  <Words>2256</Words>
  <Application>Microsoft Office PowerPoint</Application>
  <PresentationFormat>Předvádění na obrazovce (16:9)</PresentationFormat>
  <Paragraphs>331</Paragraphs>
  <Slides>39</Slides>
  <Notes>38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Titillium Web ExtraLight</vt:lpstr>
      <vt:lpstr>Arial</vt:lpstr>
      <vt:lpstr>Titillium Web</vt:lpstr>
      <vt:lpstr>Cambria Math</vt:lpstr>
      <vt:lpstr>Thaliard template</vt:lpstr>
      <vt:lpstr>08. Srovnání skupin</vt:lpstr>
      <vt:lpstr>Harmonogram</vt:lpstr>
      <vt:lpstr>Srovnání dvou průměrů (dle Conway, n.d.) Dependent t-test - úvod</vt:lpstr>
      <vt:lpstr>Srovnání dvou průměrů (dle Conway, n.d.) Dependent t-test </vt:lpstr>
      <vt:lpstr>Prezentace aplikace PowerPoint</vt:lpstr>
      <vt:lpstr>Srovnání dvou průměrů (dle Conway, n.d.) Dependent t-test – Cohenovo d – lsr </vt:lpstr>
      <vt:lpstr>Srovnání dvou průměrů (dle Conway, n.d.) Dependent t-test – Cohenovo d – lsr – příklad</vt:lpstr>
      <vt:lpstr>Srovnání dvou průměrů (dle Conway, n.d.) Dependent t-test – Cohenovo d – effsize – argumenty </vt:lpstr>
      <vt:lpstr>Srovnání dvou průměrů (dle Conway, n.d.) Dependent t-test – Cohenovo d – effsize – příklad </vt:lpstr>
      <vt:lpstr>Srovnání dvou průměrů  Cohenovo d – Guess</vt:lpstr>
      <vt:lpstr>Srovnání dvou průměrů (dle Conway, n.d.) Independent t-test - úvod</vt:lpstr>
      <vt:lpstr>Srovnání dvou průměrů (dle Conway, n.d.) Dependent t-test </vt:lpstr>
      <vt:lpstr>Srovnání dvou průměrů Independent t-test </vt:lpstr>
      <vt:lpstr>Srovnání dvou průměrů  Independent t-test  - base</vt:lpstr>
      <vt:lpstr>Srovnání dvou průměrů (dle Conway, n.d.) Independent t-test  - Cohen‘s d</vt:lpstr>
      <vt:lpstr>Srovnání dvou průměrů Dependent t-test – Cohenovo d – effsize – příklad </vt:lpstr>
      <vt:lpstr>ANOVA Úvod </vt:lpstr>
      <vt:lpstr>One-Way ANOVA Data </vt:lpstr>
      <vt:lpstr>One-Way ANOVA Kód </vt:lpstr>
      <vt:lpstr>One-Way ANOVA F-test a F-Ratio</vt:lpstr>
      <vt:lpstr>One-Way ANOVA F-test a F-Ratio</vt:lpstr>
      <vt:lpstr>One-Way ANOVA F-test a F-Ratio</vt:lpstr>
      <vt:lpstr>One-Way ANOVA Summary Table</vt:lpstr>
      <vt:lpstr>One-Way ANOVA F-test a F-Ratio Prozkoumání dat </vt:lpstr>
      <vt:lpstr>One-Way ANOVA F-test a F-Ratio Funkce aov</vt:lpstr>
      <vt:lpstr>One-Way ANOVA F-test a F-Ratio Velikost účinku</vt:lpstr>
      <vt:lpstr>Prezentace aplikace PowerPoint</vt:lpstr>
      <vt:lpstr>One-Way ANOVA Předpoklady použití</vt:lpstr>
      <vt:lpstr>One-Way ANOVA Předpoklady použití</vt:lpstr>
      <vt:lpstr>One-Way ANOVA Předpoklady použití</vt:lpstr>
      <vt:lpstr>One-Way ANOVA Welchův F-test</vt:lpstr>
      <vt:lpstr>Post-Hoc Testy  Úvod</vt:lpstr>
      <vt:lpstr>Post-Hoc Testy  Doporučení podle Fielda</vt:lpstr>
      <vt:lpstr>Post-Hoc Testy  Tukey</vt:lpstr>
      <vt:lpstr>Post-Hoc Testy  Bonferroni</vt:lpstr>
      <vt:lpstr>Prezentace aplikace PowerPoint</vt:lpstr>
      <vt:lpstr>Kontrasty  Úvod</vt:lpstr>
      <vt:lpstr>Kontrasty  Úvod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01. Programovací jazyk R   a práce s ním</dc:title>
  <cp:lastModifiedBy>Vít Gabrhel</cp:lastModifiedBy>
  <cp:revision>150</cp:revision>
  <dcterms:modified xsi:type="dcterms:W3CDTF">2018-11-12T13:25:06Z</dcterms:modified>
</cp:coreProperties>
</file>