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41"/>
  </p:notesMasterIdLst>
  <p:sldIdLst>
    <p:sldId id="256" r:id="rId2"/>
    <p:sldId id="356" r:id="rId3"/>
    <p:sldId id="320" r:id="rId4"/>
    <p:sldId id="397" r:id="rId5"/>
    <p:sldId id="399" r:id="rId6"/>
    <p:sldId id="398" r:id="rId7"/>
    <p:sldId id="400" r:id="rId8"/>
    <p:sldId id="401" r:id="rId9"/>
    <p:sldId id="402" r:id="rId10"/>
    <p:sldId id="403" r:id="rId11"/>
    <p:sldId id="406" r:id="rId12"/>
    <p:sldId id="405" r:id="rId13"/>
    <p:sldId id="407" r:id="rId14"/>
    <p:sldId id="408" r:id="rId15"/>
    <p:sldId id="409" r:id="rId16"/>
    <p:sldId id="404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2" r:id="rId30"/>
    <p:sldId id="423" r:id="rId31"/>
    <p:sldId id="424" r:id="rId32"/>
    <p:sldId id="425" r:id="rId33"/>
    <p:sldId id="426" r:id="rId34"/>
    <p:sldId id="427" r:id="rId35"/>
    <p:sldId id="428" r:id="rId36"/>
    <p:sldId id="430" r:id="rId37"/>
    <p:sldId id="429" r:id="rId38"/>
    <p:sldId id="431" r:id="rId39"/>
    <p:sldId id="338" r:id="rId40"/>
  </p:sldIdLst>
  <p:sldSz cx="9144000" cy="5143500" type="screen16x9"/>
  <p:notesSz cx="6858000" cy="9144000"/>
  <p:embeddedFontLst>
    <p:embeddedFont>
      <p:font typeface="Titillium Web ExtraLight" panose="020B0604020202020204" charset="-18"/>
      <p:regular r:id="rId42"/>
      <p:bold r:id="rId43"/>
      <p:italic r:id="rId44"/>
      <p:boldItalic r:id="rId45"/>
    </p:embeddedFont>
    <p:embeddedFont>
      <p:font typeface="Titillium Web" panose="020B0604020202020204" charset="-18"/>
      <p:regular r:id="rId46"/>
      <p:bold r:id="rId47"/>
      <p:italic r:id="rId48"/>
      <p:boldItalic r:id="rId49"/>
    </p:embeddedFont>
    <p:embeddedFont>
      <p:font typeface="Cambria Math" panose="02040503050406030204" pitchFamily="18" charset="0"/>
      <p:regular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60000E-D80E-4480-9D7A-DDCB5AA01081}">
  <a:tblStyle styleId="{6D60000E-D80E-4480-9D7A-DDCB5AA01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4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03942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044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2311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448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7681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433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8076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407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41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4462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0374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1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543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4948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30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898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1872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714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0220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1931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1441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90936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525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1078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8288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5398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2719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5095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8633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22193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3705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9804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505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25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023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6591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9078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4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20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hiny.psy.gla.ac.uk/guess/?fbclid=IwAR2EqXgySl7MDoDegYjE80vI1qFMa5qgEz1IAeXRXWv128x9y3jQlxsEHF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lsr/lsr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hyperlink" Target="https://cran.r-project.org/web/packages/sjstats/sjstats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ffect_size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udent%27s_t-test" TargetMode="External"/><Relationship Id="rId5" Type="http://schemas.openxmlformats.org/officeDocument/2006/relationships/hyperlink" Target="https://en.wikipedia.org/wiki/Standard_error" TargetMode="External"/><Relationship Id="rId4" Type="http://schemas.openxmlformats.org/officeDocument/2006/relationships/hyperlink" Target="http://health.adelaide.edu.au/psychology/ccs/teaching/ls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460538" y="490050"/>
            <a:ext cx="8483228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08. Srovnání skupin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1800" i="1" dirty="0" err="1" smtClean="0"/>
              <a:t>Cohenovo</a:t>
            </a:r>
            <a:r>
              <a:rPr lang="cs-CZ" sz="1800" i="1" dirty="0" smtClean="0"/>
              <a:t> </a:t>
            </a:r>
            <a:r>
              <a:rPr lang="cs-CZ" sz="1800" i="1" dirty="0"/>
              <a:t>d – </a:t>
            </a:r>
            <a:r>
              <a:rPr lang="cs-CZ" sz="1800" i="1" dirty="0" smtClean="0">
                <a:hlinkClick r:id="rId3"/>
              </a:rPr>
              <a:t>Guess</a:t>
            </a:r>
            <a:endParaRPr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711"/>
            <a:ext cx="9144000" cy="406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0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smtClean="0"/>
              <a:t>Independent </a:t>
            </a:r>
            <a:r>
              <a:rPr lang="cs-CZ" sz="1800" i="1" dirty="0"/>
              <a:t>t-test - úvod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3695700"/>
            <a:ext cx="8125775" cy="1278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u="sng" dirty="0" err="1">
                <a:solidFill>
                  <a:schemeClr val="bg1"/>
                </a:solidFill>
              </a:rPr>
              <a:t>Předpoklady</a:t>
            </a:r>
            <a:r>
              <a:rPr lang="en-US" sz="1400" u="sng" dirty="0">
                <a:solidFill>
                  <a:schemeClr val="bg1"/>
                </a:solidFill>
              </a:rPr>
              <a:t> </a:t>
            </a:r>
            <a:r>
              <a:rPr lang="en-US" sz="1400" u="sng" dirty="0" err="1">
                <a:solidFill>
                  <a:schemeClr val="bg1"/>
                </a:solidFill>
              </a:rPr>
              <a:t>použití</a:t>
            </a:r>
            <a:r>
              <a:rPr lang="en-US" sz="1400" u="sng" dirty="0">
                <a:solidFill>
                  <a:schemeClr val="bg1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The sampling distribution is normally distributed.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Data are measured at least at the interval level.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Homogeneity of variance.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Scores are independent (because they come from different people).</a:t>
            </a:r>
            <a:endParaRPr lang="cs-CZ" sz="1400" dirty="0">
              <a:solidFill>
                <a:schemeClr val="bg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276050"/>
            <a:ext cx="69342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</a:t>
            </a:r>
            <a:r>
              <a:rPr lang="cs-CZ" b="1" dirty="0" smtClean="0"/>
              <a:t>průměrů </a:t>
            </a:r>
            <a:r>
              <a:rPr lang="cs-CZ" sz="1800" b="1" dirty="0" smtClean="0"/>
              <a:t>(dle </a:t>
            </a:r>
            <a:r>
              <a:rPr lang="cs-CZ" sz="1800" b="1" dirty="0" err="1" smtClean="0"/>
              <a:t>Conway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n.d</a:t>
            </a:r>
            <a:r>
              <a:rPr lang="cs-CZ" sz="1800" b="1" dirty="0" smtClean="0"/>
              <a:t>.)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</a:t>
            </a:r>
            <a:r>
              <a:rPr lang="cs-CZ" sz="1800" i="1" dirty="0" smtClean="0"/>
              <a:t>t-test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7870243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#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Bydleni_Brno</a:t>
            </a:r>
            <a:r>
              <a:rPr lang="cs-CZ" sz="1400" dirty="0">
                <a:solidFill>
                  <a:schemeClr val="bg1"/>
                </a:solidFill>
              </a:rPr>
              <a:t> &lt;- </a:t>
            </a:r>
            <a:r>
              <a:rPr lang="cs-CZ" sz="1400" dirty="0" err="1">
                <a:solidFill>
                  <a:schemeClr val="bg1"/>
                </a:solidFill>
              </a:rPr>
              <a:t>read_excel</a:t>
            </a:r>
            <a:r>
              <a:rPr lang="cs-CZ" sz="1400" dirty="0">
                <a:solidFill>
                  <a:schemeClr val="bg1"/>
                </a:solidFill>
              </a:rPr>
              <a:t>("Bydleni_Brno.xlsx</a:t>
            </a:r>
            <a:r>
              <a:rPr lang="cs-CZ" sz="1400" dirty="0" smtClean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cs-CZ" sz="14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# </a:t>
            </a:r>
            <a:r>
              <a:rPr lang="en-US" sz="1400" dirty="0">
                <a:solidFill>
                  <a:schemeClr val="bg1"/>
                </a:solidFill>
              </a:rPr>
              <a:t>In the case of our dependent t-test, we need to specify these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arguments to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():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b="1" dirty="0">
                <a:solidFill>
                  <a:schemeClr val="bg1"/>
                </a:solidFill>
              </a:rPr>
              <a:t>?</a:t>
            </a:r>
            <a:r>
              <a:rPr lang="en-US" sz="1400" b="1" dirty="0" err="1">
                <a:solidFill>
                  <a:schemeClr val="bg1"/>
                </a:solidFill>
              </a:rPr>
              <a:t>t.test</a:t>
            </a:r>
            <a:endParaRPr lang="en-US" sz="1400" b="1" dirty="0">
              <a:solidFill>
                <a:schemeClr val="bg1"/>
              </a:solidFill>
            </a:endParaRPr>
          </a:p>
          <a:p>
            <a:pPr marL="0" lvl="0" indent="0"/>
            <a:endParaRPr lang="en-US" sz="1400" u="sng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x: Column of </a:t>
            </a:r>
            <a:r>
              <a:rPr lang="en-US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 containing </a:t>
            </a:r>
            <a:r>
              <a:rPr lang="cs-CZ" sz="1400" dirty="0" err="1">
                <a:solidFill>
                  <a:schemeClr val="bg1"/>
                </a:solidFill>
              </a:rPr>
              <a:t>prices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2015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y: Column of </a:t>
            </a:r>
            <a:r>
              <a:rPr lang="en-US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 containing </a:t>
            </a:r>
            <a:r>
              <a:rPr lang="cs-CZ" sz="1400" dirty="0" err="1">
                <a:solidFill>
                  <a:schemeClr val="bg1"/>
                </a:solidFill>
              </a:rPr>
              <a:t>prices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2016 </a:t>
            </a:r>
            <a:r>
              <a:rPr lang="en-US" sz="1400" dirty="0">
                <a:solidFill>
                  <a:schemeClr val="bg1"/>
                </a:solidFill>
              </a:rPr>
              <a:t>paired: Whether we're doing a dependent (i.e. </a:t>
            </a:r>
            <a:r>
              <a:rPr lang="cs-CZ" sz="1400" dirty="0">
                <a:solidFill>
                  <a:schemeClr val="bg1"/>
                </a:solidFill>
              </a:rPr>
              <a:t>   </a:t>
            </a:r>
            <a:r>
              <a:rPr lang="en-US" sz="1400" dirty="0">
                <a:solidFill>
                  <a:schemeClr val="bg1"/>
                </a:solidFill>
              </a:rPr>
              <a:t># paired) t-test or </a:t>
            </a:r>
            <a:r>
              <a:rPr lang="en-US" sz="1400" dirty="0" smtClean="0">
                <a:solidFill>
                  <a:schemeClr val="bg1"/>
                </a:solidFill>
              </a:rPr>
              <a:t>independent </a:t>
            </a:r>
            <a:r>
              <a:rPr lang="en-US" sz="1400" dirty="0">
                <a:solidFill>
                  <a:schemeClr val="bg1"/>
                </a:solidFill>
              </a:rPr>
              <a:t>t-test. In this example, it's TRUE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Note that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() carries out a two-sided t-test by default</a:t>
            </a:r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Conduct a paired t-test using the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 function</a:t>
            </a:r>
          </a:p>
          <a:p>
            <a:pPr marL="0" lvl="0" indent="0"/>
            <a:r>
              <a:rPr lang="pl-PL" sz="1400" dirty="0">
                <a:solidFill>
                  <a:schemeClr val="bg1"/>
                </a:solidFill>
              </a:rPr>
              <a:t>t.test(Bydleni_Brno$Pronajem_m2_2015,  Bydleni_Brno$Pronajem_m2_2016, paired = TRUE)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4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</a:t>
            </a:r>
            <a:r>
              <a:rPr lang="cs-CZ" b="1" dirty="0" smtClean="0"/>
              <a:t>průměrů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Ind</a:t>
            </a:r>
            <a:r>
              <a:rPr lang="cs-CZ" sz="1800" i="1" dirty="0" smtClean="0"/>
              <a:t>ependent t-test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7870243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# View the dataset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view(</a:t>
            </a:r>
            <a:r>
              <a:rPr lang="en-US" sz="1200" dirty="0" err="1">
                <a:solidFill>
                  <a:schemeClr val="bg1"/>
                </a:solidFill>
              </a:rPr>
              <a:t>dfSummary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Bydleni_Brno</a:t>
            </a:r>
            <a:r>
              <a:rPr lang="en-US" sz="1200" dirty="0">
                <a:solidFill>
                  <a:schemeClr val="bg1"/>
                </a:solidFill>
              </a:rPr>
              <a:t>))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# Create subsets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 &lt;- </a:t>
            </a:r>
            <a:r>
              <a:rPr lang="en-US" sz="1200" dirty="0" err="1">
                <a:solidFill>
                  <a:schemeClr val="bg1"/>
                </a:solidFill>
              </a:rPr>
              <a:t>Bydleni_Brno</a:t>
            </a:r>
            <a:r>
              <a:rPr lang="en-US" sz="1200" dirty="0">
                <a:solidFill>
                  <a:schemeClr val="bg1"/>
                </a:solidFill>
              </a:rPr>
              <a:t> %&gt;%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          select(c("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", "Pronajem_m2_2016")) %&gt;%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          filter(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 == 1, Pronajem_m2_2016 &gt; 0)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Rodinne_Domy</a:t>
            </a:r>
            <a:r>
              <a:rPr lang="en-US" sz="1200" dirty="0">
                <a:solidFill>
                  <a:schemeClr val="bg1"/>
                </a:solidFill>
              </a:rPr>
              <a:t> &lt;- </a:t>
            </a:r>
            <a:r>
              <a:rPr lang="en-US" sz="1200" dirty="0" err="1">
                <a:solidFill>
                  <a:schemeClr val="bg1"/>
                </a:solidFill>
              </a:rPr>
              <a:t>Bydleni_Brno</a:t>
            </a:r>
            <a:r>
              <a:rPr lang="en-US" sz="1200" dirty="0">
                <a:solidFill>
                  <a:schemeClr val="bg1"/>
                </a:solidFill>
              </a:rPr>
              <a:t> %&gt;%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select(c("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", "Pronajem_m2_2016")) %&gt;%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filter(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 == 0, Pronajem_m2_2016 &gt; 0)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# Summary statistics 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Sidliste_view</a:t>
            </a:r>
            <a:r>
              <a:rPr lang="en-US" sz="1200" dirty="0">
                <a:solidFill>
                  <a:schemeClr val="bg1"/>
                </a:solidFill>
              </a:rPr>
              <a:t> &lt;- view(</a:t>
            </a:r>
            <a:r>
              <a:rPr lang="en-US" sz="1200" dirty="0" err="1">
                <a:solidFill>
                  <a:schemeClr val="bg1"/>
                </a:solidFill>
              </a:rPr>
              <a:t>dfSummary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))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Rodinne_Domy_view</a:t>
            </a:r>
            <a:r>
              <a:rPr lang="en-US" sz="1200" dirty="0">
                <a:solidFill>
                  <a:schemeClr val="bg1"/>
                </a:solidFill>
              </a:rPr>
              <a:t> &lt;- view(</a:t>
            </a:r>
            <a:r>
              <a:rPr lang="en-US" sz="1200" dirty="0" err="1">
                <a:solidFill>
                  <a:schemeClr val="bg1"/>
                </a:solidFill>
              </a:rPr>
              <a:t>dfSummary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Rodinne_Domy</a:t>
            </a:r>
            <a:r>
              <a:rPr lang="en-US" sz="1200" dirty="0">
                <a:solidFill>
                  <a:schemeClr val="bg1"/>
                </a:solidFill>
              </a:rPr>
              <a:t>))</a:t>
            </a:r>
          </a:p>
          <a:p>
            <a:pPr marL="0" lvl="0" indent="0"/>
            <a:endParaRPr lang="en-US" sz="12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# Create a boxplot</a:t>
            </a:r>
          </a:p>
          <a:p>
            <a:pPr marL="0" lvl="0" indent="0"/>
            <a:r>
              <a:rPr lang="en-US" sz="1200" dirty="0" err="1">
                <a:solidFill>
                  <a:schemeClr val="bg1"/>
                </a:solidFill>
              </a:rPr>
              <a:t>Bydleni_Brno_Najem</a:t>
            </a:r>
            <a:r>
              <a:rPr lang="en-US" sz="1200" dirty="0">
                <a:solidFill>
                  <a:schemeClr val="bg1"/>
                </a:solidFill>
              </a:rPr>
              <a:t> &lt;- </a:t>
            </a:r>
            <a:r>
              <a:rPr lang="en-US" sz="1200" dirty="0" err="1">
                <a:solidFill>
                  <a:schemeClr val="bg1"/>
                </a:solidFill>
              </a:rPr>
              <a:t>Bydleni_Brno</a:t>
            </a:r>
            <a:r>
              <a:rPr lang="en-US" sz="1200" dirty="0">
                <a:solidFill>
                  <a:schemeClr val="bg1"/>
                </a:solidFill>
              </a:rPr>
              <a:t> %&gt;%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filter(Pronajem_m2_2016 &gt; 0) %&gt;%          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</a:t>
            </a:r>
            <a:r>
              <a:rPr lang="en-US" sz="1200" dirty="0" err="1">
                <a:solidFill>
                  <a:schemeClr val="bg1"/>
                </a:solidFill>
              </a:rPr>
              <a:t>ggplot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aes</a:t>
            </a:r>
            <a:r>
              <a:rPr lang="en-US" sz="1200" dirty="0">
                <a:solidFill>
                  <a:schemeClr val="bg1"/>
                </a:solidFill>
              </a:rPr>
              <a:t>(x = factor(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), y = Pronajem_m2_2016, fill = factor(</a:t>
            </a:r>
            <a:r>
              <a:rPr lang="en-US" sz="1200" dirty="0" err="1">
                <a:solidFill>
                  <a:schemeClr val="bg1"/>
                </a:solidFill>
              </a:rPr>
              <a:t>Sidliste</a:t>
            </a:r>
            <a:r>
              <a:rPr lang="en-US" sz="1200" dirty="0">
                <a:solidFill>
                  <a:schemeClr val="bg1"/>
                </a:solidFill>
              </a:rPr>
              <a:t>))) + </a:t>
            </a:r>
            <a:r>
              <a:rPr lang="en-US" sz="1200" dirty="0" err="1">
                <a:solidFill>
                  <a:schemeClr val="bg1"/>
                </a:solidFill>
              </a:rPr>
              <a:t>geom_boxplot</a:t>
            </a:r>
            <a:r>
              <a:rPr lang="en-US" sz="1200" dirty="0">
                <a:solidFill>
                  <a:schemeClr val="bg1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6842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1800" i="1" dirty="0" smtClean="0"/>
              <a:t>Ind</a:t>
            </a:r>
            <a:r>
              <a:rPr lang="cs-CZ" sz="1800" i="1" dirty="0" smtClean="0"/>
              <a:t>ependent t-test  - base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7870243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</a:t>
            </a:r>
            <a:r>
              <a:rPr lang="en-US" sz="1400" dirty="0" err="1">
                <a:solidFill>
                  <a:schemeClr val="bg1"/>
                </a:solidFill>
              </a:rPr>
              <a:t>Levene's</a:t>
            </a:r>
            <a:r>
              <a:rPr lang="en-US" sz="1400" dirty="0">
                <a:solidFill>
                  <a:schemeClr val="bg1"/>
                </a:solidFill>
              </a:rPr>
              <a:t> test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library(car) # </a:t>
            </a:r>
            <a:r>
              <a:rPr lang="en-US" sz="1400" dirty="0" err="1">
                <a:solidFill>
                  <a:schemeClr val="bg1"/>
                </a:solidFill>
              </a:rPr>
              <a:t>install.packages</a:t>
            </a:r>
            <a:r>
              <a:rPr lang="en-US" sz="1400" dirty="0">
                <a:solidFill>
                  <a:schemeClr val="bg1"/>
                </a:solidFill>
              </a:rPr>
              <a:t>("car")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Bydleni_Brno_Najem_Levene</a:t>
            </a:r>
            <a:r>
              <a:rPr lang="en-US" sz="1400" dirty="0">
                <a:solidFill>
                  <a:schemeClr val="bg1"/>
                </a:solidFill>
              </a:rPr>
              <a:t> &lt;- </a:t>
            </a:r>
            <a:r>
              <a:rPr lang="en-US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 %&gt;%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filter(Pronajem_m2_2016 &gt; 0)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 err="1">
                <a:solidFill>
                  <a:schemeClr val="bg1"/>
                </a:solidFill>
              </a:rPr>
              <a:t>leveneTest</a:t>
            </a:r>
            <a:r>
              <a:rPr lang="en-US" sz="1400" dirty="0">
                <a:solidFill>
                  <a:schemeClr val="bg1"/>
                </a:solidFill>
              </a:rPr>
              <a:t>(Bydleni_Brno_Najem_Levene$Pronajem_m2_2016 ~ factor(</a:t>
            </a:r>
            <a:r>
              <a:rPr lang="en-US" sz="1400" dirty="0" err="1">
                <a:solidFill>
                  <a:schemeClr val="bg1"/>
                </a:solidFill>
              </a:rPr>
              <a:t>Bydleni_Brno_Najem_Levene$Sidliste</a:t>
            </a:r>
            <a:r>
              <a:rPr lang="en-US" sz="1400" dirty="0">
                <a:solidFill>
                  <a:schemeClr val="bg1"/>
                </a:solidFill>
              </a:rPr>
              <a:t>))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# Conduct an independent t-test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(Sidliste$Pronajem_m2_2016, Rodinne_Domy$Pronajem_m2_2016, </a:t>
            </a:r>
            <a:r>
              <a:rPr lang="en-US" sz="1400" dirty="0" err="1">
                <a:solidFill>
                  <a:schemeClr val="bg1"/>
                </a:solidFill>
              </a:rPr>
              <a:t>var.equal</a:t>
            </a:r>
            <a:r>
              <a:rPr lang="en-US" sz="1400" dirty="0">
                <a:solidFill>
                  <a:schemeClr val="bg1"/>
                </a:solidFill>
              </a:rPr>
              <a:t> = FALSE)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5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 smtClean="0"/>
              <a:t>Conway</a:t>
            </a:r>
            <a:r>
              <a:rPr lang="cs-CZ" sz="1800" b="1" dirty="0" smtClean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smtClean="0"/>
              <a:t>Ind</a:t>
            </a:r>
            <a:r>
              <a:rPr lang="cs-CZ" sz="1800" i="1" dirty="0" smtClean="0"/>
              <a:t>ependent t-test  - </a:t>
            </a:r>
            <a:r>
              <a:rPr lang="cs-CZ" sz="1800" i="1" dirty="0" err="1" smtClean="0"/>
              <a:t>Cohen‘s</a:t>
            </a:r>
            <a:r>
              <a:rPr lang="cs-CZ" sz="1800" i="1" dirty="0" smtClean="0"/>
              <a:t> d</a:t>
            </a:r>
            <a:endParaRPr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21" y="1404518"/>
            <a:ext cx="7318179" cy="373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09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</a:t>
            </a:r>
            <a:r>
              <a:rPr lang="cs-CZ" b="1" dirty="0" smtClean="0"/>
              <a:t>průměrů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– </a:t>
            </a:r>
            <a:r>
              <a:rPr lang="cs-CZ" sz="1800" i="1" dirty="0" err="1"/>
              <a:t>Cohenovo</a:t>
            </a:r>
            <a:r>
              <a:rPr lang="cs-CZ" sz="1800" i="1" dirty="0"/>
              <a:t> d – </a:t>
            </a:r>
            <a:r>
              <a:rPr lang="cs-CZ" sz="1800" i="1" dirty="0" err="1"/>
              <a:t>effsize</a:t>
            </a:r>
            <a:r>
              <a:rPr lang="cs-CZ" sz="1800" i="1" dirty="0"/>
              <a:t> – </a:t>
            </a:r>
            <a:r>
              <a:rPr lang="cs-CZ" sz="1800" i="1" dirty="0" smtClean="0"/>
              <a:t>příklad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 # Calculate Cohen's d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cohen.d</a:t>
            </a:r>
            <a:r>
              <a:rPr lang="en-US" sz="1400" dirty="0">
                <a:solidFill>
                  <a:schemeClr val="bg1"/>
                </a:solidFill>
              </a:rPr>
              <a:t>(Sidliste$Pronajem_m2_2016, Rodinne_Domy$Pronajem_m2_2016,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  pooled=</a:t>
            </a:r>
            <a:r>
              <a:rPr lang="en-US" sz="1400" dirty="0" err="1">
                <a:solidFill>
                  <a:schemeClr val="bg1"/>
                </a:solidFill>
              </a:rPr>
              <a:t>FALSE,paired</a:t>
            </a:r>
            <a:r>
              <a:rPr lang="en-US" sz="1400" dirty="0">
                <a:solidFill>
                  <a:schemeClr val="bg1"/>
                </a:solidFill>
              </a:rPr>
              <a:t>=FALSE,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  na.rm=FALSE, </a:t>
            </a:r>
            <a:r>
              <a:rPr lang="en-US" sz="1400" dirty="0" err="1">
                <a:solidFill>
                  <a:schemeClr val="bg1"/>
                </a:solidFill>
              </a:rPr>
              <a:t>hedges.correction</a:t>
            </a:r>
            <a:r>
              <a:rPr lang="en-US" sz="1400" dirty="0">
                <a:solidFill>
                  <a:schemeClr val="bg1"/>
                </a:solidFill>
              </a:rPr>
              <a:t>=F,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  </a:t>
            </a:r>
            <a:r>
              <a:rPr lang="en-US" sz="1400" dirty="0" err="1">
                <a:solidFill>
                  <a:schemeClr val="bg1"/>
                </a:solidFill>
              </a:rPr>
              <a:t>conf.level</a:t>
            </a:r>
            <a:r>
              <a:rPr lang="en-US" sz="1400" dirty="0">
                <a:solidFill>
                  <a:schemeClr val="bg1"/>
                </a:solidFill>
              </a:rPr>
              <a:t>=0.95,noncentral=FALSE)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7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Úvod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b="1" dirty="0">
                <a:solidFill>
                  <a:schemeClr val="bg1"/>
                </a:solidFill>
              </a:rPr>
              <a:t>ANOVA</a:t>
            </a:r>
            <a:r>
              <a:rPr lang="en-US" sz="1400" dirty="0">
                <a:solidFill>
                  <a:schemeClr val="bg1"/>
                </a:solidFill>
              </a:rPr>
              <a:t> = </a:t>
            </a:r>
            <a:r>
              <a:rPr lang="en-US" sz="1400" b="1" dirty="0" err="1">
                <a:solidFill>
                  <a:schemeClr val="bg1"/>
                </a:solidFill>
              </a:rPr>
              <a:t>AN</a:t>
            </a:r>
            <a:r>
              <a:rPr lang="en-US" sz="1400" dirty="0" err="1">
                <a:solidFill>
                  <a:schemeClr val="bg1"/>
                </a:solidFill>
              </a:rPr>
              <a:t>alysis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O</a:t>
            </a:r>
            <a:r>
              <a:rPr lang="en-US" sz="1400" dirty="0">
                <a:solidFill>
                  <a:schemeClr val="bg1"/>
                </a:solidFill>
              </a:rPr>
              <a:t>f </a:t>
            </a:r>
            <a:r>
              <a:rPr lang="en-US" sz="1400" b="1" dirty="0" err="1">
                <a:solidFill>
                  <a:schemeClr val="bg1"/>
                </a:solidFill>
              </a:rPr>
              <a:t>VA</a:t>
            </a:r>
            <a:r>
              <a:rPr lang="en-US" sz="1400" dirty="0" err="1">
                <a:solidFill>
                  <a:schemeClr val="bg1"/>
                </a:solidFill>
              </a:rPr>
              <a:t>riance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Slouží</a:t>
            </a:r>
            <a:r>
              <a:rPr lang="en-US" sz="1400" dirty="0">
                <a:solidFill>
                  <a:schemeClr val="bg1"/>
                </a:solidFill>
              </a:rPr>
              <a:t> pro </a:t>
            </a:r>
            <a:r>
              <a:rPr lang="en-US" sz="1400" b="1" dirty="0" err="1">
                <a:solidFill>
                  <a:schemeClr val="bg1"/>
                </a:solidFill>
              </a:rPr>
              <a:t>srovnání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skupinových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průměrů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napříč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3 a </a:t>
            </a:r>
            <a:r>
              <a:rPr lang="en-US" sz="1400" b="1" dirty="0" err="1" smtClean="0">
                <a:solidFill>
                  <a:schemeClr val="bg1"/>
                </a:solidFill>
              </a:rPr>
              <a:t>více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skupinami</a:t>
            </a:r>
            <a:r>
              <a:rPr lang="en-US" sz="1400" b="1" dirty="0" smtClean="0">
                <a:solidFill>
                  <a:schemeClr val="bg1"/>
                </a:solidFill>
              </a:rPr>
              <a:t>/</a:t>
            </a:r>
            <a:r>
              <a:rPr lang="en-US" sz="1400" b="1" dirty="0" err="1" smtClean="0">
                <a:solidFill>
                  <a:schemeClr val="bg1"/>
                </a:solidFill>
              </a:rPr>
              <a:t>podmínkami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Dvě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výchozí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varianty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Between </a:t>
            </a:r>
            <a:r>
              <a:rPr lang="en-US" sz="1400" dirty="0">
                <a:solidFill>
                  <a:schemeClr val="bg1"/>
                </a:solidFill>
              </a:rPr>
              <a:t>design: </a:t>
            </a:r>
            <a:r>
              <a:rPr lang="en-US" sz="1400" dirty="0" err="1">
                <a:solidFill>
                  <a:schemeClr val="bg1"/>
                </a:solidFill>
              </a:rPr>
              <a:t>oddělené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na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sobě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nezávislé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skupiny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(ANOVA</a:t>
            </a:r>
            <a:r>
              <a:rPr lang="en-US" sz="1400" dirty="0">
                <a:solidFill>
                  <a:schemeClr val="bg1"/>
                </a:solidFill>
              </a:rPr>
              <a:t>, ANCOVA, </a:t>
            </a:r>
            <a:r>
              <a:rPr lang="en-US" sz="1400" dirty="0" err="1">
                <a:solidFill>
                  <a:schemeClr val="bg1"/>
                </a:solidFill>
              </a:rPr>
              <a:t>faktoriální</a:t>
            </a:r>
            <a:r>
              <a:rPr lang="en-US" sz="1400" dirty="0">
                <a:solidFill>
                  <a:schemeClr val="bg1"/>
                </a:solidFill>
              </a:rPr>
              <a:t> ANOVA </a:t>
            </a:r>
            <a:r>
              <a:rPr lang="en-US" sz="1400" dirty="0" err="1">
                <a:solidFill>
                  <a:schemeClr val="bg1"/>
                </a:solidFill>
              </a:rPr>
              <a:t>atd</a:t>
            </a:r>
            <a:r>
              <a:rPr lang="en-US" sz="1400" dirty="0">
                <a:solidFill>
                  <a:schemeClr val="bg1"/>
                </a:solidFill>
              </a:rPr>
              <a:t>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bg1"/>
                </a:solidFill>
              </a:rPr>
              <a:t>Liší</a:t>
            </a:r>
            <a:r>
              <a:rPr lang="en-US" sz="1400" i="1" dirty="0">
                <a:solidFill>
                  <a:schemeClr val="bg1"/>
                </a:solidFill>
              </a:rPr>
              <a:t> se </a:t>
            </a:r>
            <a:r>
              <a:rPr lang="en-US" sz="1400" i="1" dirty="0" err="1">
                <a:solidFill>
                  <a:schemeClr val="bg1"/>
                </a:solidFill>
              </a:rPr>
              <a:t>jednotlivé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kraje</a:t>
            </a:r>
            <a:r>
              <a:rPr lang="en-US" sz="1400" i="1" dirty="0">
                <a:solidFill>
                  <a:schemeClr val="bg1"/>
                </a:solidFill>
              </a:rPr>
              <a:t> v ČR z </a:t>
            </a:r>
            <a:r>
              <a:rPr lang="en-US" sz="1400" i="1" dirty="0" err="1">
                <a:solidFill>
                  <a:schemeClr val="bg1"/>
                </a:solidFill>
              </a:rPr>
              <a:t>hlediska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průměrné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mzdy</a:t>
            </a:r>
            <a:r>
              <a:rPr lang="en-US" sz="1400" i="1" dirty="0">
                <a:solidFill>
                  <a:schemeClr val="bg1"/>
                </a:solidFill>
              </a:rPr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Within design: </a:t>
            </a:r>
            <a:r>
              <a:rPr lang="en-US" sz="1400" dirty="0" err="1">
                <a:solidFill>
                  <a:schemeClr val="bg1"/>
                </a:solidFill>
              </a:rPr>
              <a:t>srovnání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skupinového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průměru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napříč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různými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podmínkami</a:t>
            </a:r>
            <a:r>
              <a:rPr lang="en-US" sz="1400" dirty="0">
                <a:solidFill>
                  <a:schemeClr val="bg1"/>
                </a:solidFill>
              </a:rPr>
              <a:t> (Repeated Measures ANOVA)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i="1" dirty="0" err="1">
                <a:solidFill>
                  <a:schemeClr val="bg1"/>
                </a:solidFill>
              </a:rPr>
              <a:t>Lišily</a:t>
            </a:r>
            <a:r>
              <a:rPr lang="en-US" sz="1400" i="1" dirty="0">
                <a:solidFill>
                  <a:schemeClr val="bg1"/>
                </a:solidFill>
              </a:rPr>
              <a:t> se </a:t>
            </a:r>
            <a:r>
              <a:rPr lang="en-US" sz="1400" i="1" dirty="0" err="1">
                <a:solidFill>
                  <a:schemeClr val="bg1"/>
                </a:solidFill>
              </a:rPr>
              <a:t>průměrné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výdaje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domácností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na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pohonné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hmoty</a:t>
            </a:r>
            <a:r>
              <a:rPr lang="cs-CZ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během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>
                <a:solidFill>
                  <a:schemeClr val="bg1"/>
                </a:solidFill>
              </a:rPr>
              <a:t>posledních</a:t>
            </a:r>
            <a:r>
              <a:rPr lang="en-US" sz="1400" i="1" dirty="0">
                <a:solidFill>
                  <a:schemeClr val="bg1"/>
                </a:solidFill>
              </a:rPr>
              <a:t> 5 let?</a:t>
            </a:r>
            <a:endParaRPr lang="cs-CZ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 smtClean="0"/>
              <a:t>One-Way</a:t>
            </a:r>
            <a:r>
              <a:rPr lang="cs-CZ" b="1" dirty="0" smtClean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Data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bg1"/>
                </a:solidFill>
              </a:rPr>
              <a:t>Faktor</a:t>
            </a:r>
            <a:r>
              <a:rPr lang="cs-CZ" sz="1600" dirty="0" smtClean="0">
                <a:solidFill>
                  <a:schemeClr val="bg1"/>
                </a:solidFill>
              </a:rPr>
              <a:t> – převažující kategorie vzdělání u obyvatel v dané brněnské čtvrti (</a:t>
            </a:r>
            <a:r>
              <a:rPr lang="cs-CZ" sz="1600" i="1" dirty="0" smtClean="0">
                <a:solidFill>
                  <a:schemeClr val="bg1"/>
                </a:solidFill>
              </a:rPr>
              <a:t>základní, středoškolské, vysokoškolské</a:t>
            </a:r>
            <a:r>
              <a:rPr lang="cs-CZ" sz="1600" dirty="0" smtClean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bg1"/>
                </a:solidFill>
              </a:rPr>
              <a:t>Závislá proměnná</a:t>
            </a:r>
            <a:r>
              <a:rPr lang="cs-CZ" sz="1600" dirty="0" smtClean="0">
                <a:solidFill>
                  <a:schemeClr val="bg1"/>
                </a:solidFill>
              </a:rPr>
              <a:t> – průměrná cena za byt o rozměru 60 metrů čtverečních v roce 2016 dle městské části v Brně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bg1"/>
                </a:solidFill>
              </a:rPr>
              <a:t>Nulová hypotéza</a:t>
            </a:r>
            <a:r>
              <a:rPr lang="en-US" sz="1600" dirty="0" smtClean="0">
                <a:solidFill>
                  <a:schemeClr val="bg1"/>
                </a:solidFill>
              </a:rPr>
              <a:t>: 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</a:rPr>
              <a:t>Všechny skupiny mají shodný průměr </a:t>
            </a: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en-US" sz="1600" dirty="0">
                <a:solidFill>
                  <a:schemeClr val="bg1"/>
                </a:solidFill>
              </a:rPr>
              <a:t>i.e. </a:t>
            </a:r>
            <a:r>
              <a:rPr lang="cs-CZ" sz="1600" i="1" dirty="0" smtClean="0">
                <a:solidFill>
                  <a:schemeClr val="bg1"/>
                </a:solidFill>
              </a:rPr>
              <a:t>V Brně není rozdíl v průměrné ceně bytu o rozloze 60 metrů čtverečních pro čtvrti s obyvateli s převažujícím základním, středoškolským a vysokoškolským stupněm vzdělání</a:t>
            </a:r>
            <a:r>
              <a:rPr lang="cs-CZ" sz="1600" dirty="0" smtClean="0">
                <a:solidFill>
                  <a:schemeClr val="bg1"/>
                </a:solidFill>
              </a:rPr>
              <a:t>.)</a:t>
            </a:r>
            <a:endParaRPr lang="en-US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chemeClr val="bg1"/>
                </a:solidFill>
              </a:rPr>
              <a:t>Alternativní hypotéza</a:t>
            </a:r>
            <a:r>
              <a:rPr lang="en-US" sz="1600" dirty="0" smtClean="0">
                <a:solidFill>
                  <a:schemeClr val="bg1"/>
                </a:solidFill>
              </a:rPr>
              <a:t>: 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>
                <a:solidFill>
                  <a:schemeClr val="bg1"/>
                </a:solidFill>
              </a:rPr>
              <a:t>S převažujícím vyšším stupněm vzdělání v městských částech Brna se pojí vyšší průměrná cena bytu o rozloze 60 metrů čtverečních.</a:t>
            </a:r>
            <a:endParaRPr lang="cs-CZ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48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Kód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solidFill>
                  <a:schemeClr val="bg1"/>
                </a:solidFill>
              </a:rPr>
              <a:t>Bydleni_Brno$Vzdelani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factor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Bydleni_Brno$Vzdelani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order</a:t>
            </a:r>
            <a:r>
              <a:rPr lang="cs-CZ" sz="1600" dirty="0">
                <a:solidFill>
                  <a:schemeClr val="bg1"/>
                </a:solidFill>
              </a:rPr>
              <a:t> = TRUE, </a:t>
            </a:r>
            <a:r>
              <a:rPr lang="cs-CZ" sz="1600" dirty="0" err="1">
                <a:solidFill>
                  <a:schemeClr val="bg1"/>
                </a:solidFill>
              </a:rPr>
              <a:t>levels</a:t>
            </a:r>
            <a:r>
              <a:rPr lang="cs-CZ" sz="1600" dirty="0">
                <a:solidFill>
                  <a:schemeClr val="bg1"/>
                </a:solidFill>
              </a:rPr>
              <a:t> = c(0, 1, 2), </a:t>
            </a:r>
            <a:r>
              <a:rPr lang="cs-CZ" sz="1600" dirty="0" err="1">
                <a:solidFill>
                  <a:schemeClr val="bg1"/>
                </a:solidFill>
              </a:rPr>
              <a:t>labels</a:t>
            </a:r>
            <a:r>
              <a:rPr lang="cs-CZ" sz="1600" dirty="0">
                <a:solidFill>
                  <a:schemeClr val="bg1"/>
                </a:solidFill>
              </a:rPr>
              <a:t> = c("Základní", "Středoškolské", "Vysokoškolské</a:t>
            </a:r>
            <a:r>
              <a:rPr lang="cs-CZ" sz="1600" dirty="0" smtClean="0">
                <a:solidFill>
                  <a:schemeClr val="bg1"/>
                </a:solidFill>
              </a:rPr>
              <a:t>"))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Bydleni_Brno_60m2_2016 &lt;- </a:t>
            </a:r>
            <a:r>
              <a:rPr lang="en-US" sz="1600" dirty="0" err="1">
                <a:solidFill>
                  <a:schemeClr val="bg1"/>
                </a:solidFill>
              </a:rPr>
              <a:t>Bydleni_Brno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%&gt;% </a:t>
            </a:r>
            <a:endParaRPr lang="cs-CZ" sz="16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filter(Prodej_60m2_2016 </a:t>
            </a:r>
            <a:r>
              <a:rPr lang="en-US" sz="1600" dirty="0">
                <a:solidFill>
                  <a:schemeClr val="bg1"/>
                </a:solidFill>
              </a:rPr>
              <a:t>&gt; 0)</a:t>
            </a:r>
            <a:endParaRPr lang="cs-CZ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3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dirty="0"/>
              <a:t>Harmonogram</a:t>
            </a:r>
            <a:endParaRPr sz="4800" b="1"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64645" cy="35897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01. t-testy</a:t>
            </a:r>
            <a:endParaRPr dirty="0"/>
          </a:p>
          <a:p>
            <a:pPr lvl="0">
              <a:spcAft>
                <a:spcPts val="600"/>
              </a:spcAft>
            </a:pPr>
            <a:r>
              <a:rPr lang="cs-CZ" dirty="0"/>
              <a:t>02. </a:t>
            </a:r>
            <a:r>
              <a:rPr lang="cs-CZ" dirty="0" smtClean="0"/>
              <a:t>(</a:t>
            </a:r>
            <a:r>
              <a:rPr lang="cs-CZ" dirty="0" err="1" smtClean="0"/>
              <a:t>One-Way</a:t>
            </a:r>
            <a:r>
              <a:rPr lang="cs-CZ" dirty="0" smtClean="0"/>
              <a:t>) ANOVA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29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a F-Ratio</a:t>
            </a:r>
            <a:endParaRPr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8" name="Google Shape;808;p19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275274" y="1199550"/>
                <a:ext cx="8125775" cy="3774544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sz="1600" b="1" dirty="0" smtClean="0">
                    <a:solidFill>
                      <a:schemeClr val="bg1"/>
                    </a:solidFill>
                  </a:rPr>
                  <a:t>Null</a:t>
                </a:r>
                <a:r>
                  <a:rPr lang="cs-CZ" sz="1600" b="1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b="1" dirty="0" err="1">
                    <a:solidFill>
                      <a:schemeClr val="bg1"/>
                    </a:solidFill>
                  </a:rPr>
                  <a:t>hypothesis</a:t>
                </a:r>
                <a:r>
                  <a:rPr lang="cs-CZ" sz="1600" dirty="0">
                    <a:solidFill>
                      <a:schemeClr val="bg1"/>
                    </a:solidFill>
                  </a:rPr>
                  <a:t>: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all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groups</a:t>
                </a:r>
                <a:r>
                  <a:rPr lang="cs-CZ" sz="1600" dirty="0">
                    <a:solidFill>
                      <a:schemeClr val="bg1"/>
                    </a:solidFill>
                  </a:rPr>
                  <a:t> are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equal</a:t>
                </a:r>
                <a:endParaRPr lang="cs-CZ" sz="1600" dirty="0">
                  <a:solidFill>
                    <a:schemeClr val="bg1"/>
                  </a:solidFill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bg1"/>
                    </a:solidFill>
                  </a:rPr>
                  <a:t>ANOVA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provides</a:t>
                </a:r>
                <a:r>
                  <a:rPr lang="cs-CZ" sz="1600" dirty="0">
                    <a:solidFill>
                      <a:schemeClr val="bg1"/>
                    </a:solidFill>
                  </a:rPr>
                  <a:t> a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significance</a:t>
                </a:r>
                <a:r>
                  <a:rPr lang="cs-CZ" sz="1600" dirty="0">
                    <a:solidFill>
                      <a:schemeClr val="bg1"/>
                    </a:solidFill>
                  </a:rPr>
                  <a:t> test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bg1"/>
                    </a:solidFill>
                  </a:rPr>
                  <a:t>Můžeme určit kritickou hodnotu (na určité hladině významnosti) </a:t>
                </a:r>
                <a:r>
                  <a:rPr lang="cs-CZ" sz="1600" dirty="0" smtClean="0">
                    <a:solidFill>
                      <a:schemeClr val="bg1"/>
                    </a:solidFill>
                  </a:rPr>
                  <a:t>a testovat</a:t>
                </a:r>
                <a:r>
                  <a:rPr lang="cs-CZ" sz="1600" dirty="0">
                    <a:solidFill>
                      <a:schemeClr val="bg1"/>
                    </a:solidFill>
                  </a:rPr>
                  <a:t>, zda ji hodnota F v našem výzkumu překračuje, tj. </a:t>
                </a:r>
                <a:r>
                  <a:rPr lang="cs-CZ" sz="1600" dirty="0" smtClean="0">
                    <a:solidFill>
                      <a:schemeClr val="bg1"/>
                    </a:solidFill>
                  </a:rPr>
                  <a:t>testovat statistickou </a:t>
                </a:r>
                <a:r>
                  <a:rPr lang="cs-CZ" sz="1600" dirty="0">
                    <a:solidFill>
                      <a:schemeClr val="bg1"/>
                    </a:solidFill>
                  </a:rPr>
                  <a:t>významnost nalezených rozdílů mezi skupinami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bg1"/>
                    </a:solidFill>
                  </a:rPr>
                  <a:t>Test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statistic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is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the</a:t>
                </a:r>
                <a:r>
                  <a:rPr lang="cs-CZ" sz="1600" dirty="0">
                    <a:solidFill>
                      <a:schemeClr val="bg1"/>
                    </a:solidFill>
                  </a:rPr>
                  <a:t> F-test (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or</a:t>
                </a:r>
                <a:r>
                  <a:rPr lang="cs-CZ" sz="1600" dirty="0">
                    <a:solidFill>
                      <a:schemeClr val="bg1"/>
                    </a:solidFill>
                  </a:rPr>
                  <a:t> F-ratio)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sz="1600" dirty="0" smtClean="0">
                  <a:solidFill>
                    <a:schemeClr val="bg1"/>
                  </a:solidFill>
                </a:endParaRPr>
              </a:p>
              <a:p>
                <a:pPr marL="0" lv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Variance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between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groups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Variance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within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groups</m:t>
                          </m:r>
                          <m:r>
                            <m:rPr>
                              <m:nor/>
                            </m:rPr>
                            <a:rPr lang="cs-CZ" sz="16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1600" b="1" dirty="0">
                  <a:solidFill>
                    <a:schemeClr val="bg1"/>
                  </a:solidFill>
                </a:endParaRPr>
              </a:p>
              <a:p>
                <a:pPr marL="0" lvl="0" indent="0"/>
                <a:endParaRPr lang="cs-CZ" sz="1600" dirty="0">
                  <a:solidFill>
                    <a:schemeClr val="bg1"/>
                  </a:solidFill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bg1"/>
                    </a:solidFill>
                  </a:rPr>
                  <a:t>Poměr toho, co model vysvětlit dokáže, ku tomu, co vysvětlit nedokáže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sz="1600" dirty="0" err="1">
                    <a:solidFill>
                      <a:schemeClr val="bg1"/>
                    </a:solidFill>
                  </a:rPr>
                  <a:t>Large</a:t>
                </a:r>
                <a:r>
                  <a:rPr lang="cs-CZ" sz="1600" dirty="0">
                    <a:solidFill>
                      <a:schemeClr val="bg1"/>
                    </a:solidFill>
                  </a:rPr>
                  <a:t> F-ratio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indicates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significant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cs-CZ" sz="1600" dirty="0" err="1">
                    <a:solidFill>
                      <a:schemeClr val="bg1"/>
                    </a:solidFill>
                  </a:rPr>
                  <a:t>effect</a:t>
                </a:r>
                <a:endParaRPr lang="cs-CZ" sz="1600" dirty="0">
                  <a:solidFill>
                    <a:schemeClr val="bg1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sz="1600" dirty="0">
                    <a:solidFill>
                      <a:schemeClr val="bg1"/>
                    </a:solidFill>
                  </a:rPr>
                  <a:t>Čím vyšší F, tím více záleží na rozdělení lidí do jednotlivých skupin, </a:t>
                </a:r>
                <a:r>
                  <a:rPr lang="cs-CZ" sz="1600" dirty="0" smtClean="0">
                    <a:solidFill>
                      <a:schemeClr val="bg1"/>
                    </a:solidFill>
                  </a:rPr>
                  <a:t>tj. tím </a:t>
                </a:r>
                <a:r>
                  <a:rPr lang="cs-CZ" sz="1600" dirty="0">
                    <a:solidFill>
                      <a:schemeClr val="bg1"/>
                    </a:solidFill>
                  </a:rPr>
                  <a:t>více se skupiny od sebe liší v závislé proměnné</a:t>
                </a:r>
                <a:endParaRPr lang="cs-CZ" sz="1600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08" name="Google Shape;808;p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75274" y="1199550"/>
                <a:ext cx="8125775" cy="3774544"/>
              </a:xfrm>
              <a:prstGeom prst="rect">
                <a:avLst/>
              </a:prstGeom>
              <a:blipFill rotWithShape="0">
                <a:blip r:embed="rId3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057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a F-Ratio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Jak získáme příslušnou p-hodnotu?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</a:rPr>
              <a:t>Obdoba </a:t>
            </a:r>
            <a:r>
              <a:rPr lang="cs-CZ" sz="1600" dirty="0">
                <a:solidFill>
                  <a:schemeClr val="bg1"/>
                </a:solidFill>
              </a:rPr>
              <a:t>t-testu a "rodině" t-rozložení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</a:rPr>
              <a:t>"Rodina" </a:t>
            </a:r>
            <a:r>
              <a:rPr lang="cs-CZ" sz="1600" b="1" dirty="0">
                <a:solidFill>
                  <a:schemeClr val="bg1"/>
                </a:solidFill>
              </a:rPr>
              <a:t>F-rozložení</a:t>
            </a:r>
            <a:r>
              <a:rPr lang="cs-CZ" sz="1600" dirty="0">
                <a:solidFill>
                  <a:schemeClr val="bg1"/>
                </a:solidFill>
              </a:rPr>
              <a:t> se odvíjí od: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chemeClr val="bg1"/>
                </a:solidFill>
              </a:rPr>
              <a:t>Počtu pozorování (případů) ve vzorku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chemeClr val="bg1"/>
                </a:solidFill>
              </a:rPr>
              <a:t>Počtu srovnávaných skupin</a:t>
            </a:r>
            <a:endParaRPr lang="cs-CZ" sz="16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80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a F-Ratio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199550"/>
            <a:ext cx="3031196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Create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vector</a:t>
            </a:r>
            <a:r>
              <a:rPr lang="cs-CZ" sz="1200" dirty="0">
                <a:solidFill>
                  <a:schemeClr val="bg1"/>
                </a:solidFill>
              </a:rPr>
              <a:t> x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x &lt;- </a:t>
            </a:r>
            <a:r>
              <a:rPr lang="cs-CZ" sz="1200" dirty="0" err="1">
                <a:solidFill>
                  <a:schemeClr val="bg1"/>
                </a:solidFill>
              </a:rPr>
              <a:t>seq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from</a:t>
            </a:r>
            <a:r>
              <a:rPr lang="cs-CZ" sz="1200" dirty="0">
                <a:solidFill>
                  <a:schemeClr val="bg1"/>
                </a:solidFill>
              </a:rPr>
              <a:t> = 0, to = 10, </a:t>
            </a:r>
            <a:r>
              <a:rPr lang="cs-CZ" sz="1200" dirty="0" err="1">
                <a:solidFill>
                  <a:schemeClr val="bg1"/>
                </a:solidFill>
              </a:rPr>
              <a:t>length</a:t>
            </a:r>
            <a:r>
              <a:rPr lang="cs-CZ" sz="1200" dirty="0">
                <a:solidFill>
                  <a:schemeClr val="bg1"/>
                </a:solidFill>
              </a:rPr>
              <a:t> = 2000)</a:t>
            </a:r>
          </a:p>
          <a:p>
            <a:pPr marL="0" lvl="0" indent="0"/>
            <a:endParaRPr lang="cs-CZ" sz="12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smtClean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Evaluate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densities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y_1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3, 100)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y_2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1, 1)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y_3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2, 100)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y_4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3, 30)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y_5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3, 500)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y_6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3, 50)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y_7 &lt;- </a:t>
            </a:r>
            <a:r>
              <a:rPr lang="cs-CZ" sz="1200" dirty="0" err="1">
                <a:solidFill>
                  <a:schemeClr val="bg1"/>
                </a:solidFill>
              </a:rPr>
              <a:t>df</a:t>
            </a:r>
            <a:r>
              <a:rPr lang="cs-CZ" sz="1200" dirty="0">
                <a:solidFill>
                  <a:schemeClr val="bg1"/>
                </a:solidFill>
              </a:rPr>
              <a:t>(x, 6, 1000)</a:t>
            </a:r>
          </a:p>
          <a:p>
            <a:pPr marL="0" lvl="0" indent="0"/>
            <a:endParaRPr lang="cs-CZ" sz="12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smtClean="0">
                <a:solidFill>
                  <a:schemeClr val="bg1"/>
                </a:solidFill>
              </a:rPr>
              <a:t># </a:t>
            </a:r>
            <a:r>
              <a:rPr lang="cs-CZ" sz="1200" dirty="0">
                <a:solidFill>
                  <a:schemeClr val="bg1"/>
                </a:solidFill>
              </a:rPr>
              <a:t>Plot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densities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plot(x, y_1,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1, type = "l")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y_2,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2)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y_3,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3)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y_4,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4)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y_5,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5)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y_6,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6)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lines(x, y_7, </a:t>
            </a:r>
            <a:r>
              <a:rPr lang="cs-CZ" sz="1200" dirty="0" err="1">
                <a:solidFill>
                  <a:schemeClr val="bg1"/>
                </a:solidFill>
              </a:rPr>
              <a:t>col</a:t>
            </a:r>
            <a:r>
              <a:rPr lang="cs-CZ" sz="1200" dirty="0">
                <a:solidFill>
                  <a:schemeClr val="bg1"/>
                </a:solidFill>
              </a:rPr>
              <a:t> = 7)</a:t>
            </a:r>
            <a:endParaRPr lang="cs-CZ" sz="1200" i="1" u="sng" dirty="0">
              <a:solidFill>
                <a:schemeClr val="bg1"/>
              </a:solidFill>
            </a:endParaRPr>
          </a:p>
        </p:txBody>
      </p:sp>
      <p:sp>
        <p:nvSpPr>
          <p:cNvPr id="4" name="Google Shape;808;p19"/>
          <p:cNvSpPr txBox="1">
            <a:spLocks/>
          </p:cNvSpPr>
          <p:nvPr/>
        </p:nvSpPr>
        <p:spPr>
          <a:xfrm>
            <a:off x="3306471" y="2432040"/>
            <a:ext cx="4451563" cy="1309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en-US" sz="1200" dirty="0">
                <a:solidFill>
                  <a:schemeClr val="bg1"/>
                </a:solidFill>
              </a:rPr>
              <a:t># Add the legend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legend("</a:t>
            </a:r>
            <a:r>
              <a:rPr lang="en-US" sz="1200" dirty="0" err="1">
                <a:solidFill>
                  <a:schemeClr val="bg1"/>
                </a:solidFill>
              </a:rPr>
              <a:t>topright</a:t>
            </a:r>
            <a:r>
              <a:rPr lang="en-US" sz="1200" dirty="0">
                <a:solidFill>
                  <a:schemeClr val="bg1"/>
                </a:solidFill>
              </a:rPr>
              <a:t>", title = "F distributions",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c("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(3, 100)", 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(1, 1)", 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(2, 100)", 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(3, 30)",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(3, 500)", 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(3, 50)", "</a:t>
            </a:r>
            <a:r>
              <a:rPr lang="en-US" sz="1200" dirty="0" err="1">
                <a:solidFill>
                  <a:schemeClr val="bg1"/>
                </a:solidFill>
              </a:rPr>
              <a:t>df</a:t>
            </a:r>
            <a:r>
              <a:rPr lang="en-US" sz="1200" dirty="0">
                <a:solidFill>
                  <a:schemeClr val="bg1"/>
                </a:solidFill>
              </a:rPr>
              <a:t> = (6, 1000)"),</a:t>
            </a:r>
          </a:p>
          <a:p>
            <a:pPr marL="0" indent="0"/>
            <a:r>
              <a:rPr lang="en-US" sz="1200" dirty="0">
                <a:solidFill>
                  <a:schemeClr val="bg1"/>
                </a:solidFill>
              </a:rPr>
              <a:t>col = c(1, 2, 3, 4, 5, 6, 7), </a:t>
            </a:r>
            <a:r>
              <a:rPr lang="en-US" sz="1200" dirty="0" err="1">
                <a:solidFill>
                  <a:schemeClr val="bg1"/>
                </a:solidFill>
              </a:rPr>
              <a:t>lty</a:t>
            </a:r>
            <a:r>
              <a:rPr lang="en-US" sz="1200" dirty="0">
                <a:solidFill>
                  <a:schemeClr val="bg1"/>
                </a:solidFill>
              </a:rPr>
              <a:t> = 1)</a:t>
            </a:r>
            <a:endParaRPr lang="cs-CZ" sz="12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2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err="1" smtClean="0"/>
              <a:t>Summary</a:t>
            </a:r>
            <a:r>
              <a:rPr lang="cs-CZ" sz="1800" i="1" dirty="0" smtClean="0"/>
              <a:t> Table</a:t>
            </a:r>
            <a:endParaRPr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87" y="1255014"/>
            <a:ext cx="5184648" cy="3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90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382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</a:t>
            </a:r>
            <a:r>
              <a:rPr lang="cs-CZ" sz="1800" i="1" dirty="0"/>
              <a:t>a F-Ratio</a:t>
            </a:r>
            <a:br>
              <a:rPr lang="cs-CZ" sz="1800" i="1" dirty="0"/>
            </a:br>
            <a:r>
              <a:rPr lang="cs-CZ" sz="1800" dirty="0"/>
              <a:t>Prozkoumání dat</a:t>
            </a:r>
            <a:r>
              <a:rPr lang="cs-CZ" sz="1800" i="1" dirty="0"/>
              <a:t/>
            </a:r>
            <a:br>
              <a:rPr lang="cs-CZ" sz="1800" i="1" dirty="0"/>
            </a:b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382572"/>
            <a:ext cx="7990901" cy="3591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Summary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statistics</a:t>
            </a:r>
            <a:r>
              <a:rPr lang="cs-CZ" sz="1200" dirty="0">
                <a:solidFill>
                  <a:schemeClr val="bg1"/>
                </a:solidFill>
              </a:rPr>
              <a:t> by </a:t>
            </a:r>
            <a:r>
              <a:rPr lang="cs-CZ" sz="1200" dirty="0" err="1">
                <a:solidFill>
                  <a:schemeClr val="bg1"/>
                </a:solidFill>
              </a:rPr>
              <a:t>group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library</a:t>
            </a:r>
            <a:r>
              <a:rPr lang="cs-CZ" sz="1200" dirty="0">
                <a:solidFill>
                  <a:schemeClr val="bg1"/>
                </a:solidFill>
              </a:rPr>
              <a:t>(psych)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describeBy</a:t>
            </a:r>
            <a:r>
              <a:rPr lang="cs-CZ" sz="1200" dirty="0">
                <a:solidFill>
                  <a:schemeClr val="bg1"/>
                </a:solidFill>
              </a:rPr>
              <a:t>(Bydleni_Brno_60m2_2016$Prodej_60m2_2016, </a:t>
            </a:r>
            <a:r>
              <a:rPr lang="cs-CZ" sz="1200" dirty="0" err="1">
                <a:solidFill>
                  <a:schemeClr val="bg1"/>
                </a:solidFill>
              </a:rPr>
              <a:t>group</a:t>
            </a:r>
            <a:r>
              <a:rPr lang="cs-CZ" sz="1200" dirty="0">
                <a:solidFill>
                  <a:schemeClr val="bg1"/>
                </a:solidFill>
              </a:rPr>
              <a:t> = </a:t>
            </a:r>
            <a:r>
              <a:rPr lang="cs-CZ" sz="1200" dirty="0" smtClean="0">
                <a:solidFill>
                  <a:schemeClr val="bg1"/>
                </a:solidFill>
              </a:rPr>
              <a:t>Bydleni_Brno_60m2_2016$Vzdelani)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Boxplot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library</a:t>
            </a:r>
            <a:r>
              <a:rPr lang="cs-CZ" sz="1200" dirty="0">
                <a:solidFill>
                  <a:schemeClr val="bg1"/>
                </a:solidFill>
              </a:rPr>
              <a:t>(ggplot2)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bp1 = </a:t>
            </a:r>
            <a:r>
              <a:rPr lang="cs-CZ" sz="1200" dirty="0" err="1">
                <a:solidFill>
                  <a:schemeClr val="bg1"/>
                </a:solidFill>
              </a:rPr>
              <a:t>ggplot</a:t>
            </a:r>
            <a:r>
              <a:rPr lang="cs-CZ" sz="1200" dirty="0">
                <a:solidFill>
                  <a:schemeClr val="bg1"/>
                </a:solidFill>
              </a:rPr>
              <a:t>(Bydleni_Brno_60m2_2016, </a:t>
            </a:r>
            <a:r>
              <a:rPr lang="cs-CZ" sz="1200" dirty="0" err="1">
                <a:solidFill>
                  <a:schemeClr val="bg1"/>
                </a:solidFill>
              </a:rPr>
              <a:t>aes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Prodej_60m2_2016))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bp1 + </a:t>
            </a:r>
            <a:r>
              <a:rPr lang="cs-CZ" sz="1200" dirty="0" err="1">
                <a:solidFill>
                  <a:schemeClr val="bg1"/>
                </a:solidFill>
              </a:rPr>
              <a:t>geom_boxplot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aes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fill</a:t>
            </a:r>
            <a:r>
              <a:rPr lang="cs-CZ" sz="1200" dirty="0">
                <a:solidFill>
                  <a:schemeClr val="bg1"/>
                </a:solidFill>
              </a:rPr>
              <a:t>=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), </a:t>
            </a:r>
            <a:r>
              <a:rPr lang="cs-CZ" sz="1200" dirty="0" err="1">
                <a:solidFill>
                  <a:schemeClr val="bg1"/>
                </a:solidFill>
              </a:rPr>
              <a:t>alpha</a:t>
            </a:r>
            <a:r>
              <a:rPr lang="cs-CZ" sz="1200" dirty="0">
                <a:solidFill>
                  <a:schemeClr val="bg1"/>
                </a:solidFill>
              </a:rPr>
              <a:t>=I(0.5)) +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</a:t>
            </a:r>
            <a:r>
              <a:rPr lang="cs-CZ" sz="1200" dirty="0" err="1">
                <a:solidFill>
                  <a:schemeClr val="bg1"/>
                </a:solidFill>
              </a:rPr>
              <a:t>geom_point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position</a:t>
            </a:r>
            <a:r>
              <a:rPr lang="cs-CZ" sz="1200" dirty="0">
                <a:solidFill>
                  <a:schemeClr val="bg1"/>
                </a:solidFill>
              </a:rPr>
              <a:t>="</a:t>
            </a:r>
            <a:r>
              <a:rPr lang="cs-CZ" sz="1200" dirty="0" err="1">
                <a:solidFill>
                  <a:schemeClr val="bg1"/>
                </a:solidFill>
              </a:rPr>
              <a:t>jitter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alpha</a:t>
            </a:r>
            <a:r>
              <a:rPr lang="cs-CZ" sz="1200" dirty="0">
                <a:solidFill>
                  <a:schemeClr val="bg1"/>
                </a:solidFill>
              </a:rPr>
              <a:t>=0.5) +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</a:t>
            </a:r>
            <a:r>
              <a:rPr lang="cs-CZ" sz="1200" dirty="0" err="1">
                <a:solidFill>
                  <a:schemeClr val="bg1"/>
                </a:solidFill>
              </a:rPr>
              <a:t>geom_boxplot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outlier.size</a:t>
            </a:r>
            <a:r>
              <a:rPr lang="cs-CZ" sz="1200" dirty="0">
                <a:solidFill>
                  <a:schemeClr val="bg1"/>
                </a:solidFill>
              </a:rPr>
              <a:t>=0, </a:t>
            </a:r>
            <a:r>
              <a:rPr lang="cs-CZ" sz="1200" dirty="0" err="1">
                <a:solidFill>
                  <a:schemeClr val="bg1"/>
                </a:solidFill>
              </a:rPr>
              <a:t>alpha</a:t>
            </a:r>
            <a:r>
              <a:rPr lang="cs-CZ" sz="1200" dirty="0">
                <a:solidFill>
                  <a:schemeClr val="bg1"/>
                </a:solidFill>
              </a:rPr>
              <a:t>=0.5) +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</a:t>
            </a:r>
            <a:r>
              <a:rPr lang="cs-CZ" sz="1200" dirty="0" err="1">
                <a:solidFill>
                  <a:schemeClr val="bg1"/>
                </a:solidFill>
              </a:rPr>
              <a:t>theme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  </a:t>
            </a:r>
            <a:r>
              <a:rPr lang="cs-CZ" sz="1200" dirty="0" err="1">
                <a:solidFill>
                  <a:schemeClr val="bg1"/>
                </a:solidFill>
              </a:rPr>
              <a:t>axis.title.x</a:t>
            </a:r>
            <a:r>
              <a:rPr lang="cs-CZ" sz="1200" dirty="0">
                <a:solidFill>
                  <a:schemeClr val="bg1"/>
                </a:solidFill>
              </a:rPr>
              <a:t> = </a:t>
            </a:r>
            <a:r>
              <a:rPr lang="cs-CZ" sz="1200" dirty="0" err="1">
                <a:solidFill>
                  <a:schemeClr val="bg1"/>
                </a:solidFill>
              </a:rPr>
              <a:t>element_text</a:t>
            </a:r>
            <a:r>
              <a:rPr lang="cs-CZ" sz="1200" dirty="0">
                <a:solidFill>
                  <a:schemeClr val="bg1"/>
                </a:solidFill>
              </a:rPr>
              <a:t>(face="</a:t>
            </a:r>
            <a:r>
              <a:rPr lang="cs-CZ" sz="1200" dirty="0" err="1">
                <a:solidFill>
                  <a:schemeClr val="bg1"/>
                </a:solidFill>
              </a:rPr>
              <a:t>bold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color</a:t>
            </a:r>
            <a:r>
              <a:rPr lang="cs-CZ" sz="1200" dirty="0">
                <a:solidFill>
                  <a:schemeClr val="bg1"/>
                </a:solidFill>
              </a:rPr>
              <a:t>="</a:t>
            </a:r>
            <a:r>
              <a:rPr lang="cs-CZ" sz="1200" dirty="0" err="1">
                <a:solidFill>
                  <a:schemeClr val="bg1"/>
                </a:solidFill>
              </a:rPr>
              <a:t>black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size</a:t>
            </a:r>
            <a:r>
              <a:rPr lang="cs-CZ" sz="1200" dirty="0">
                <a:solidFill>
                  <a:schemeClr val="bg1"/>
                </a:solidFill>
              </a:rPr>
              <a:t>=12),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  </a:t>
            </a:r>
            <a:r>
              <a:rPr lang="cs-CZ" sz="1200" dirty="0" err="1">
                <a:solidFill>
                  <a:schemeClr val="bg1"/>
                </a:solidFill>
              </a:rPr>
              <a:t>axis.title.y</a:t>
            </a:r>
            <a:r>
              <a:rPr lang="cs-CZ" sz="1200" dirty="0">
                <a:solidFill>
                  <a:schemeClr val="bg1"/>
                </a:solidFill>
              </a:rPr>
              <a:t> = </a:t>
            </a:r>
            <a:r>
              <a:rPr lang="cs-CZ" sz="1200" dirty="0" err="1">
                <a:solidFill>
                  <a:schemeClr val="bg1"/>
                </a:solidFill>
              </a:rPr>
              <a:t>element_text</a:t>
            </a:r>
            <a:r>
              <a:rPr lang="cs-CZ" sz="1200" dirty="0">
                <a:solidFill>
                  <a:schemeClr val="bg1"/>
                </a:solidFill>
              </a:rPr>
              <a:t>(face="</a:t>
            </a:r>
            <a:r>
              <a:rPr lang="cs-CZ" sz="1200" dirty="0" err="1">
                <a:solidFill>
                  <a:schemeClr val="bg1"/>
                </a:solidFill>
              </a:rPr>
              <a:t>bold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color</a:t>
            </a:r>
            <a:r>
              <a:rPr lang="cs-CZ" sz="1200" dirty="0">
                <a:solidFill>
                  <a:schemeClr val="bg1"/>
                </a:solidFill>
              </a:rPr>
              <a:t>="</a:t>
            </a:r>
            <a:r>
              <a:rPr lang="cs-CZ" sz="1200" dirty="0" err="1">
                <a:solidFill>
                  <a:schemeClr val="bg1"/>
                </a:solidFill>
              </a:rPr>
              <a:t>black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size</a:t>
            </a:r>
            <a:r>
              <a:rPr lang="cs-CZ" sz="1200" dirty="0">
                <a:solidFill>
                  <a:schemeClr val="bg1"/>
                </a:solidFill>
              </a:rPr>
              <a:t>=12),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  </a:t>
            </a:r>
            <a:r>
              <a:rPr lang="cs-CZ" sz="1200" dirty="0" err="1">
                <a:solidFill>
                  <a:schemeClr val="bg1"/>
                </a:solidFill>
              </a:rPr>
              <a:t>plot.title</a:t>
            </a:r>
            <a:r>
              <a:rPr lang="cs-CZ" sz="1200" dirty="0">
                <a:solidFill>
                  <a:schemeClr val="bg1"/>
                </a:solidFill>
              </a:rPr>
              <a:t> = </a:t>
            </a:r>
            <a:r>
              <a:rPr lang="cs-CZ" sz="1200" dirty="0" err="1">
                <a:solidFill>
                  <a:schemeClr val="bg1"/>
                </a:solidFill>
              </a:rPr>
              <a:t>element_text</a:t>
            </a:r>
            <a:r>
              <a:rPr lang="cs-CZ" sz="1200" dirty="0">
                <a:solidFill>
                  <a:schemeClr val="bg1"/>
                </a:solidFill>
              </a:rPr>
              <a:t>(face="</a:t>
            </a:r>
            <a:r>
              <a:rPr lang="cs-CZ" sz="1200" dirty="0" err="1">
                <a:solidFill>
                  <a:schemeClr val="bg1"/>
                </a:solidFill>
              </a:rPr>
              <a:t>bold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color</a:t>
            </a:r>
            <a:r>
              <a:rPr lang="cs-CZ" sz="1200" dirty="0">
                <a:solidFill>
                  <a:schemeClr val="bg1"/>
                </a:solidFill>
              </a:rPr>
              <a:t> = "</a:t>
            </a:r>
            <a:r>
              <a:rPr lang="cs-CZ" sz="1200" dirty="0" err="1">
                <a:solidFill>
                  <a:schemeClr val="bg1"/>
                </a:solidFill>
              </a:rPr>
              <a:t>black</a:t>
            </a:r>
            <a:r>
              <a:rPr lang="cs-CZ" sz="1200" dirty="0">
                <a:solidFill>
                  <a:schemeClr val="bg1"/>
                </a:solidFill>
              </a:rPr>
              <a:t>", </a:t>
            </a:r>
            <a:r>
              <a:rPr lang="cs-CZ" sz="1200" dirty="0" err="1">
                <a:solidFill>
                  <a:schemeClr val="bg1"/>
                </a:solidFill>
              </a:rPr>
              <a:t>size</a:t>
            </a:r>
            <a:r>
              <a:rPr lang="cs-CZ" sz="1200" dirty="0">
                <a:solidFill>
                  <a:schemeClr val="bg1"/>
                </a:solidFill>
              </a:rPr>
              <a:t>=12)) +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</a:t>
            </a:r>
            <a:r>
              <a:rPr lang="cs-CZ" sz="1200" dirty="0" err="1">
                <a:solidFill>
                  <a:schemeClr val="bg1"/>
                </a:solidFill>
              </a:rPr>
              <a:t>labs</a:t>
            </a:r>
            <a:r>
              <a:rPr lang="cs-CZ" sz="1200" dirty="0">
                <a:solidFill>
                  <a:schemeClr val="bg1"/>
                </a:solidFill>
              </a:rPr>
              <a:t>(x="Převažující kategorie vzdělání ",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     y = "Cena za byt o rozloze 60 metrů čtverečních (v Kč)",</a:t>
            </a: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       </a:t>
            </a:r>
            <a:r>
              <a:rPr lang="cs-CZ" sz="1200" dirty="0" err="1">
                <a:solidFill>
                  <a:schemeClr val="bg1"/>
                </a:solidFill>
              </a:rPr>
              <a:t>title</a:t>
            </a:r>
            <a:r>
              <a:rPr lang="cs-CZ" sz="1200" dirty="0">
                <a:solidFill>
                  <a:schemeClr val="bg1"/>
                </a:solidFill>
              </a:rPr>
              <a:t>= "Cena za byt o rozloze 60 metrů čtverečních (v Kč) dle převažující kategorie vzdělání") + </a:t>
            </a:r>
            <a:r>
              <a:rPr lang="cs-CZ" sz="1200" dirty="0" err="1">
                <a:solidFill>
                  <a:schemeClr val="bg1"/>
                </a:solidFill>
              </a:rPr>
              <a:t>theme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legend.position</a:t>
            </a:r>
            <a:r>
              <a:rPr lang="cs-CZ" sz="1200" dirty="0">
                <a:solidFill>
                  <a:schemeClr val="bg1"/>
                </a:solidFill>
              </a:rPr>
              <a:t>='</a:t>
            </a:r>
            <a:r>
              <a:rPr lang="cs-CZ" sz="1200" dirty="0" err="1">
                <a:solidFill>
                  <a:schemeClr val="bg1"/>
                </a:solidFill>
              </a:rPr>
              <a:t>none</a:t>
            </a:r>
            <a:r>
              <a:rPr lang="cs-CZ" sz="1200" dirty="0">
                <a:solidFill>
                  <a:schemeClr val="bg1"/>
                </a:solidFill>
              </a:rPr>
              <a:t>')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1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382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</a:t>
            </a:r>
            <a:r>
              <a:rPr lang="cs-CZ" sz="1800" i="1" dirty="0"/>
              <a:t>a F-Ratio</a:t>
            </a:r>
            <a:br>
              <a:rPr lang="cs-CZ" sz="1800" i="1" dirty="0"/>
            </a:br>
            <a:r>
              <a:rPr lang="cs-CZ" sz="1800" dirty="0"/>
              <a:t>Funkce </a:t>
            </a:r>
            <a:r>
              <a:rPr lang="cs-CZ" sz="1800" dirty="0" err="1"/>
              <a:t>aov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aov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dependent_var</a:t>
            </a:r>
            <a:r>
              <a:rPr lang="cs-CZ" sz="1200" dirty="0">
                <a:solidFill>
                  <a:schemeClr val="bg1"/>
                </a:solidFill>
              </a:rPr>
              <a:t> ~ </a:t>
            </a:r>
            <a:r>
              <a:rPr lang="cs-CZ" sz="1200" dirty="0" err="1">
                <a:solidFill>
                  <a:schemeClr val="bg1"/>
                </a:solidFill>
              </a:rPr>
              <a:t>independent_var</a:t>
            </a:r>
            <a:r>
              <a:rPr lang="cs-CZ" sz="12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summary</a:t>
            </a:r>
            <a:r>
              <a:rPr lang="cs-CZ" sz="1200" dirty="0">
                <a:solidFill>
                  <a:schemeClr val="bg1"/>
                </a:solidFill>
              </a:rPr>
              <a:t>()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Apply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aov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function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anova_BydleniBrno</a:t>
            </a:r>
            <a:r>
              <a:rPr lang="cs-CZ" sz="1200" dirty="0">
                <a:solidFill>
                  <a:schemeClr val="bg1"/>
                </a:solidFill>
              </a:rPr>
              <a:t> &lt;- </a:t>
            </a:r>
            <a:r>
              <a:rPr lang="cs-CZ" sz="1200" dirty="0" err="1">
                <a:solidFill>
                  <a:schemeClr val="bg1"/>
                </a:solidFill>
              </a:rPr>
              <a:t>aov</a:t>
            </a:r>
            <a:r>
              <a:rPr lang="cs-CZ" sz="1200" dirty="0">
                <a:solidFill>
                  <a:schemeClr val="bg1"/>
                </a:solidFill>
              </a:rPr>
              <a:t>(Prodej_60m2_2016 ~ 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data = Bydleni_Brno_60m2_2016)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Look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at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summary</a:t>
            </a:r>
            <a:r>
              <a:rPr lang="cs-CZ" sz="1200" dirty="0">
                <a:solidFill>
                  <a:schemeClr val="bg1"/>
                </a:solidFill>
              </a:rPr>
              <a:t> table </a:t>
            </a:r>
            <a:r>
              <a:rPr lang="cs-CZ" sz="1200" dirty="0" err="1">
                <a:solidFill>
                  <a:schemeClr val="bg1"/>
                </a:solidFill>
              </a:rPr>
              <a:t>of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the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1200" dirty="0" err="1">
                <a:solidFill>
                  <a:schemeClr val="bg1"/>
                </a:solidFill>
              </a:rPr>
              <a:t>result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summary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anova_BydleniBrno</a:t>
            </a:r>
            <a:r>
              <a:rPr lang="cs-CZ" sz="1200" dirty="0">
                <a:solidFill>
                  <a:schemeClr val="bg1"/>
                </a:solidFill>
              </a:rPr>
              <a:t>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74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382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F-test </a:t>
            </a:r>
            <a:r>
              <a:rPr lang="cs-CZ" sz="1800" i="1" dirty="0"/>
              <a:t>a F-Ratio</a:t>
            </a:r>
            <a:br>
              <a:rPr lang="cs-CZ" sz="1800" i="1" dirty="0"/>
            </a:br>
            <a:r>
              <a:rPr lang="cs-CZ" sz="1800" dirty="0" smtClean="0"/>
              <a:t>Velikost účinku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3116276"/>
            <a:ext cx="3462793" cy="18578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 smtClean="0">
                <a:solidFill>
                  <a:schemeClr val="bg1"/>
                </a:solidFill>
              </a:rPr>
              <a:t>library(</a:t>
            </a:r>
            <a:r>
              <a:rPr lang="cs-CZ" sz="1200" dirty="0" smtClean="0">
                <a:solidFill>
                  <a:schemeClr val="bg1"/>
                </a:solidFill>
                <a:hlinkClick r:id="rId3"/>
              </a:rPr>
              <a:t>lsr</a:t>
            </a:r>
            <a:r>
              <a:rPr lang="cs-CZ" sz="1200" dirty="0" smtClean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etaSquared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anova_wm</a:t>
            </a:r>
            <a:r>
              <a:rPr lang="cs-CZ" sz="1200" dirty="0">
                <a:solidFill>
                  <a:schemeClr val="bg1"/>
                </a:solidFill>
              </a:rPr>
              <a:t>, type = 2,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anova</a:t>
            </a:r>
            <a:r>
              <a:rPr lang="cs-CZ" sz="1200" dirty="0">
                <a:solidFill>
                  <a:schemeClr val="bg1"/>
                </a:solidFill>
              </a:rPr>
              <a:t> = FALSE)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  <p:sp>
        <p:nvSpPr>
          <p:cNvPr id="4" name="Google Shape;808;p19"/>
          <p:cNvSpPr txBox="1">
            <a:spLocks/>
          </p:cNvSpPr>
          <p:nvPr/>
        </p:nvSpPr>
        <p:spPr>
          <a:xfrm>
            <a:off x="4699751" y="3116276"/>
            <a:ext cx="4319891" cy="1857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cs-CZ" sz="1200" dirty="0" smtClean="0">
                <a:solidFill>
                  <a:schemeClr val="bg1"/>
                </a:solidFill>
              </a:rPr>
              <a:t>library(</a:t>
            </a:r>
            <a:r>
              <a:rPr lang="cs-CZ" sz="1200" dirty="0" smtClean="0">
                <a:solidFill>
                  <a:schemeClr val="bg1"/>
                </a:solidFill>
                <a:hlinkClick r:id="rId4"/>
              </a:rPr>
              <a:t>sjstats</a:t>
            </a:r>
            <a:r>
              <a:rPr lang="cs-CZ" sz="1200" dirty="0" smtClean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  <a:p>
            <a:pPr marL="0" indent="0"/>
            <a:endParaRPr lang="cs-CZ" sz="1200" dirty="0">
              <a:solidFill>
                <a:schemeClr val="bg1"/>
              </a:solidFill>
            </a:endParaRPr>
          </a:p>
          <a:p>
            <a:pPr marL="0" indent="0"/>
            <a:r>
              <a:rPr lang="cs-CZ" sz="1200" dirty="0">
                <a:solidFill>
                  <a:schemeClr val="bg1"/>
                </a:solidFill>
              </a:rPr>
              <a:t>anova_wm2 &lt;- </a:t>
            </a:r>
            <a:r>
              <a:rPr lang="cs-CZ" sz="1200" dirty="0" err="1">
                <a:solidFill>
                  <a:schemeClr val="bg1"/>
                </a:solidFill>
              </a:rPr>
              <a:t>lm</a:t>
            </a: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iq</a:t>
            </a:r>
            <a:r>
              <a:rPr lang="cs-CZ" sz="1200" dirty="0">
                <a:solidFill>
                  <a:schemeClr val="bg1"/>
                </a:solidFill>
              </a:rPr>
              <a:t> ~ condition2, data </a:t>
            </a:r>
            <a:r>
              <a:rPr lang="cs-CZ" sz="1200" dirty="0" smtClean="0">
                <a:solidFill>
                  <a:schemeClr val="bg1"/>
                </a:solidFill>
              </a:rPr>
              <a:t>=ANOVA</a:t>
            </a:r>
            <a:r>
              <a:rPr lang="cs-CZ" sz="12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cs-CZ" sz="1200" dirty="0">
                <a:solidFill>
                  <a:schemeClr val="bg1"/>
                </a:solidFill>
              </a:rPr>
              <a:t>r2(anova_wm2, n = NULL)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98" y="2020479"/>
            <a:ext cx="1666875" cy="8286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064" y="2020479"/>
            <a:ext cx="2838353" cy="82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96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8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Předpoklady použití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b="1" dirty="0">
                <a:solidFill>
                  <a:schemeClr val="bg1"/>
                </a:solidFill>
              </a:rPr>
              <a:t>Povaha proměnných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bg1"/>
                </a:solidFill>
              </a:rPr>
              <a:t>"</a:t>
            </a:r>
            <a:r>
              <a:rPr lang="cs-CZ" sz="1200" dirty="0">
                <a:solidFill>
                  <a:schemeClr val="bg1"/>
                </a:solidFill>
              </a:rPr>
              <a:t>Závislá" proměnná kardinální úrovně měření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b="1" dirty="0">
                <a:solidFill>
                  <a:schemeClr val="bg1"/>
                </a:solidFill>
              </a:rPr>
              <a:t>Normalita rozložení závislé proměnné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V rámci každé sledované skupiny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Narušení nepředstavuje závažný problém, pokud jsou skupiny stejně velké + mají velikost </a:t>
            </a:r>
            <a:r>
              <a:rPr lang="cs-CZ" sz="1200" dirty="0" smtClean="0">
                <a:solidFill>
                  <a:schemeClr val="bg1"/>
                </a:solidFill>
              </a:rPr>
              <a:t>alespoň okolo </a:t>
            </a:r>
            <a:r>
              <a:rPr lang="cs-CZ" sz="1200" dirty="0">
                <a:solidFill>
                  <a:schemeClr val="bg1"/>
                </a:solidFill>
              </a:rPr>
              <a:t>30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b="1" dirty="0" err="1">
                <a:solidFill>
                  <a:schemeClr val="bg1"/>
                </a:solidFill>
              </a:rPr>
              <a:t>Neparametrická</a:t>
            </a:r>
            <a:r>
              <a:rPr lang="cs-CZ" sz="1200" dirty="0">
                <a:solidFill>
                  <a:schemeClr val="bg1"/>
                </a:solidFill>
              </a:rPr>
              <a:t> alternativa – </a:t>
            </a:r>
            <a:r>
              <a:rPr lang="cs-CZ" sz="1200" u="sng" dirty="0" err="1">
                <a:solidFill>
                  <a:schemeClr val="bg1"/>
                </a:solidFill>
              </a:rPr>
              <a:t>Kruskal-Wallisův</a:t>
            </a:r>
            <a:r>
              <a:rPr lang="cs-CZ" sz="1200" dirty="0">
                <a:solidFill>
                  <a:schemeClr val="bg1"/>
                </a:solidFill>
              </a:rPr>
              <a:t> test</a:t>
            </a:r>
          </a:p>
          <a:p>
            <a:pPr marL="0" lvl="0" indent="0"/>
            <a:endParaRPr lang="cs-CZ" sz="12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200" b="1" dirty="0" smtClean="0">
                <a:solidFill>
                  <a:schemeClr val="bg1"/>
                </a:solidFill>
              </a:rPr>
              <a:t>Homogenita </a:t>
            </a:r>
            <a:r>
              <a:rPr lang="cs-CZ" sz="1200" b="1" dirty="0">
                <a:solidFill>
                  <a:schemeClr val="bg1"/>
                </a:solidFill>
              </a:rPr>
              <a:t>rozptylu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Sledujeme </a:t>
            </a:r>
            <a:r>
              <a:rPr lang="cs-CZ" sz="1200" dirty="0" err="1">
                <a:solidFill>
                  <a:schemeClr val="bg1"/>
                </a:solidFill>
              </a:rPr>
              <a:t>Levenův</a:t>
            </a:r>
            <a:r>
              <a:rPr lang="cs-CZ" sz="1200" dirty="0">
                <a:solidFill>
                  <a:schemeClr val="bg1"/>
                </a:solidFill>
              </a:rPr>
              <a:t> F-test, nulová hypotéza hovoří o homogenitě napříč skupinami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Pokud </a:t>
            </a:r>
            <a:r>
              <a:rPr lang="cs-CZ" sz="1200" dirty="0" err="1">
                <a:solidFill>
                  <a:schemeClr val="bg1"/>
                </a:solidFill>
              </a:rPr>
              <a:t>Levenův</a:t>
            </a:r>
            <a:r>
              <a:rPr lang="cs-CZ" sz="1200" dirty="0">
                <a:solidFill>
                  <a:schemeClr val="bg1"/>
                </a:solidFill>
              </a:rPr>
              <a:t> F-test vychází statisticky signifikantní: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Sledujeme </a:t>
            </a:r>
            <a:r>
              <a:rPr lang="cs-CZ" sz="1200" b="1" dirty="0">
                <a:solidFill>
                  <a:schemeClr val="bg1"/>
                </a:solidFill>
              </a:rPr>
              <a:t>poměr rozptylu</a:t>
            </a:r>
            <a:r>
              <a:rPr lang="cs-CZ" sz="1200" dirty="0">
                <a:solidFill>
                  <a:schemeClr val="bg1"/>
                </a:solidFill>
              </a:rPr>
              <a:t> u </a:t>
            </a:r>
            <a:r>
              <a:rPr lang="cs-CZ" sz="1200" u="sng" dirty="0">
                <a:solidFill>
                  <a:schemeClr val="bg1"/>
                </a:solidFill>
              </a:rPr>
              <a:t>skupin s největším a nejmenším rozptylem</a:t>
            </a:r>
            <a:r>
              <a:rPr lang="cs-CZ" sz="1200" dirty="0">
                <a:solidFill>
                  <a:schemeClr val="bg1"/>
                </a:solidFill>
              </a:rPr>
              <a:t>, přičemž </a:t>
            </a:r>
            <a:r>
              <a:rPr lang="cs-CZ" sz="1200" dirty="0" smtClean="0">
                <a:solidFill>
                  <a:schemeClr val="bg1"/>
                </a:solidFill>
              </a:rPr>
              <a:t>chceme, aby </a:t>
            </a:r>
            <a:r>
              <a:rPr lang="cs-CZ" sz="1200" dirty="0">
                <a:solidFill>
                  <a:schemeClr val="bg1"/>
                </a:solidFill>
              </a:rPr>
              <a:t>byl tento </a:t>
            </a:r>
            <a:r>
              <a:rPr lang="cs-CZ" sz="1200" b="1" dirty="0">
                <a:solidFill>
                  <a:schemeClr val="bg1"/>
                </a:solidFill>
              </a:rPr>
              <a:t>poměr menší než 3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Narušení by nemělo vadit, pokud jsou </a:t>
            </a:r>
            <a:r>
              <a:rPr lang="cs-CZ" sz="1200" b="1" dirty="0">
                <a:solidFill>
                  <a:schemeClr val="bg1"/>
                </a:solidFill>
              </a:rPr>
              <a:t>skupiny stejně velké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bg1"/>
                </a:solidFill>
              </a:rPr>
              <a:t>Při narušení lze použít </a:t>
            </a:r>
            <a:r>
              <a:rPr lang="cs-CZ" sz="1200" b="1" dirty="0" err="1">
                <a:solidFill>
                  <a:schemeClr val="bg1"/>
                </a:solidFill>
              </a:rPr>
              <a:t>Welchovo</a:t>
            </a:r>
            <a:r>
              <a:rPr lang="cs-CZ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F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b="1" dirty="0">
                <a:solidFill>
                  <a:schemeClr val="bg1"/>
                </a:solidFill>
              </a:rPr>
              <a:t>Nezávislost pozorování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10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Předpoklady použití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b="1" dirty="0">
                <a:solidFill>
                  <a:schemeClr val="bg1"/>
                </a:solidFill>
              </a:rPr>
              <a:t>library("car")</a:t>
            </a:r>
          </a:p>
          <a:p>
            <a:pPr marL="0" lvl="0" indent="0"/>
            <a:endParaRPr lang="en-US" sz="1200" b="1" dirty="0">
              <a:solidFill>
                <a:schemeClr val="bg1"/>
              </a:solidFill>
            </a:endParaRP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If you don't specify additional arguments, the deviation scores are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calculated by comparing each score to its group median.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This is the default </a:t>
            </a:r>
            <a:r>
              <a:rPr lang="en-US" sz="1200" dirty="0" err="1">
                <a:solidFill>
                  <a:schemeClr val="bg1"/>
                </a:solidFill>
              </a:rPr>
              <a:t>behaviour</a:t>
            </a:r>
            <a:r>
              <a:rPr lang="en-US" sz="1200" dirty="0">
                <a:solidFill>
                  <a:schemeClr val="bg1"/>
                </a:solidFill>
              </a:rPr>
              <a:t>, even though they are typically </a:t>
            </a:r>
            <a:r>
              <a:rPr lang="en-US" sz="1200" dirty="0" smtClean="0">
                <a:solidFill>
                  <a:schemeClr val="bg1"/>
                </a:solidFill>
              </a:rPr>
              <a:t>calculated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by </a:t>
            </a:r>
            <a:r>
              <a:rPr lang="en-US" sz="1200" dirty="0">
                <a:solidFill>
                  <a:schemeClr val="bg1"/>
                </a:solidFill>
              </a:rPr>
              <a:t>comparing each score to its group mean.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If you want to use means and not medians, add an argument </a:t>
            </a:r>
            <a:r>
              <a:rPr lang="en-US" sz="1200" dirty="0" smtClean="0">
                <a:solidFill>
                  <a:schemeClr val="bg1"/>
                </a:solidFill>
              </a:rPr>
              <a:t>center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= </a:t>
            </a:r>
            <a:r>
              <a:rPr lang="en-US" sz="1200" dirty="0">
                <a:solidFill>
                  <a:schemeClr val="bg1"/>
                </a:solidFill>
              </a:rPr>
              <a:t>mean. Do this now and compare the results to the first test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cs-CZ" sz="1200" dirty="0" smtClean="0">
              <a:solidFill>
                <a:schemeClr val="bg1"/>
              </a:solidFill>
            </a:endParaRP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Levene's</a:t>
            </a:r>
            <a:r>
              <a:rPr lang="cs-CZ" sz="1200" dirty="0">
                <a:solidFill>
                  <a:schemeClr val="bg1"/>
                </a:solidFill>
              </a:rPr>
              <a:t> test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leveneTest</a:t>
            </a:r>
            <a:r>
              <a:rPr lang="cs-CZ" sz="1200" dirty="0">
                <a:solidFill>
                  <a:schemeClr val="bg1"/>
                </a:solidFill>
              </a:rPr>
              <a:t>(Prodej_60m2_2016 ~ 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data = Bydleni_Brno_60m2_2016</a:t>
            </a:r>
            <a:r>
              <a:rPr lang="cs-CZ" sz="1200" dirty="0" smtClean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>
                <a:solidFill>
                  <a:schemeClr val="bg1"/>
                </a:solidFill>
              </a:rPr>
              <a:t># </a:t>
            </a:r>
            <a:r>
              <a:rPr lang="cs-CZ" sz="1200" dirty="0" err="1">
                <a:solidFill>
                  <a:schemeClr val="bg1"/>
                </a:solidFill>
              </a:rPr>
              <a:t>Levene's</a:t>
            </a:r>
            <a:r>
              <a:rPr lang="cs-CZ" sz="1200" dirty="0">
                <a:solidFill>
                  <a:schemeClr val="bg1"/>
                </a:solidFill>
              </a:rPr>
              <a:t> test </a:t>
            </a:r>
            <a:r>
              <a:rPr lang="cs-CZ" sz="1200" dirty="0" err="1">
                <a:solidFill>
                  <a:schemeClr val="bg1"/>
                </a:solidFill>
              </a:rPr>
              <a:t>with</a:t>
            </a:r>
            <a:r>
              <a:rPr lang="cs-CZ" sz="1200" dirty="0">
                <a:solidFill>
                  <a:schemeClr val="bg1"/>
                </a:solidFill>
              </a:rPr>
              <a:t> center = </a:t>
            </a:r>
            <a:r>
              <a:rPr lang="cs-CZ" sz="1200" dirty="0" err="1">
                <a:solidFill>
                  <a:schemeClr val="bg1"/>
                </a:solidFill>
              </a:rPr>
              <a:t>mean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leveneTest</a:t>
            </a:r>
            <a:r>
              <a:rPr lang="cs-CZ" sz="1200" dirty="0">
                <a:solidFill>
                  <a:schemeClr val="bg1"/>
                </a:solidFill>
              </a:rPr>
              <a:t>(Prodej_60m2_2016 ~ 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data = Bydleni_Brno_60m2_2016, center = </a:t>
            </a:r>
            <a:r>
              <a:rPr lang="cs-CZ" sz="1200" dirty="0" err="1">
                <a:solidFill>
                  <a:schemeClr val="bg1"/>
                </a:solidFill>
              </a:rPr>
              <a:t>mean</a:t>
            </a:r>
            <a:r>
              <a:rPr lang="cs-CZ" sz="1200" dirty="0">
                <a:solidFill>
                  <a:schemeClr val="bg1"/>
                </a:solidFill>
              </a:rPr>
              <a:t>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- úvod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3695700"/>
            <a:ext cx="8125775" cy="1278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u="sng" dirty="0" err="1">
                <a:solidFill>
                  <a:schemeClr val="bg1"/>
                </a:solidFill>
              </a:rPr>
              <a:t>Předpoklady</a:t>
            </a:r>
            <a:r>
              <a:rPr lang="en-US" sz="1400" u="sng" dirty="0">
                <a:solidFill>
                  <a:schemeClr val="bg1"/>
                </a:solidFill>
              </a:rPr>
              <a:t> </a:t>
            </a:r>
            <a:r>
              <a:rPr lang="en-US" sz="1400" u="sng" dirty="0" err="1">
                <a:solidFill>
                  <a:schemeClr val="bg1"/>
                </a:solidFill>
              </a:rPr>
              <a:t>použití</a:t>
            </a:r>
            <a:r>
              <a:rPr lang="en-US" sz="1400" u="sng" dirty="0">
                <a:solidFill>
                  <a:schemeClr val="bg1"/>
                </a:solidFill>
              </a:rPr>
              <a:t>:</a:t>
            </a:r>
          </a:p>
          <a:p>
            <a:pPr marL="0" lvl="0" indent="0"/>
            <a:endParaRPr lang="en-US" sz="1400" u="sng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The sampling distribution is normally distributed. In the dependent t-test this means that the sampling distribution of the differences between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scores should be normal, not the scores themselves.</a:t>
            </a:r>
            <a:endParaRPr lang="cs-CZ" sz="14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Data are measured at least at the interval level</a:t>
            </a:r>
            <a:r>
              <a:rPr lang="en-US" sz="1400" u="sng" dirty="0">
                <a:solidFill>
                  <a:schemeClr val="bg1"/>
                </a:solidFill>
              </a:rPr>
              <a:t>.</a:t>
            </a:r>
            <a:endParaRPr lang="cs-CZ" sz="1400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36" y="1136756"/>
            <a:ext cx="6522149" cy="26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92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smtClean="0"/>
              <a:t>Předpoklady použití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 smtClean="0">
                <a:solidFill>
                  <a:schemeClr val="bg1"/>
                </a:solidFill>
              </a:rPr>
              <a:t># Normalita rozložení</a:t>
            </a:r>
          </a:p>
          <a:p>
            <a:pPr marL="0" lvl="0" indent="0"/>
            <a:r>
              <a:rPr lang="en-US" sz="1200" dirty="0" err="1" smtClean="0">
                <a:solidFill>
                  <a:schemeClr val="bg1"/>
                </a:solidFill>
              </a:rPr>
              <a:t>ggplot</a:t>
            </a:r>
            <a:r>
              <a:rPr lang="en-US" sz="1200" dirty="0" smtClean="0">
                <a:solidFill>
                  <a:schemeClr val="bg1"/>
                </a:solidFill>
              </a:rPr>
              <a:t>(data=Bydleni_Brno_60m2_2016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aes</a:t>
            </a:r>
            <a:r>
              <a:rPr lang="en-US" sz="1200" dirty="0">
                <a:solidFill>
                  <a:schemeClr val="bg1"/>
                </a:solidFill>
              </a:rPr>
              <a:t>(Prodej_60m2_2016)) +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</a:t>
            </a:r>
            <a:r>
              <a:rPr lang="en-US" sz="1200" dirty="0" err="1">
                <a:solidFill>
                  <a:schemeClr val="bg1"/>
                </a:solidFill>
              </a:rPr>
              <a:t>geom_histogram</a:t>
            </a: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binwidth</a:t>
            </a:r>
            <a:r>
              <a:rPr lang="en-US" sz="1200" dirty="0">
                <a:solidFill>
                  <a:schemeClr val="bg1"/>
                </a:solidFill>
              </a:rPr>
              <a:t> = 250000, col="red",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               </a:t>
            </a:r>
            <a:r>
              <a:rPr lang="en-US" sz="1200" dirty="0" err="1">
                <a:solidFill>
                  <a:schemeClr val="bg1"/>
                </a:solidFill>
              </a:rPr>
              <a:t>aes</a:t>
            </a:r>
            <a:r>
              <a:rPr lang="en-US" sz="1200" dirty="0">
                <a:solidFill>
                  <a:schemeClr val="bg1"/>
                </a:solidFill>
              </a:rPr>
              <a:t>(fill=..count..)) +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</a:t>
            </a:r>
            <a:r>
              <a:rPr lang="en-US" sz="1200" dirty="0" err="1">
                <a:solidFill>
                  <a:schemeClr val="bg1"/>
                </a:solidFill>
              </a:rPr>
              <a:t>scale_fill_gradient</a:t>
            </a:r>
            <a:r>
              <a:rPr lang="en-US" sz="1200" dirty="0">
                <a:solidFill>
                  <a:schemeClr val="bg1"/>
                </a:solidFill>
              </a:rPr>
              <a:t>("Count", low = "green", high = "red") +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labs(title="Histogram </a:t>
            </a:r>
            <a:r>
              <a:rPr lang="en-US" sz="1200" dirty="0" err="1">
                <a:solidFill>
                  <a:schemeClr val="bg1"/>
                </a:solidFill>
              </a:rPr>
              <a:t>ceny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za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byt</a:t>
            </a:r>
            <a:r>
              <a:rPr lang="en-US" sz="1200" dirty="0">
                <a:solidFill>
                  <a:schemeClr val="bg1"/>
                </a:solidFill>
              </a:rPr>
              <a:t> o </a:t>
            </a:r>
            <a:r>
              <a:rPr lang="en-US" sz="1200" dirty="0" err="1">
                <a:solidFill>
                  <a:schemeClr val="bg1"/>
                </a:solidFill>
              </a:rPr>
              <a:t>rozloze</a:t>
            </a:r>
            <a:r>
              <a:rPr lang="en-US" sz="1200" dirty="0">
                <a:solidFill>
                  <a:schemeClr val="bg1"/>
                </a:solidFill>
              </a:rPr>
              <a:t> 60 </a:t>
            </a:r>
            <a:r>
              <a:rPr lang="en-US" sz="1200" dirty="0" err="1">
                <a:solidFill>
                  <a:schemeClr val="bg1"/>
                </a:solidFill>
              </a:rPr>
              <a:t>metrů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čtverečních</a:t>
            </a:r>
            <a:r>
              <a:rPr lang="en-US" sz="1200" dirty="0">
                <a:solidFill>
                  <a:schemeClr val="bg1"/>
                </a:solidFill>
              </a:rPr>
              <a:t> v </a:t>
            </a:r>
            <a:r>
              <a:rPr lang="en-US" sz="1200" dirty="0" err="1">
                <a:solidFill>
                  <a:schemeClr val="bg1"/>
                </a:solidFill>
              </a:rPr>
              <a:t>Brně</a:t>
            </a:r>
            <a:r>
              <a:rPr lang="en-US" sz="1200" dirty="0">
                <a:solidFill>
                  <a:schemeClr val="bg1"/>
                </a:solidFill>
              </a:rPr>
              <a:t> v </a:t>
            </a:r>
            <a:r>
              <a:rPr lang="en-US" sz="1200" dirty="0" err="1">
                <a:solidFill>
                  <a:schemeClr val="bg1"/>
                </a:solidFill>
              </a:rPr>
              <a:t>roce</a:t>
            </a:r>
            <a:r>
              <a:rPr lang="en-US" sz="1200" dirty="0">
                <a:solidFill>
                  <a:schemeClr val="bg1"/>
                </a:solidFill>
              </a:rPr>
              <a:t> 2016") +</a:t>
            </a:r>
          </a:p>
          <a:p>
            <a:pPr marL="0" lvl="0" indent="0"/>
            <a:r>
              <a:rPr lang="en-US" sz="1200" dirty="0">
                <a:solidFill>
                  <a:schemeClr val="bg1"/>
                </a:solidFill>
              </a:rPr>
              <a:t>  labs(x="</a:t>
            </a:r>
            <a:r>
              <a:rPr lang="en-US" sz="1200" dirty="0" err="1">
                <a:solidFill>
                  <a:schemeClr val="bg1"/>
                </a:solidFill>
              </a:rPr>
              <a:t>Cena</a:t>
            </a:r>
            <a:r>
              <a:rPr lang="en-US" sz="1200" dirty="0">
                <a:solidFill>
                  <a:schemeClr val="bg1"/>
                </a:solidFill>
              </a:rPr>
              <a:t>", y="</a:t>
            </a:r>
            <a:r>
              <a:rPr lang="en-US" sz="1200" dirty="0" err="1">
                <a:solidFill>
                  <a:schemeClr val="bg1"/>
                </a:solidFill>
              </a:rPr>
              <a:t>Četnost</a:t>
            </a:r>
            <a:r>
              <a:rPr lang="en-US" sz="1200" dirty="0">
                <a:solidFill>
                  <a:schemeClr val="bg1"/>
                </a:solidFill>
              </a:rPr>
              <a:t>") + theme(</a:t>
            </a:r>
            <a:r>
              <a:rPr lang="en-US" sz="1200" dirty="0" err="1">
                <a:solidFill>
                  <a:schemeClr val="bg1"/>
                </a:solidFill>
              </a:rPr>
              <a:t>legend.position</a:t>
            </a:r>
            <a:r>
              <a:rPr lang="en-US" sz="1200" dirty="0">
                <a:solidFill>
                  <a:schemeClr val="bg1"/>
                </a:solidFill>
              </a:rPr>
              <a:t>='none')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59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err="1"/>
              <a:t>One-Way</a:t>
            </a:r>
            <a:r>
              <a:rPr lang="cs-CZ" b="1" dirty="0"/>
              <a:t> ANOVA</a:t>
            </a:r>
            <a:r>
              <a:rPr lang="cs-CZ" sz="1800" b="1" dirty="0"/>
              <a:t/>
            </a:r>
            <a:br>
              <a:rPr lang="cs-CZ" sz="1800" b="1" dirty="0"/>
            </a:br>
            <a:r>
              <a:rPr lang="cs-CZ" sz="1800" i="1" dirty="0" err="1" smtClean="0"/>
              <a:t>Welchův</a:t>
            </a:r>
            <a:r>
              <a:rPr lang="cs-CZ" sz="1800" i="1" dirty="0" smtClean="0"/>
              <a:t> F-test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anova_wm_VNE</a:t>
            </a:r>
            <a:r>
              <a:rPr lang="cs-CZ" sz="1200" dirty="0">
                <a:solidFill>
                  <a:schemeClr val="bg1"/>
                </a:solidFill>
              </a:rPr>
              <a:t> = </a:t>
            </a:r>
            <a:r>
              <a:rPr lang="cs-CZ" sz="1200" dirty="0" err="1">
                <a:solidFill>
                  <a:schemeClr val="bg1"/>
                </a:solidFill>
              </a:rPr>
              <a:t>oneway.test</a:t>
            </a:r>
            <a:r>
              <a:rPr lang="cs-CZ" sz="1200" dirty="0">
                <a:solidFill>
                  <a:schemeClr val="bg1"/>
                </a:solidFill>
              </a:rPr>
              <a:t>(Prodej_60m2_2016 ~ 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data = Bydleni_Brno_60m2_2016, </a:t>
            </a:r>
            <a:r>
              <a:rPr lang="cs-CZ" sz="1200" dirty="0" err="1">
                <a:solidFill>
                  <a:schemeClr val="bg1"/>
                </a:solidFill>
              </a:rPr>
              <a:t>var.equal</a:t>
            </a:r>
            <a:r>
              <a:rPr lang="cs-CZ" sz="1200" dirty="0">
                <a:solidFill>
                  <a:schemeClr val="bg1"/>
                </a:solidFill>
              </a:rPr>
              <a:t>=FALSE)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anova_wm_VNE</a:t>
            </a:r>
            <a:endParaRPr lang="cs-CZ" sz="1200" dirty="0">
              <a:solidFill>
                <a:schemeClr val="bg1"/>
              </a:solidFill>
            </a:endParaRPr>
          </a:p>
          <a:p>
            <a:pPr marL="0" lvl="0" indent="0"/>
            <a:endParaRPr lang="cs-CZ" sz="12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cs-CZ" sz="1200" dirty="0" err="1" smtClean="0">
                <a:solidFill>
                  <a:schemeClr val="bg1"/>
                </a:solidFill>
              </a:rPr>
              <a:t>anova_wm_VE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>
                <a:solidFill>
                  <a:schemeClr val="bg1"/>
                </a:solidFill>
              </a:rPr>
              <a:t>= </a:t>
            </a:r>
            <a:r>
              <a:rPr lang="cs-CZ" sz="1200" dirty="0" err="1">
                <a:solidFill>
                  <a:schemeClr val="bg1"/>
                </a:solidFill>
              </a:rPr>
              <a:t>oneway.test</a:t>
            </a:r>
            <a:r>
              <a:rPr lang="cs-CZ" sz="1200" dirty="0">
                <a:solidFill>
                  <a:schemeClr val="bg1"/>
                </a:solidFill>
              </a:rPr>
              <a:t>(Prodej_60m2_2016 ~ </a:t>
            </a:r>
            <a:r>
              <a:rPr lang="cs-CZ" sz="1200" dirty="0" err="1">
                <a:solidFill>
                  <a:schemeClr val="bg1"/>
                </a:solidFill>
              </a:rPr>
              <a:t>Vzdelani</a:t>
            </a:r>
            <a:r>
              <a:rPr lang="cs-CZ" sz="1200" dirty="0">
                <a:solidFill>
                  <a:schemeClr val="bg1"/>
                </a:solidFill>
              </a:rPr>
              <a:t>, data = Bydleni_Brno_60m2_2016, </a:t>
            </a:r>
            <a:r>
              <a:rPr lang="cs-CZ" sz="1200" dirty="0" err="1">
                <a:solidFill>
                  <a:schemeClr val="bg1"/>
                </a:solidFill>
              </a:rPr>
              <a:t>var.equal</a:t>
            </a:r>
            <a:r>
              <a:rPr lang="cs-CZ" sz="1200" dirty="0">
                <a:solidFill>
                  <a:schemeClr val="bg1"/>
                </a:solidFill>
              </a:rPr>
              <a:t>=TRUE)</a:t>
            </a:r>
          </a:p>
          <a:p>
            <a:pPr marL="0" lvl="0" indent="0"/>
            <a:r>
              <a:rPr lang="cs-CZ" sz="1200" dirty="0" err="1">
                <a:solidFill>
                  <a:schemeClr val="bg1"/>
                </a:solidFill>
              </a:rPr>
              <a:t>anova_wm_VE</a:t>
            </a:r>
            <a:endParaRPr lang="cs-CZ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1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Post-Hoc Testy</a:t>
            </a:r>
            <a:br>
              <a:rPr lang="cs-CZ" b="1" dirty="0" smtClean="0"/>
            </a:br>
            <a:r>
              <a:rPr lang="cs-CZ" sz="1800" i="1" dirty="0" smtClean="0"/>
              <a:t> Úvod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500" b="1" dirty="0" err="1">
                <a:solidFill>
                  <a:schemeClr val="bg1"/>
                </a:solidFill>
              </a:rPr>
              <a:t>Allow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for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multiple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pairwise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comparisons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without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an</a:t>
            </a:r>
            <a:r>
              <a:rPr lang="cs-CZ" sz="1500" b="1" dirty="0">
                <a:solidFill>
                  <a:schemeClr val="bg1"/>
                </a:solidFill>
              </a:rPr>
              <a:t> </a:t>
            </a:r>
            <a:r>
              <a:rPr lang="cs-CZ" sz="1500" b="1" dirty="0" err="1">
                <a:solidFill>
                  <a:schemeClr val="bg1"/>
                </a:solidFill>
              </a:rPr>
              <a:t>increase</a:t>
            </a:r>
            <a:r>
              <a:rPr lang="cs-CZ" sz="1500" b="1" dirty="0">
                <a:solidFill>
                  <a:schemeClr val="bg1"/>
                </a:solidFill>
              </a:rPr>
              <a:t> in </a:t>
            </a:r>
            <a:r>
              <a:rPr lang="cs-CZ" sz="1500" b="1" dirty="0" err="1" smtClean="0">
                <a:solidFill>
                  <a:schemeClr val="bg1"/>
                </a:solidFill>
              </a:rPr>
              <a:t>the</a:t>
            </a:r>
            <a:r>
              <a:rPr lang="cs-CZ" sz="1500" b="1" dirty="0" smtClean="0">
                <a:solidFill>
                  <a:schemeClr val="bg1"/>
                </a:solidFill>
              </a:rPr>
              <a:t> probability </a:t>
            </a:r>
            <a:r>
              <a:rPr lang="cs-CZ" sz="1500" b="1" dirty="0" err="1">
                <a:solidFill>
                  <a:schemeClr val="bg1"/>
                </a:solidFill>
              </a:rPr>
              <a:t>of</a:t>
            </a:r>
            <a:r>
              <a:rPr lang="cs-CZ" sz="1500" b="1" dirty="0">
                <a:solidFill>
                  <a:schemeClr val="bg1"/>
                </a:solidFill>
              </a:rPr>
              <a:t> a Type I </a:t>
            </a:r>
            <a:r>
              <a:rPr lang="cs-CZ" sz="1500" b="1" dirty="0" err="1">
                <a:solidFill>
                  <a:schemeClr val="bg1"/>
                </a:solidFill>
              </a:rPr>
              <a:t>error</a:t>
            </a:r>
            <a:endParaRPr lang="cs-CZ" sz="1500" b="1" dirty="0">
              <a:solidFill>
                <a:schemeClr val="bg1"/>
              </a:solidFill>
            </a:endParaRP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u="sng" dirty="0">
                <a:solidFill>
                  <a:schemeClr val="bg1"/>
                </a:solidFill>
              </a:rPr>
              <a:t>Používáme, pokud nemáme dopředu jasné hypotézy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1"/>
                </a:solidFill>
              </a:rPr>
              <a:t>Srovnávají </a:t>
            </a:r>
            <a:r>
              <a:rPr lang="cs-CZ" sz="1500" b="1" dirty="0">
                <a:solidFill>
                  <a:schemeClr val="bg1"/>
                </a:solidFill>
              </a:rPr>
              <a:t>vše se vším</a:t>
            </a:r>
            <a:r>
              <a:rPr lang="cs-CZ" sz="1500" dirty="0">
                <a:solidFill>
                  <a:schemeClr val="bg1"/>
                </a:solidFill>
              </a:rPr>
              <a:t> – každou skupinu s každou (ale </a:t>
            </a:r>
            <a:r>
              <a:rPr lang="cs-CZ" sz="1500" b="1" dirty="0" smtClean="0">
                <a:solidFill>
                  <a:schemeClr val="bg1"/>
                </a:solidFill>
              </a:rPr>
              <a:t>neumí slučovat </a:t>
            </a:r>
            <a:r>
              <a:rPr lang="cs-CZ" sz="1500" b="1" dirty="0">
                <a:solidFill>
                  <a:schemeClr val="bg1"/>
                </a:solidFill>
              </a:rPr>
              <a:t>skupiny jako kontrasty</a:t>
            </a:r>
            <a:r>
              <a:rPr lang="cs-CZ" sz="15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Z principu jsou oboustranné</a:t>
            </a: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Je jich mnoho – liší se v několika parametrech: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bg1"/>
                </a:solidFill>
              </a:rPr>
              <a:t>Konzervativní</a:t>
            </a:r>
            <a:r>
              <a:rPr lang="cs-CZ" sz="1500" dirty="0">
                <a:solidFill>
                  <a:schemeClr val="bg1"/>
                </a:solidFill>
              </a:rPr>
              <a:t> (Ch. II. typu) versus </a:t>
            </a:r>
            <a:r>
              <a:rPr lang="cs-CZ" sz="1500" b="1" dirty="0">
                <a:solidFill>
                  <a:schemeClr val="bg1"/>
                </a:solidFill>
              </a:rPr>
              <a:t>Liberální</a:t>
            </a:r>
            <a:r>
              <a:rPr lang="cs-CZ" sz="1500" dirty="0">
                <a:solidFill>
                  <a:schemeClr val="bg1"/>
                </a:solidFill>
              </a:rPr>
              <a:t> (Ch. I. typu)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i="1" dirty="0">
                <a:solidFill>
                  <a:schemeClr val="bg1"/>
                </a:solidFill>
              </a:rPr>
              <a:t>Most </a:t>
            </a:r>
            <a:r>
              <a:rPr lang="cs-CZ" sz="1500" i="1" dirty="0" err="1">
                <a:solidFill>
                  <a:schemeClr val="bg1"/>
                </a:solidFill>
              </a:rPr>
              <a:t>liberal</a:t>
            </a:r>
            <a:r>
              <a:rPr lang="cs-CZ" sz="1500" i="1" dirty="0">
                <a:solidFill>
                  <a:schemeClr val="bg1"/>
                </a:solidFill>
              </a:rPr>
              <a:t> = no </a:t>
            </a:r>
            <a:r>
              <a:rPr lang="cs-CZ" sz="1500" i="1" dirty="0" err="1">
                <a:solidFill>
                  <a:schemeClr val="bg1"/>
                </a:solidFill>
              </a:rPr>
              <a:t>adjustment</a:t>
            </a:r>
            <a:endParaRPr lang="cs-CZ" sz="1500" i="1" dirty="0">
              <a:solidFill>
                <a:schemeClr val="bg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i="1" dirty="0">
                <a:solidFill>
                  <a:schemeClr val="bg1"/>
                </a:solidFill>
              </a:rPr>
              <a:t>Most </a:t>
            </a:r>
            <a:r>
              <a:rPr lang="cs-CZ" sz="1500" i="1" dirty="0" err="1">
                <a:solidFill>
                  <a:schemeClr val="bg1"/>
                </a:solidFill>
              </a:rPr>
              <a:t>conservative</a:t>
            </a:r>
            <a:r>
              <a:rPr lang="cs-CZ" sz="1500" i="1" dirty="0">
                <a:solidFill>
                  <a:schemeClr val="bg1"/>
                </a:solidFill>
              </a:rPr>
              <a:t> = </a:t>
            </a:r>
            <a:r>
              <a:rPr lang="cs-CZ" sz="1500" i="1" dirty="0" err="1">
                <a:solidFill>
                  <a:schemeClr val="bg1"/>
                </a:solidFill>
              </a:rPr>
              <a:t>adjust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>
                <a:solidFill>
                  <a:schemeClr val="bg1"/>
                </a:solidFill>
              </a:rPr>
              <a:t>for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>
                <a:solidFill>
                  <a:schemeClr val="bg1"/>
                </a:solidFill>
              </a:rPr>
              <a:t>every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>
                <a:solidFill>
                  <a:schemeClr val="bg1"/>
                </a:solidFill>
              </a:rPr>
              <a:t>possible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>
                <a:solidFill>
                  <a:schemeClr val="bg1"/>
                </a:solidFill>
              </a:rPr>
              <a:t>comparison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>
                <a:solidFill>
                  <a:schemeClr val="bg1"/>
                </a:solidFill>
              </a:rPr>
              <a:t>that</a:t>
            </a:r>
            <a:r>
              <a:rPr lang="cs-CZ" sz="1500" i="1" dirty="0">
                <a:solidFill>
                  <a:schemeClr val="bg1"/>
                </a:solidFill>
              </a:rPr>
              <a:t> </a:t>
            </a:r>
            <a:r>
              <a:rPr lang="cs-CZ" sz="1500" i="1" dirty="0" err="1" smtClean="0">
                <a:solidFill>
                  <a:schemeClr val="bg1"/>
                </a:solidFill>
              </a:rPr>
              <a:t>could</a:t>
            </a:r>
            <a:r>
              <a:rPr lang="cs-CZ" sz="1500" i="1" dirty="0" smtClean="0">
                <a:solidFill>
                  <a:schemeClr val="bg1"/>
                </a:solidFill>
              </a:rPr>
              <a:t> </a:t>
            </a:r>
            <a:r>
              <a:rPr lang="cs-CZ" sz="1500" i="1" dirty="0" err="1" smtClean="0">
                <a:solidFill>
                  <a:schemeClr val="bg1"/>
                </a:solidFill>
              </a:rPr>
              <a:t>be</a:t>
            </a:r>
            <a:r>
              <a:rPr lang="cs-CZ" sz="1500" i="1" dirty="0" smtClean="0">
                <a:solidFill>
                  <a:schemeClr val="bg1"/>
                </a:solidFill>
              </a:rPr>
              <a:t> made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chemeClr val="bg1"/>
                </a:solidFill>
              </a:rPr>
              <a:t>Ne/vhodné </a:t>
            </a:r>
            <a:r>
              <a:rPr lang="cs-CZ" sz="1500" dirty="0">
                <a:solidFill>
                  <a:schemeClr val="bg1"/>
                </a:solidFill>
              </a:rPr>
              <a:t>pro </a:t>
            </a:r>
            <a:r>
              <a:rPr lang="cs-CZ" sz="1500" b="1" dirty="0">
                <a:solidFill>
                  <a:schemeClr val="bg1"/>
                </a:solidFill>
              </a:rPr>
              <a:t>rozdílně velké skupiny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bg1"/>
                </a:solidFill>
              </a:rPr>
              <a:t>Ne/vhodné pro </a:t>
            </a:r>
            <a:r>
              <a:rPr lang="cs-CZ" sz="1500" b="1" dirty="0">
                <a:solidFill>
                  <a:schemeClr val="bg1"/>
                </a:solidFill>
              </a:rPr>
              <a:t>rozdílné skupinové rozptyly</a:t>
            </a:r>
            <a:endParaRPr lang="cs-CZ" sz="15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00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Post-Hoc Testy</a:t>
            </a:r>
            <a:br>
              <a:rPr lang="cs-CZ" b="1" dirty="0" smtClean="0"/>
            </a:br>
            <a:r>
              <a:rPr lang="cs-CZ" sz="1800" i="1" dirty="0" smtClean="0"/>
              <a:t> Doporučení podle </a:t>
            </a:r>
            <a:r>
              <a:rPr lang="cs-CZ" sz="1800" i="1" dirty="0" err="1" smtClean="0"/>
              <a:t>Fielda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500" b="1" dirty="0">
                <a:solidFill>
                  <a:schemeClr val="bg1"/>
                </a:solidFill>
              </a:rPr>
              <a:t>Stejně velké skupiny </a:t>
            </a:r>
            <a:r>
              <a:rPr lang="cs-CZ" sz="1500" dirty="0">
                <a:solidFill>
                  <a:schemeClr val="bg1"/>
                </a:solidFill>
              </a:rPr>
              <a:t>a </a:t>
            </a:r>
            <a:r>
              <a:rPr lang="cs-CZ" sz="1500" b="1" dirty="0">
                <a:solidFill>
                  <a:schemeClr val="bg1"/>
                </a:solidFill>
              </a:rPr>
              <a:t>skupinové rozptyly </a:t>
            </a:r>
            <a:r>
              <a:rPr lang="cs-CZ" sz="1500" dirty="0">
                <a:solidFill>
                  <a:schemeClr val="bg1"/>
                </a:solidFill>
              </a:rPr>
              <a:t>(ideální situace):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chemeClr val="bg1"/>
                </a:solidFill>
              </a:rPr>
              <a:t>REGWQ</a:t>
            </a:r>
            <a:endParaRPr lang="cs-CZ" sz="15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err="1">
                <a:solidFill>
                  <a:schemeClr val="bg1"/>
                </a:solidFill>
              </a:rPr>
              <a:t>Tukey</a:t>
            </a:r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Pokud si chceme být jistí, že </a:t>
            </a:r>
            <a:r>
              <a:rPr lang="cs-CZ" sz="1500" b="1" dirty="0">
                <a:solidFill>
                  <a:schemeClr val="bg1"/>
                </a:solidFill>
              </a:rPr>
              <a:t>P chyby I. typu</a:t>
            </a:r>
            <a:r>
              <a:rPr lang="cs-CZ" sz="1500" dirty="0">
                <a:solidFill>
                  <a:schemeClr val="bg1"/>
                </a:solidFill>
              </a:rPr>
              <a:t> nepřekročí zvolenou hladinu: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err="1" smtClean="0">
                <a:solidFill>
                  <a:schemeClr val="bg1"/>
                </a:solidFill>
              </a:rPr>
              <a:t>Bonferroni</a:t>
            </a:r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Pokud jsou </a:t>
            </a:r>
            <a:r>
              <a:rPr lang="cs-CZ" sz="1500" b="1" dirty="0">
                <a:solidFill>
                  <a:schemeClr val="bg1"/>
                </a:solidFill>
              </a:rPr>
              <a:t>velikosti skupin</a:t>
            </a:r>
            <a:r>
              <a:rPr lang="cs-CZ" sz="1500" dirty="0">
                <a:solidFill>
                  <a:schemeClr val="bg1"/>
                </a:solidFill>
              </a:rPr>
              <a:t> trochu/hodně rozdílné: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chemeClr val="bg1"/>
                </a:solidFill>
              </a:rPr>
              <a:t>Gabriel</a:t>
            </a:r>
            <a:endParaRPr lang="cs-CZ" sz="15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err="1">
                <a:solidFill>
                  <a:schemeClr val="bg1"/>
                </a:solidFill>
              </a:rPr>
              <a:t>Hochberg</a:t>
            </a:r>
            <a:r>
              <a:rPr lang="cs-CZ" sz="1500" dirty="0">
                <a:solidFill>
                  <a:schemeClr val="bg1"/>
                </a:solidFill>
              </a:rPr>
              <a:t> GT2</a:t>
            </a: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Pokud pochybujeme o </a:t>
            </a:r>
            <a:r>
              <a:rPr lang="cs-CZ" sz="1500" b="1" dirty="0">
                <a:solidFill>
                  <a:schemeClr val="bg1"/>
                </a:solidFill>
              </a:rPr>
              <a:t>shodnosti skupinových rozptylů</a:t>
            </a:r>
            <a:r>
              <a:rPr lang="cs-CZ" sz="1500" dirty="0">
                <a:solidFill>
                  <a:schemeClr val="bg1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500" dirty="0" err="1" smtClean="0">
                <a:solidFill>
                  <a:schemeClr val="bg1"/>
                </a:solidFill>
              </a:rPr>
              <a:t>Games-Howell</a:t>
            </a:r>
            <a:endParaRPr lang="cs-CZ" sz="1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96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Post-Hoc Testy</a:t>
            </a:r>
            <a:br>
              <a:rPr lang="cs-CZ" b="1" dirty="0" smtClean="0"/>
            </a:br>
            <a:r>
              <a:rPr lang="cs-CZ" sz="1800" i="1" dirty="0" smtClean="0"/>
              <a:t> </a:t>
            </a:r>
            <a:r>
              <a:rPr lang="cs-CZ" sz="1800" i="1" dirty="0" err="1" smtClean="0"/>
              <a:t>Tukey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# </a:t>
            </a:r>
            <a:r>
              <a:rPr lang="cs-CZ" sz="1500" dirty="0" err="1">
                <a:solidFill>
                  <a:schemeClr val="bg1"/>
                </a:solidFill>
              </a:rPr>
              <a:t>Conduct</a:t>
            </a:r>
            <a:r>
              <a:rPr lang="cs-CZ" sz="1500" dirty="0">
                <a:solidFill>
                  <a:schemeClr val="bg1"/>
                </a:solidFill>
              </a:rPr>
              <a:t> ANOVA</a:t>
            </a:r>
          </a:p>
          <a:p>
            <a:pPr marL="0" lvl="0" indent="0"/>
            <a:r>
              <a:rPr lang="cs-CZ" sz="1500" dirty="0" err="1">
                <a:solidFill>
                  <a:schemeClr val="bg1"/>
                </a:solidFill>
              </a:rPr>
              <a:t>anova_BydleniBrno</a:t>
            </a:r>
            <a:r>
              <a:rPr lang="cs-CZ" sz="1500" dirty="0">
                <a:solidFill>
                  <a:schemeClr val="bg1"/>
                </a:solidFill>
              </a:rPr>
              <a:t> = </a:t>
            </a:r>
            <a:r>
              <a:rPr lang="cs-CZ" sz="1500" dirty="0" err="1">
                <a:solidFill>
                  <a:schemeClr val="bg1"/>
                </a:solidFill>
              </a:rPr>
              <a:t>aov</a:t>
            </a:r>
            <a:r>
              <a:rPr lang="cs-CZ" sz="1500" dirty="0">
                <a:solidFill>
                  <a:schemeClr val="bg1"/>
                </a:solidFill>
              </a:rPr>
              <a:t>(Prodej_60m2_2016 ~ </a:t>
            </a:r>
            <a:r>
              <a:rPr lang="cs-CZ" sz="1500" dirty="0" err="1">
                <a:solidFill>
                  <a:schemeClr val="bg1"/>
                </a:solidFill>
              </a:rPr>
              <a:t>Vzdelani</a:t>
            </a:r>
            <a:r>
              <a:rPr lang="cs-CZ" sz="1500" dirty="0">
                <a:solidFill>
                  <a:schemeClr val="bg1"/>
                </a:solidFill>
              </a:rPr>
              <a:t>, data = Bydleni_Brno_60m2_2016)</a:t>
            </a: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# </a:t>
            </a:r>
            <a:r>
              <a:rPr lang="cs-CZ" sz="1500" dirty="0" err="1">
                <a:solidFill>
                  <a:schemeClr val="bg1"/>
                </a:solidFill>
              </a:rPr>
              <a:t>View</a:t>
            </a:r>
            <a:r>
              <a:rPr lang="cs-CZ" sz="1500" dirty="0">
                <a:solidFill>
                  <a:schemeClr val="bg1"/>
                </a:solidFill>
              </a:rPr>
              <a:t> </a:t>
            </a:r>
            <a:r>
              <a:rPr lang="cs-CZ" sz="1500" dirty="0" err="1">
                <a:solidFill>
                  <a:schemeClr val="bg1"/>
                </a:solidFill>
              </a:rPr>
              <a:t>summary</a:t>
            </a:r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 err="1">
                <a:solidFill>
                  <a:schemeClr val="bg1"/>
                </a:solidFill>
              </a:rPr>
              <a:t>summary</a:t>
            </a:r>
            <a:r>
              <a:rPr lang="cs-CZ" sz="1500" dirty="0">
                <a:solidFill>
                  <a:schemeClr val="bg1"/>
                </a:solidFill>
              </a:rPr>
              <a:t>(</a:t>
            </a:r>
            <a:r>
              <a:rPr lang="cs-CZ" sz="1500" dirty="0" err="1">
                <a:solidFill>
                  <a:schemeClr val="bg1"/>
                </a:solidFill>
              </a:rPr>
              <a:t>anova_BydleniBrno</a:t>
            </a:r>
            <a:r>
              <a:rPr lang="cs-CZ" sz="15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# </a:t>
            </a:r>
            <a:r>
              <a:rPr lang="cs-CZ" sz="1500" dirty="0" err="1">
                <a:solidFill>
                  <a:schemeClr val="bg1"/>
                </a:solidFill>
              </a:rPr>
              <a:t>Conduct</a:t>
            </a:r>
            <a:r>
              <a:rPr lang="cs-CZ" sz="1500" dirty="0">
                <a:solidFill>
                  <a:schemeClr val="bg1"/>
                </a:solidFill>
              </a:rPr>
              <a:t> </a:t>
            </a:r>
            <a:r>
              <a:rPr lang="cs-CZ" sz="1500" dirty="0" err="1">
                <a:solidFill>
                  <a:schemeClr val="bg1"/>
                </a:solidFill>
              </a:rPr>
              <a:t>Tukey</a:t>
            </a:r>
            <a:r>
              <a:rPr lang="cs-CZ" sz="1500" dirty="0">
                <a:solidFill>
                  <a:schemeClr val="bg1"/>
                </a:solidFill>
              </a:rPr>
              <a:t> </a:t>
            </a:r>
            <a:r>
              <a:rPr lang="cs-CZ" sz="1500" dirty="0" err="1">
                <a:solidFill>
                  <a:schemeClr val="bg1"/>
                </a:solidFill>
              </a:rPr>
              <a:t>procedure</a:t>
            </a:r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 err="1">
                <a:solidFill>
                  <a:schemeClr val="bg1"/>
                </a:solidFill>
              </a:rPr>
              <a:t>tukey</a:t>
            </a:r>
            <a:r>
              <a:rPr lang="cs-CZ" sz="1500" dirty="0">
                <a:solidFill>
                  <a:schemeClr val="bg1"/>
                </a:solidFill>
              </a:rPr>
              <a:t> &lt;- </a:t>
            </a:r>
            <a:r>
              <a:rPr lang="cs-CZ" sz="1500" dirty="0" err="1">
                <a:solidFill>
                  <a:schemeClr val="bg1"/>
                </a:solidFill>
              </a:rPr>
              <a:t>TukeyHSD</a:t>
            </a:r>
            <a:r>
              <a:rPr lang="cs-CZ" sz="1500" dirty="0">
                <a:solidFill>
                  <a:schemeClr val="bg1"/>
                </a:solidFill>
              </a:rPr>
              <a:t>(</a:t>
            </a:r>
            <a:r>
              <a:rPr lang="cs-CZ" sz="1500" dirty="0" err="1">
                <a:solidFill>
                  <a:schemeClr val="bg1"/>
                </a:solidFill>
              </a:rPr>
              <a:t>anova_BydleniBrno</a:t>
            </a:r>
            <a:r>
              <a:rPr lang="cs-CZ" sz="15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# Plot </a:t>
            </a:r>
            <a:r>
              <a:rPr lang="cs-CZ" sz="1500" dirty="0" err="1">
                <a:solidFill>
                  <a:schemeClr val="bg1"/>
                </a:solidFill>
              </a:rPr>
              <a:t>confidence</a:t>
            </a:r>
            <a:r>
              <a:rPr lang="cs-CZ" sz="1500" dirty="0">
                <a:solidFill>
                  <a:schemeClr val="bg1"/>
                </a:solidFill>
              </a:rPr>
              <a:t> </a:t>
            </a:r>
            <a:r>
              <a:rPr lang="cs-CZ" sz="1500" dirty="0" err="1">
                <a:solidFill>
                  <a:schemeClr val="bg1"/>
                </a:solidFill>
              </a:rPr>
              <a:t>intervals</a:t>
            </a:r>
            <a:endParaRPr lang="cs-CZ" sz="15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500" dirty="0">
                <a:solidFill>
                  <a:schemeClr val="bg1"/>
                </a:solidFill>
              </a:rPr>
              <a:t>plot(</a:t>
            </a:r>
            <a:r>
              <a:rPr lang="cs-CZ" sz="1500" dirty="0" err="1">
                <a:solidFill>
                  <a:schemeClr val="bg1"/>
                </a:solidFill>
              </a:rPr>
              <a:t>tukey</a:t>
            </a:r>
            <a:r>
              <a:rPr lang="cs-CZ" sz="1500" dirty="0">
                <a:solidFill>
                  <a:schemeClr val="bg1"/>
                </a:solidFill>
              </a:rPr>
              <a:t>)</a:t>
            </a:r>
            <a:endParaRPr lang="cs-CZ" sz="1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51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Post-Hoc Testy</a:t>
            </a:r>
            <a:br>
              <a:rPr lang="cs-CZ" b="1" dirty="0" smtClean="0"/>
            </a:br>
            <a:r>
              <a:rPr lang="cs-CZ" sz="1800" i="1" dirty="0" smtClean="0"/>
              <a:t> </a:t>
            </a:r>
            <a:r>
              <a:rPr lang="cs-CZ" sz="1800" i="1" dirty="0" err="1" smtClean="0"/>
              <a:t>Bonferroni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470354"/>
            <a:ext cx="7990901" cy="3503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The Bonferroni correction compensates for that increase by testing </a:t>
            </a:r>
            <a:r>
              <a:rPr lang="en-US" sz="1500" dirty="0" smtClean="0">
                <a:solidFill>
                  <a:schemeClr val="bg1"/>
                </a:solidFill>
              </a:rPr>
              <a:t>each</a:t>
            </a:r>
            <a:r>
              <a:rPr lang="cs-CZ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individual </a:t>
            </a:r>
            <a:r>
              <a:rPr lang="en-US" sz="1500" dirty="0">
                <a:solidFill>
                  <a:schemeClr val="bg1"/>
                </a:solidFill>
              </a:rPr>
              <a:t>hypothesis at a significance level of </a:t>
            </a:r>
            <a:r>
              <a:rPr lang="en-US" sz="1500" b="1" dirty="0">
                <a:solidFill>
                  <a:schemeClr val="bg1"/>
                </a:solidFill>
              </a:rPr>
              <a:t>α/m</a:t>
            </a:r>
            <a:r>
              <a:rPr lang="en-US" sz="1500" dirty="0">
                <a:solidFill>
                  <a:schemeClr val="bg1"/>
                </a:solidFill>
              </a:rPr>
              <a:t>, where α is the </a:t>
            </a:r>
            <a:r>
              <a:rPr lang="en-US" sz="1500" dirty="0" smtClean="0">
                <a:solidFill>
                  <a:schemeClr val="bg1"/>
                </a:solidFill>
              </a:rPr>
              <a:t>desired</a:t>
            </a:r>
            <a:r>
              <a:rPr lang="cs-CZ" sz="1500" dirty="0" smtClean="0">
                <a:solidFill>
                  <a:schemeClr val="bg1"/>
                </a:solidFill>
              </a:rPr>
              <a:t> </a:t>
            </a:r>
            <a:r>
              <a:rPr lang="en-US" sz="1500" i="1" dirty="0" smtClean="0">
                <a:solidFill>
                  <a:schemeClr val="bg1"/>
                </a:solidFill>
              </a:rPr>
              <a:t>overall </a:t>
            </a:r>
            <a:r>
              <a:rPr lang="en-US" sz="1500" i="1" dirty="0">
                <a:solidFill>
                  <a:schemeClr val="bg1"/>
                </a:solidFill>
              </a:rPr>
              <a:t>alpha level</a:t>
            </a:r>
            <a:r>
              <a:rPr lang="en-US" sz="1500" dirty="0">
                <a:solidFill>
                  <a:schemeClr val="bg1"/>
                </a:solidFill>
              </a:rPr>
              <a:t> and m is the </a:t>
            </a:r>
            <a:r>
              <a:rPr lang="en-US" sz="1500" i="1" dirty="0">
                <a:solidFill>
                  <a:schemeClr val="bg1"/>
                </a:solidFill>
              </a:rPr>
              <a:t>number of hypotheses</a:t>
            </a:r>
            <a:r>
              <a:rPr lang="en-US" sz="1500" dirty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bg1"/>
                </a:solidFill>
              </a:rPr>
              <a:t>For </a:t>
            </a:r>
            <a:r>
              <a:rPr lang="en-US" sz="1500" dirty="0">
                <a:solidFill>
                  <a:schemeClr val="bg1"/>
                </a:solidFill>
              </a:rPr>
              <a:t>example, if a trial is testing </a:t>
            </a:r>
            <a:r>
              <a:rPr lang="en-US" sz="1500" b="1" dirty="0">
                <a:solidFill>
                  <a:schemeClr val="bg1"/>
                </a:solidFill>
              </a:rPr>
              <a:t>m = 20 </a:t>
            </a:r>
            <a:r>
              <a:rPr lang="en-US" sz="1500" dirty="0">
                <a:solidFill>
                  <a:schemeClr val="bg1"/>
                </a:solidFill>
              </a:rPr>
              <a:t>hypotheses with a desired </a:t>
            </a:r>
            <a:r>
              <a:rPr lang="en-US" sz="1500" b="1" dirty="0">
                <a:solidFill>
                  <a:schemeClr val="bg1"/>
                </a:solidFill>
              </a:rPr>
              <a:t>α </a:t>
            </a:r>
            <a:r>
              <a:rPr lang="en-US" sz="1500" b="1" dirty="0" smtClean="0">
                <a:solidFill>
                  <a:schemeClr val="bg1"/>
                </a:solidFill>
              </a:rPr>
              <a:t>=</a:t>
            </a:r>
            <a:r>
              <a:rPr lang="cs-CZ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smtClean="0">
                <a:solidFill>
                  <a:schemeClr val="bg1"/>
                </a:solidFill>
              </a:rPr>
              <a:t>0.05</a:t>
            </a:r>
            <a:r>
              <a:rPr lang="en-US" sz="1500" dirty="0">
                <a:solidFill>
                  <a:schemeClr val="bg1"/>
                </a:solidFill>
              </a:rPr>
              <a:t>, then the Bonferroni correction would test each </a:t>
            </a:r>
            <a:r>
              <a:rPr lang="en-US" sz="1500" dirty="0" smtClean="0">
                <a:solidFill>
                  <a:schemeClr val="bg1"/>
                </a:solidFill>
              </a:rPr>
              <a:t>individual</a:t>
            </a:r>
            <a:r>
              <a:rPr lang="cs-CZ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hypothesis at </a:t>
            </a:r>
            <a:r>
              <a:rPr lang="en-US" sz="1500" b="1" dirty="0" smtClean="0">
                <a:solidFill>
                  <a:schemeClr val="bg1"/>
                </a:solidFill>
              </a:rPr>
              <a:t>α = 0.05/20 =</a:t>
            </a:r>
            <a:r>
              <a:rPr lang="cs-CZ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smtClean="0">
                <a:solidFill>
                  <a:schemeClr val="bg1"/>
                </a:solidFill>
              </a:rPr>
              <a:t>0.0025</a:t>
            </a:r>
            <a:r>
              <a:rPr lang="en-US" sz="1500" dirty="0" smtClean="0">
                <a:solidFill>
                  <a:schemeClr val="bg1"/>
                </a:solidFill>
              </a:rPr>
              <a:t>.</a:t>
            </a:r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# Pairwise t-test</a:t>
            </a:r>
          </a:p>
          <a:p>
            <a:pPr marL="0" lvl="0" indent="0"/>
            <a:r>
              <a:rPr lang="en-US" sz="1500" dirty="0" err="1" smtClean="0">
                <a:solidFill>
                  <a:schemeClr val="bg1"/>
                </a:solidFill>
              </a:rPr>
              <a:t>pairwise.t.test</a:t>
            </a:r>
            <a:r>
              <a:rPr lang="en-US" sz="1500" dirty="0" smtClean="0">
                <a:solidFill>
                  <a:schemeClr val="bg1"/>
                </a:solidFill>
              </a:rPr>
              <a:t>(Bydleni_Brno_60m2_2016$Prodej_60m2_2016,</a:t>
            </a:r>
            <a:r>
              <a:rPr lang="cs-CZ" sz="1500" dirty="0">
                <a:solidFill>
                  <a:schemeClr val="bg1"/>
                </a:solidFill>
              </a:rPr>
              <a:t> </a:t>
            </a:r>
            <a:r>
              <a:rPr lang="en-US" sz="1500" dirty="0" smtClean="0">
                <a:solidFill>
                  <a:schemeClr val="bg1"/>
                </a:solidFill>
              </a:rPr>
              <a:t>Bydleni_Brno_60m2_2016$Vzdelani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p.adjust</a:t>
            </a:r>
            <a:r>
              <a:rPr lang="en-US" sz="1500" dirty="0">
                <a:solidFill>
                  <a:schemeClr val="bg1"/>
                </a:solidFill>
              </a:rPr>
              <a:t> = "</a:t>
            </a:r>
            <a:r>
              <a:rPr lang="en-US" sz="1500" dirty="0" err="1">
                <a:solidFill>
                  <a:schemeClr val="bg1"/>
                </a:solidFill>
              </a:rPr>
              <a:t>bonferroni</a:t>
            </a:r>
            <a:r>
              <a:rPr lang="en-US" sz="1500" dirty="0">
                <a:solidFill>
                  <a:schemeClr val="bg1"/>
                </a:solidFill>
              </a:rPr>
              <a:t>")</a:t>
            </a:r>
            <a:endParaRPr lang="cs-CZ" sz="1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65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783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Kontrasty</a:t>
            </a:r>
            <a:br>
              <a:rPr lang="cs-CZ" b="1" dirty="0" smtClean="0"/>
            </a:br>
            <a:r>
              <a:rPr lang="cs-CZ" sz="1800" i="1" dirty="0" smtClean="0"/>
              <a:t> Úvod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84418" y="1252728"/>
            <a:ext cx="7990901" cy="37581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500" dirty="0" err="1">
                <a:solidFill>
                  <a:schemeClr val="bg1"/>
                </a:solidFill>
              </a:rPr>
              <a:t>Umožňují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porovnat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jednotlivé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skupiny</a:t>
            </a:r>
            <a:r>
              <a:rPr lang="en-US" sz="1500" dirty="0">
                <a:solidFill>
                  <a:schemeClr val="bg1"/>
                </a:solidFill>
              </a:rPr>
              <a:t> v </a:t>
            </a:r>
            <a:r>
              <a:rPr lang="en-US" sz="1500" dirty="0" err="1">
                <a:solidFill>
                  <a:schemeClr val="bg1"/>
                </a:solidFill>
              </a:rPr>
              <a:t>jednom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kroku</a:t>
            </a:r>
            <a:r>
              <a:rPr lang="en-US" sz="1500" dirty="0">
                <a:solidFill>
                  <a:schemeClr val="bg1"/>
                </a:solidFill>
              </a:rPr>
              <a:t> bez </a:t>
            </a:r>
            <a:r>
              <a:rPr lang="en-US" sz="1500" dirty="0" err="1" smtClean="0">
                <a:solidFill>
                  <a:schemeClr val="bg1"/>
                </a:solidFill>
              </a:rPr>
              <a:t>nutnosti</a:t>
            </a:r>
            <a:r>
              <a:rPr lang="cs-CZ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korigovat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hladinu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významnosti</a:t>
            </a:r>
            <a:r>
              <a:rPr lang="en-US" sz="1500" dirty="0">
                <a:solidFill>
                  <a:schemeClr val="bg1"/>
                </a:solidFill>
              </a:rPr>
              <a:t> (</a:t>
            </a:r>
            <a:r>
              <a:rPr lang="en-US" sz="1500" b="1" dirty="0">
                <a:solidFill>
                  <a:schemeClr val="bg1"/>
                </a:solidFill>
              </a:rPr>
              <a:t>bez </a:t>
            </a:r>
            <a:r>
              <a:rPr lang="en-US" sz="1500" b="1" dirty="0" err="1">
                <a:solidFill>
                  <a:schemeClr val="bg1"/>
                </a:solidFill>
              </a:rPr>
              <a:t>snížení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síly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testu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u="sng" dirty="0" smtClean="0">
                <a:solidFill>
                  <a:schemeClr val="bg1"/>
                </a:solidFill>
              </a:rPr>
              <a:t>Jen </a:t>
            </a:r>
            <a:r>
              <a:rPr lang="en-US" sz="1500" u="sng" dirty="0" err="1">
                <a:solidFill>
                  <a:schemeClr val="bg1"/>
                </a:solidFill>
              </a:rPr>
              <a:t>když</a:t>
            </a:r>
            <a:r>
              <a:rPr lang="en-US" sz="1500" u="sng" dirty="0">
                <a:solidFill>
                  <a:schemeClr val="bg1"/>
                </a:solidFill>
              </a:rPr>
              <a:t> </a:t>
            </a:r>
            <a:r>
              <a:rPr lang="en-US" sz="1500" u="sng" dirty="0" err="1">
                <a:solidFill>
                  <a:schemeClr val="bg1"/>
                </a:solidFill>
              </a:rPr>
              <a:t>máme</a:t>
            </a:r>
            <a:r>
              <a:rPr lang="en-US" sz="1500" u="sng" dirty="0">
                <a:solidFill>
                  <a:schemeClr val="bg1"/>
                </a:solidFill>
              </a:rPr>
              <a:t> </a:t>
            </a:r>
            <a:r>
              <a:rPr lang="en-US" sz="1500" u="sng" dirty="0" err="1">
                <a:solidFill>
                  <a:schemeClr val="bg1"/>
                </a:solidFill>
              </a:rPr>
              <a:t>dopředu</a:t>
            </a:r>
            <a:r>
              <a:rPr lang="en-US" sz="1500" u="sng" dirty="0">
                <a:solidFill>
                  <a:schemeClr val="bg1"/>
                </a:solidFill>
              </a:rPr>
              <a:t> </a:t>
            </a:r>
            <a:r>
              <a:rPr lang="en-US" sz="1500" u="sng" dirty="0" err="1">
                <a:solidFill>
                  <a:schemeClr val="bg1"/>
                </a:solidFill>
              </a:rPr>
              <a:t>hypotézy</a:t>
            </a:r>
            <a:endParaRPr lang="en-US" sz="1500" u="sng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bg1"/>
                </a:solidFill>
              </a:rPr>
              <a:t>Kontrastů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lze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provést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tolik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kolik</a:t>
            </a:r>
            <a:r>
              <a:rPr lang="en-US" sz="1500" dirty="0">
                <a:solidFill>
                  <a:schemeClr val="bg1"/>
                </a:solidFill>
              </a:rPr>
              <a:t> je </a:t>
            </a:r>
            <a:r>
              <a:rPr lang="en-US" sz="1500" dirty="0" err="1">
                <a:solidFill>
                  <a:schemeClr val="bg1"/>
                </a:solidFill>
              </a:rPr>
              <a:t>počet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skupin</a:t>
            </a:r>
            <a:r>
              <a:rPr lang="en-US" sz="1500" dirty="0">
                <a:solidFill>
                  <a:schemeClr val="bg1"/>
                </a:solidFill>
              </a:rPr>
              <a:t> – 1</a:t>
            </a:r>
          </a:p>
          <a:p>
            <a:pPr marL="0" lvl="0" indent="0"/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500" dirty="0" err="1">
                <a:solidFill>
                  <a:schemeClr val="bg1"/>
                </a:solidFill>
              </a:rPr>
              <a:t>Každý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kontrast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srovnává</a:t>
            </a:r>
            <a:r>
              <a:rPr lang="en-US" sz="1500" b="1" dirty="0">
                <a:solidFill>
                  <a:schemeClr val="bg1"/>
                </a:solidFill>
              </a:rPr>
              <a:t> 2 </a:t>
            </a:r>
            <a:r>
              <a:rPr lang="en-US" sz="1500" b="1" dirty="0" err="1">
                <a:solidFill>
                  <a:schemeClr val="bg1"/>
                </a:solidFill>
              </a:rPr>
              <a:t>průměry</a:t>
            </a:r>
            <a:endParaRPr lang="en-US" sz="15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err="1" smtClean="0">
                <a:solidFill>
                  <a:schemeClr val="bg1"/>
                </a:solidFill>
              </a:rPr>
              <a:t>Průměr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skupiny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nebo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průměr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více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skupin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dohromady</a:t>
            </a:r>
            <a:endParaRPr lang="en-US" sz="15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err="1">
                <a:solidFill>
                  <a:schemeClr val="bg1"/>
                </a:solidFill>
              </a:rPr>
              <a:t>Např</a:t>
            </a:r>
            <a:r>
              <a:rPr lang="en-US" sz="1500" dirty="0">
                <a:solidFill>
                  <a:schemeClr val="bg1"/>
                </a:solidFill>
              </a:rPr>
              <a:t>. </a:t>
            </a:r>
            <a:r>
              <a:rPr lang="en-US" sz="1500" dirty="0" smtClean="0">
                <a:solidFill>
                  <a:schemeClr val="bg1"/>
                </a:solidFill>
              </a:rPr>
              <a:t>„</a:t>
            </a:r>
            <a:r>
              <a:rPr lang="cs-CZ" sz="1500" dirty="0" smtClean="0">
                <a:solidFill>
                  <a:schemeClr val="bg1"/>
                </a:solidFill>
              </a:rPr>
              <a:t>Základní</a:t>
            </a:r>
            <a:r>
              <a:rPr lang="en-US" sz="1500" dirty="0" smtClean="0">
                <a:solidFill>
                  <a:schemeClr val="bg1"/>
                </a:solidFill>
              </a:rPr>
              <a:t>" </a:t>
            </a:r>
            <a:r>
              <a:rPr lang="en-US" sz="1500" dirty="0">
                <a:solidFill>
                  <a:schemeClr val="bg1"/>
                </a:solidFill>
              </a:rPr>
              <a:t>vs. </a:t>
            </a:r>
            <a:r>
              <a:rPr lang="en-US" sz="1500" dirty="0" smtClean="0">
                <a:solidFill>
                  <a:schemeClr val="bg1"/>
                </a:solidFill>
              </a:rPr>
              <a:t>„</a:t>
            </a:r>
            <a:r>
              <a:rPr lang="cs-CZ" sz="1500" dirty="0" smtClean="0">
                <a:solidFill>
                  <a:schemeClr val="bg1"/>
                </a:solidFill>
              </a:rPr>
              <a:t>Středoškolské</a:t>
            </a:r>
            <a:r>
              <a:rPr lang="en-US" sz="1500" dirty="0" smtClean="0">
                <a:solidFill>
                  <a:schemeClr val="bg1"/>
                </a:solidFill>
              </a:rPr>
              <a:t>"</a:t>
            </a:r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500" b="1" dirty="0" err="1">
                <a:solidFill>
                  <a:schemeClr val="bg1"/>
                </a:solidFill>
              </a:rPr>
              <a:t>Ortogonální</a:t>
            </a:r>
            <a:r>
              <a:rPr lang="en-US" sz="1500" dirty="0">
                <a:solidFill>
                  <a:schemeClr val="bg1"/>
                </a:solidFill>
              </a:rPr>
              <a:t> (</a:t>
            </a:r>
            <a:r>
              <a:rPr lang="en-US" sz="1500" dirty="0" err="1">
                <a:solidFill>
                  <a:schemeClr val="bg1"/>
                </a:solidFill>
              </a:rPr>
              <a:t>nezávislé</a:t>
            </a:r>
            <a:r>
              <a:rPr lang="en-US" sz="1500" dirty="0">
                <a:solidFill>
                  <a:schemeClr val="bg1"/>
                </a:solidFill>
              </a:rPr>
              <a:t>) </a:t>
            </a:r>
            <a:r>
              <a:rPr lang="en-US" sz="1500" b="1" dirty="0" err="1">
                <a:solidFill>
                  <a:schemeClr val="bg1"/>
                </a:solidFill>
              </a:rPr>
              <a:t>kontrasty</a:t>
            </a:r>
            <a:endParaRPr lang="en-US" sz="1500" b="1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err="1" smtClean="0">
                <a:solidFill>
                  <a:schemeClr val="bg1"/>
                </a:solidFill>
              </a:rPr>
              <a:t>Skupina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použitá</a:t>
            </a:r>
            <a:r>
              <a:rPr lang="en-US" sz="1500" dirty="0">
                <a:solidFill>
                  <a:schemeClr val="bg1"/>
                </a:solidFill>
              </a:rPr>
              <a:t> v </a:t>
            </a:r>
            <a:r>
              <a:rPr lang="en-US" sz="1500" dirty="0" err="1">
                <a:solidFill>
                  <a:schemeClr val="bg1"/>
                </a:solidFill>
              </a:rPr>
              <a:t>jednom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srovnání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není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použitá</a:t>
            </a:r>
            <a:r>
              <a:rPr lang="en-US" sz="1500" dirty="0">
                <a:solidFill>
                  <a:schemeClr val="bg1"/>
                </a:solidFill>
              </a:rPr>
              <a:t> v </a:t>
            </a:r>
            <a:r>
              <a:rPr lang="en-US" sz="1500" dirty="0" err="1">
                <a:solidFill>
                  <a:schemeClr val="bg1"/>
                </a:solidFill>
              </a:rPr>
              <a:t>dalším</a:t>
            </a:r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500" b="1" dirty="0" err="1">
                <a:solidFill>
                  <a:schemeClr val="bg1"/>
                </a:solidFill>
              </a:rPr>
              <a:t>Neortogonální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kontrasty</a:t>
            </a:r>
            <a:endParaRPr lang="cs-CZ" sz="15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10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-1"/>
            <a:ext cx="8256375" cy="1252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 smtClean="0"/>
              <a:t>Kontrasty</a:t>
            </a:r>
            <a:br>
              <a:rPr lang="cs-CZ" b="1" dirty="0" smtClean="0"/>
            </a:br>
            <a:r>
              <a:rPr lang="cs-CZ" sz="1800" i="1" dirty="0" smtClean="0"/>
              <a:t> Úvod</a:t>
            </a:r>
            <a:endParaRPr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84418" y="1252728"/>
            <a:ext cx="7990901" cy="37581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c1 = c(-1,0,1)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c2 = c(0,-1,1)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mat &lt;- </a:t>
            </a:r>
            <a:r>
              <a:rPr lang="en-US" sz="1500" dirty="0" err="1">
                <a:solidFill>
                  <a:schemeClr val="bg1"/>
                </a:solidFill>
              </a:rPr>
              <a:t>cbind</a:t>
            </a:r>
            <a:r>
              <a:rPr lang="en-US" sz="1500" dirty="0">
                <a:solidFill>
                  <a:schemeClr val="bg1"/>
                </a:solidFill>
              </a:rPr>
              <a:t>(c1,c2)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contrasts(Bydleni_Brno_60m2_2016$Vzdelani) &lt;- mat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model1 &lt;- lm(Prodej_60m2_2016 ~ </a:t>
            </a:r>
            <a:r>
              <a:rPr lang="en-US" sz="1500" dirty="0" err="1">
                <a:solidFill>
                  <a:schemeClr val="bg1"/>
                </a:solidFill>
              </a:rPr>
              <a:t>Vzdelani</a:t>
            </a:r>
            <a:r>
              <a:rPr lang="en-US" sz="1500" dirty="0">
                <a:solidFill>
                  <a:schemeClr val="bg1"/>
                </a:solidFill>
              </a:rPr>
              <a:t>, data = Bydleni_Brno_60m2_2016)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summary(model1)</a:t>
            </a:r>
          </a:p>
          <a:p>
            <a:pPr marL="0" lvl="0" indent="0"/>
            <a:endParaRPr lang="en-US" sz="15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options(contrasts = c("</a:t>
            </a:r>
            <a:r>
              <a:rPr lang="en-US" sz="1500" dirty="0" err="1">
                <a:solidFill>
                  <a:schemeClr val="bg1"/>
                </a:solidFill>
              </a:rPr>
              <a:t>contr.helmert</a:t>
            </a:r>
            <a:r>
              <a:rPr lang="en-US" sz="1500" dirty="0">
                <a:solidFill>
                  <a:schemeClr val="bg1"/>
                </a:solidFill>
              </a:rPr>
              <a:t>", "</a:t>
            </a:r>
            <a:r>
              <a:rPr lang="en-US" sz="1500" dirty="0" err="1">
                <a:solidFill>
                  <a:schemeClr val="bg1"/>
                </a:solidFill>
              </a:rPr>
              <a:t>contr.poly</a:t>
            </a:r>
            <a:r>
              <a:rPr lang="en-US" sz="1500" dirty="0">
                <a:solidFill>
                  <a:schemeClr val="bg1"/>
                </a:solidFill>
              </a:rPr>
              <a:t>"))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contrasts(Bydleni_Brno_60m2_2016$Vzdelani) &lt;- "</a:t>
            </a:r>
            <a:r>
              <a:rPr lang="en-US" sz="1500" dirty="0" err="1">
                <a:solidFill>
                  <a:schemeClr val="bg1"/>
                </a:solidFill>
              </a:rPr>
              <a:t>contr.helmert</a:t>
            </a:r>
            <a:r>
              <a:rPr lang="en-US" sz="1500" dirty="0">
                <a:solidFill>
                  <a:schemeClr val="bg1"/>
                </a:solidFill>
              </a:rPr>
              <a:t>"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model1 &lt;- lm(Prodej_60m2_2016 ~ </a:t>
            </a:r>
            <a:r>
              <a:rPr lang="en-US" sz="1500" dirty="0" err="1">
                <a:solidFill>
                  <a:schemeClr val="bg1"/>
                </a:solidFill>
              </a:rPr>
              <a:t>Vzdelani</a:t>
            </a:r>
            <a:r>
              <a:rPr lang="en-US" sz="1500" dirty="0">
                <a:solidFill>
                  <a:schemeClr val="bg1"/>
                </a:solidFill>
              </a:rPr>
              <a:t>, data = Bydleni_Brno_60m2_2016)</a:t>
            </a:r>
          </a:p>
          <a:p>
            <a:pPr marL="0" lvl="0" indent="0"/>
            <a:r>
              <a:rPr lang="en-US" sz="1500" dirty="0">
                <a:solidFill>
                  <a:schemeClr val="bg1"/>
                </a:solidFill>
              </a:rPr>
              <a:t>summary(model1)</a:t>
            </a:r>
            <a:endParaRPr lang="cs-CZ" sz="15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91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08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Zdroje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8640125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Conway, A. (</a:t>
            </a:r>
            <a:r>
              <a:rPr lang="en-US" sz="1400" dirty="0" err="1">
                <a:solidFill>
                  <a:schemeClr val="bg1"/>
                </a:solidFill>
              </a:rPr>
              <a:t>n.d.</a:t>
            </a:r>
            <a:r>
              <a:rPr lang="en-US" sz="1400" dirty="0">
                <a:solidFill>
                  <a:schemeClr val="bg1"/>
                </a:solidFill>
              </a:rPr>
              <a:t>) Intro to Statistics with R: Student's T-test. </a:t>
            </a:r>
            <a:r>
              <a:rPr lang="en-US" sz="1400" dirty="0" err="1">
                <a:solidFill>
                  <a:schemeClr val="bg1"/>
                </a:solidFill>
              </a:rPr>
              <a:t>Dostupné</a:t>
            </a:r>
            <a:r>
              <a:rPr lang="en-US" sz="1400" dirty="0">
                <a:solidFill>
                  <a:schemeClr val="bg1"/>
                </a:solidFill>
              </a:rPr>
              <a:t> online </a:t>
            </a:r>
            <a:r>
              <a:rPr lang="en-US" sz="1400" dirty="0" err="1">
                <a:solidFill>
                  <a:schemeClr val="bg1"/>
                </a:solidFill>
              </a:rPr>
              <a:t>na</a:t>
            </a:r>
            <a:r>
              <a:rPr lang="en-US" sz="1400" dirty="0">
                <a:solidFill>
                  <a:schemeClr val="bg1"/>
                </a:solidFill>
              </a:rPr>
              <a:t>: https://www.datacamp.com/courses/intro-to-statistics-with-r-</a:t>
            </a:r>
          </a:p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students-t-test</a:t>
            </a:r>
            <a:endParaRPr lang="cs-CZ" sz="1400" dirty="0" smtClean="0">
              <a:solidFill>
                <a:schemeClr val="bg1"/>
              </a:solidFill>
            </a:endParaRPr>
          </a:p>
          <a:p>
            <a:pPr marL="0" indent="0"/>
            <a:endParaRPr lang="cs-CZ" sz="1400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1400" dirty="0" smtClean="0">
                <a:solidFill>
                  <a:schemeClr val="bg1"/>
                </a:solidFill>
              </a:rPr>
              <a:t>Effect </a:t>
            </a:r>
            <a:r>
              <a:rPr lang="en-US" sz="1400" dirty="0">
                <a:solidFill>
                  <a:schemeClr val="bg1"/>
                </a:solidFill>
              </a:rPr>
              <a:t>size (</a:t>
            </a:r>
            <a:r>
              <a:rPr lang="en-US" sz="1400" dirty="0" err="1">
                <a:solidFill>
                  <a:schemeClr val="bg1"/>
                </a:solidFill>
              </a:rPr>
              <a:t>n.d.</a:t>
            </a:r>
            <a:r>
              <a:rPr lang="en-US" sz="1400" dirty="0">
                <a:solidFill>
                  <a:schemeClr val="bg1"/>
                </a:solidFill>
              </a:rPr>
              <a:t>). In Wikipedia: </a:t>
            </a:r>
            <a:r>
              <a:rPr lang="en-US" sz="1400" dirty="0" err="1">
                <a:solidFill>
                  <a:schemeClr val="bg1"/>
                </a:solidFill>
              </a:rPr>
              <a:t>Staženo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dne</a:t>
            </a:r>
            <a:r>
              <a:rPr lang="en-US" sz="1400" dirty="0">
                <a:solidFill>
                  <a:schemeClr val="bg1"/>
                </a:solidFill>
              </a:rPr>
              <a:t> 10. 10. 2016 z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1400" dirty="0" smtClean="0">
                <a:solidFill>
                  <a:schemeClr val="bg1"/>
                </a:solidFill>
                <a:hlinkClick r:id="rId3"/>
              </a:rPr>
              <a:t>en.wikipedia.org/wiki/Effect_size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Field</a:t>
            </a:r>
            <a:r>
              <a:rPr lang="en-US" sz="1400" dirty="0">
                <a:solidFill>
                  <a:schemeClr val="bg1"/>
                </a:solidFill>
              </a:rPr>
              <a:t>, A., Miles, J., &amp; Field, Z. (2012). Discovering Statistics Using </a:t>
            </a:r>
            <a:r>
              <a:rPr lang="en-US" sz="1400" dirty="0" smtClean="0">
                <a:solidFill>
                  <a:schemeClr val="bg1"/>
                </a:solidFill>
              </a:rPr>
              <a:t>R.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Sage</a:t>
            </a:r>
            <a:r>
              <a:rPr lang="en-US" sz="1400" dirty="0">
                <a:solidFill>
                  <a:schemeClr val="bg1"/>
                </a:solidFill>
              </a:rPr>
              <a:t>: UK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cs-CZ" sz="1400" dirty="0" smtClean="0">
              <a:solidFill>
                <a:schemeClr val="bg1"/>
              </a:solidFill>
            </a:endParaRPr>
          </a:p>
          <a:p>
            <a:pPr marL="0" lvl="0" indent="0"/>
            <a:endParaRPr lang="cs-CZ" sz="1400" dirty="0" smtClean="0">
              <a:solidFill>
                <a:schemeClr val="bg1"/>
              </a:solidFill>
            </a:endParaRP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Navarro, D. J. (2014). Learning statistics with R: A tutorial </a:t>
            </a:r>
            <a:r>
              <a:rPr lang="en-US" sz="1400" dirty="0" smtClean="0">
                <a:solidFill>
                  <a:schemeClr val="bg1"/>
                </a:solidFill>
              </a:rPr>
              <a:t>for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psychology </a:t>
            </a:r>
            <a:r>
              <a:rPr lang="en-US" sz="1400" dirty="0">
                <a:solidFill>
                  <a:schemeClr val="bg1"/>
                </a:solidFill>
              </a:rPr>
              <a:t>students and other beginners. Available </a:t>
            </a:r>
            <a:r>
              <a:rPr lang="en-US" sz="1400" dirty="0" smtClean="0">
                <a:solidFill>
                  <a:schemeClr val="bg1"/>
                </a:solidFill>
              </a:rPr>
              <a:t>online: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hlinkClick r:id="rId4"/>
              </a:rPr>
              <a:t>http</a:t>
            </a:r>
            <a:r>
              <a:rPr lang="en-US" sz="1400" dirty="0">
                <a:solidFill>
                  <a:schemeClr val="bg1"/>
                </a:solidFill>
                <a:hlinkClick r:id="rId4"/>
              </a:rPr>
              <a:t>://health.adelaide.edu.au/psychology/ccs/teaching/lsr</a:t>
            </a:r>
            <a:r>
              <a:rPr lang="en-US" sz="1400" dirty="0" smtClean="0">
                <a:solidFill>
                  <a:schemeClr val="bg1"/>
                </a:solidFill>
                <a:hlinkClick r:id="rId4"/>
              </a:rPr>
              <a:t>/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</a:p>
          <a:p>
            <a:pPr marL="0" lvl="0" indent="0"/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Standard error (</a:t>
            </a:r>
            <a:r>
              <a:rPr lang="en-US" sz="1400" dirty="0" err="1">
                <a:solidFill>
                  <a:schemeClr val="bg1"/>
                </a:solidFill>
              </a:rPr>
              <a:t>n.d.</a:t>
            </a:r>
            <a:r>
              <a:rPr lang="en-US" sz="1400" dirty="0">
                <a:solidFill>
                  <a:schemeClr val="bg1"/>
                </a:solidFill>
              </a:rPr>
              <a:t>). In Wikipedia: </a:t>
            </a:r>
            <a:r>
              <a:rPr lang="en-US" sz="1400" dirty="0" err="1">
                <a:solidFill>
                  <a:schemeClr val="bg1"/>
                </a:solidFill>
              </a:rPr>
              <a:t>Staženo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dne</a:t>
            </a:r>
            <a:r>
              <a:rPr lang="en-US" sz="1400" dirty="0">
                <a:solidFill>
                  <a:schemeClr val="bg1"/>
                </a:solidFill>
              </a:rPr>
              <a:t> 10. 10. 2016 </a:t>
            </a:r>
            <a:r>
              <a:rPr lang="en-US" sz="1400" dirty="0" smtClean="0">
                <a:solidFill>
                  <a:schemeClr val="bg1"/>
                </a:solidFill>
              </a:rPr>
              <a:t>z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hlinkClick r:id="rId5"/>
              </a:rPr>
              <a:t>https</a:t>
            </a:r>
            <a:r>
              <a:rPr lang="en-US" sz="1400" dirty="0">
                <a:solidFill>
                  <a:schemeClr val="bg1"/>
                </a:solidFill>
                <a:hlinkClick r:id="rId5"/>
              </a:rPr>
              <a:t>://</a:t>
            </a:r>
            <a:r>
              <a:rPr lang="en-US" sz="1400" dirty="0" smtClean="0">
                <a:solidFill>
                  <a:schemeClr val="bg1"/>
                </a:solidFill>
                <a:hlinkClick r:id="rId5"/>
              </a:rPr>
              <a:t>en.wikipedia.org/wiki/Standard_error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endParaRPr lang="cs-CZ" sz="14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Student's </a:t>
            </a:r>
            <a:r>
              <a:rPr lang="en-US" sz="1400" dirty="0">
                <a:solidFill>
                  <a:schemeClr val="bg1"/>
                </a:solidFill>
              </a:rPr>
              <a:t>t-test (</a:t>
            </a:r>
            <a:r>
              <a:rPr lang="en-US" sz="1400" dirty="0" err="1">
                <a:solidFill>
                  <a:schemeClr val="bg1"/>
                </a:solidFill>
              </a:rPr>
              <a:t>n.d.</a:t>
            </a:r>
            <a:r>
              <a:rPr lang="en-US" sz="1400" dirty="0">
                <a:solidFill>
                  <a:schemeClr val="bg1"/>
                </a:solidFill>
              </a:rPr>
              <a:t>). In Wikipedia: </a:t>
            </a:r>
            <a:r>
              <a:rPr lang="en-US" sz="1400" dirty="0" err="1">
                <a:solidFill>
                  <a:schemeClr val="bg1"/>
                </a:solidFill>
              </a:rPr>
              <a:t>Staženo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dne</a:t>
            </a:r>
            <a:r>
              <a:rPr lang="en-US" sz="1400" dirty="0">
                <a:solidFill>
                  <a:schemeClr val="bg1"/>
                </a:solidFill>
              </a:rPr>
              <a:t> 10. 10. 2016 z </a:t>
            </a:r>
            <a:r>
              <a:rPr lang="en-US" sz="1400" dirty="0">
                <a:solidFill>
                  <a:schemeClr val="bg1"/>
                </a:solidFill>
                <a:hlinkClick r:id="rId6"/>
              </a:rPr>
              <a:t>https://</a:t>
            </a:r>
            <a:r>
              <a:rPr lang="en-US" sz="1400" dirty="0" smtClean="0">
                <a:solidFill>
                  <a:schemeClr val="bg1"/>
                </a:solidFill>
                <a:hlinkClick r:id="rId6"/>
              </a:rPr>
              <a:t>en.wikipedia.org/wiki/Student%27s_t-test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 smtClean="0"/>
              <a:t>Conway</a:t>
            </a:r>
            <a:r>
              <a:rPr lang="cs-CZ" sz="1800" b="1" dirty="0" smtClean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</a:t>
            </a:r>
            <a:r>
              <a:rPr lang="cs-CZ" sz="1800" i="1" dirty="0" smtClean="0"/>
              <a:t>t-test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7870243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#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Bydleni_Brno</a:t>
            </a:r>
            <a:r>
              <a:rPr lang="cs-CZ" sz="1400" dirty="0">
                <a:solidFill>
                  <a:schemeClr val="bg1"/>
                </a:solidFill>
              </a:rPr>
              <a:t> &lt;- </a:t>
            </a:r>
            <a:r>
              <a:rPr lang="cs-CZ" sz="1400" dirty="0" err="1">
                <a:solidFill>
                  <a:schemeClr val="bg1"/>
                </a:solidFill>
              </a:rPr>
              <a:t>read_excel</a:t>
            </a:r>
            <a:r>
              <a:rPr lang="cs-CZ" sz="1400" dirty="0">
                <a:solidFill>
                  <a:schemeClr val="bg1"/>
                </a:solidFill>
              </a:rPr>
              <a:t>("Bydleni_Brno.xlsx</a:t>
            </a:r>
            <a:r>
              <a:rPr lang="cs-CZ" sz="1400" dirty="0" smtClean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cs-CZ" sz="1400" dirty="0" smtClean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smtClean="0">
                <a:solidFill>
                  <a:schemeClr val="bg1"/>
                </a:solidFill>
              </a:rPr>
              <a:t># </a:t>
            </a:r>
            <a:r>
              <a:rPr lang="en-US" sz="1400" dirty="0">
                <a:solidFill>
                  <a:schemeClr val="bg1"/>
                </a:solidFill>
              </a:rPr>
              <a:t>In the case of our dependent t-test, we need to specify these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arguments to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():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b="1" dirty="0">
                <a:solidFill>
                  <a:schemeClr val="bg1"/>
                </a:solidFill>
              </a:rPr>
              <a:t>?</a:t>
            </a:r>
            <a:r>
              <a:rPr lang="en-US" sz="1400" b="1" dirty="0" err="1">
                <a:solidFill>
                  <a:schemeClr val="bg1"/>
                </a:solidFill>
              </a:rPr>
              <a:t>t.test</a:t>
            </a:r>
            <a:endParaRPr lang="en-US" sz="1400" b="1" dirty="0">
              <a:solidFill>
                <a:schemeClr val="bg1"/>
              </a:solidFill>
            </a:endParaRPr>
          </a:p>
          <a:p>
            <a:pPr marL="0" lvl="0" indent="0"/>
            <a:endParaRPr lang="en-US" sz="1400" u="sng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x: Column of </a:t>
            </a:r>
            <a:r>
              <a:rPr lang="en-US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 containing </a:t>
            </a:r>
            <a:r>
              <a:rPr lang="cs-CZ" sz="1400" dirty="0" err="1">
                <a:solidFill>
                  <a:schemeClr val="bg1"/>
                </a:solidFill>
              </a:rPr>
              <a:t>prices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2015</a:t>
            </a:r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y: Column of </a:t>
            </a:r>
            <a:r>
              <a:rPr lang="en-US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 containing </a:t>
            </a:r>
            <a:r>
              <a:rPr lang="cs-CZ" sz="1400" dirty="0" err="1">
                <a:solidFill>
                  <a:schemeClr val="bg1"/>
                </a:solidFill>
              </a:rPr>
              <a:t>prices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err="1">
                <a:solidFill>
                  <a:schemeClr val="bg1"/>
                </a:solidFill>
              </a:rPr>
              <a:t>for</a:t>
            </a:r>
            <a:r>
              <a:rPr lang="cs-CZ" sz="1400" dirty="0">
                <a:solidFill>
                  <a:schemeClr val="bg1"/>
                </a:solidFill>
              </a:rPr>
              <a:t> 2016 </a:t>
            </a:r>
            <a:r>
              <a:rPr lang="en-US" sz="1400" dirty="0">
                <a:solidFill>
                  <a:schemeClr val="bg1"/>
                </a:solidFill>
              </a:rPr>
              <a:t>paired: Whether we're doing a dependent (i.e. </a:t>
            </a:r>
            <a:r>
              <a:rPr lang="cs-CZ" sz="1400" dirty="0">
                <a:solidFill>
                  <a:schemeClr val="bg1"/>
                </a:solidFill>
              </a:rPr>
              <a:t>   </a:t>
            </a:r>
            <a:r>
              <a:rPr lang="en-US" sz="1400" dirty="0">
                <a:solidFill>
                  <a:schemeClr val="bg1"/>
                </a:solidFill>
              </a:rPr>
              <a:t># paired) t-test or </a:t>
            </a:r>
            <a:r>
              <a:rPr lang="en-US" sz="1400" dirty="0" smtClean="0">
                <a:solidFill>
                  <a:schemeClr val="bg1"/>
                </a:solidFill>
              </a:rPr>
              <a:t>independent </a:t>
            </a:r>
            <a:r>
              <a:rPr lang="en-US" sz="1400" dirty="0">
                <a:solidFill>
                  <a:schemeClr val="bg1"/>
                </a:solidFill>
              </a:rPr>
              <a:t>t-test. In this example, it's TRUE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Note that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() carries out a two-sided t-test by default</a:t>
            </a:r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endParaRPr lang="cs-CZ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Conduct a paired t-test using the </a:t>
            </a:r>
            <a:r>
              <a:rPr lang="en-US" sz="1400" dirty="0" err="1">
                <a:solidFill>
                  <a:schemeClr val="bg1"/>
                </a:solidFill>
              </a:rPr>
              <a:t>t.test</a:t>
            </a:r>
            <a:r>
              <a:rPr lang="en-US" sz="1400" dirty="0">
                <a:solidFill>
                  <a:schemeClr val="bg1"/>
                </a:solidFill>
              </a:rPr>
              <a:t> function</a:t>
            </a:r>
          </a:p>
          <a:p>
            <a:pPr marL="0" lvl="0" indent="0"/>
            <a:r>
              <a:rPr lang="pl-PL" sz="1400" dirty="0">
                <a:solidFill>
                  <a:schemeClr val="bg1"/>
                </a:solidFill>
              </a:rPr>
              <a:t>t.test(Bydleni_Brno$Pronajem_m2_2015,  Bydleni_Brno$Pronajem_m2_2016, paired = TRUE)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4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2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– </a:t>
            </a:r>
            <a:r>
              <a:rPr lang="cs-CZ" sz="1800" i="1" dirty="0" err="1"/>
              <a:t>Cohenovo</a:t>
            </a:r>
            <a:r>
              <a:rPr lang="cs-CZ" sz="1800" i="1" dirty="0"/>
              <a:t> d – lsr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library("</a:t>
            </a:r>
            <a:r>
              <a:rPr lang="en-US" sz="1400" dirty="0" err="1">
                <a:solidFill>
                  <a:schemeClr val="bg1"/>
                </a:solidFill>
              </a:rPr>
              <a:t>lsr</a:t>
            </a:r>
            <a:r>
              <a:rPr lang="en-US" sz="14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For </a:t>
            </a:r>
            <a:r>
              <a:rPr lang="en-US" sz="1400" dirty="0" err="1">
                <a:solidFill>
                  <a:schemeClr val="bg1"/>
                </a:solidFill>
              </a:rPr>
              <a:t>cohensD</a:t>
            </a:r>
            <a:r>
              <a:rPr lang="en-US" sz="1400" dirty="0">
                <a:solidFill>
                  <a:schemeClr val="bg1"/>
                </a:solidFill>
              </a:rPr>
              <a:t>(), we'll need to specify three arguments: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x: Column of </a:t>
            </a:r>
            <a:r>
              <a:rPr lang="en-US" sz="1400" dirty="0" err="1">
                <a:solidFill>
                  <a:schemeClr val="bg1"/>
                </a:solidFill>
              </a:rPr>
              <a:t>wm_t</a:t>
            </a:r>
            <a:r>
              <a:rPr lang="en-US" sz="1400" dirty="0">
                <a:solidFill>
                  <a:schemeClr val="bg1"/>
                </a:solidFill>
              </a:rPr>
              <a:t> containing post-training intelligence scores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y: Column of </a:t>
            </a:r>
            <a:r>
              <a:rPr lang="en-US" sz="1400" dirty="0" err="1">
                <a:solidFill>
                  <a:schemeClr val="bg1"/>
                </a:solidFill>
              </a:rPr>
              <a:t>wm_t</a:t>
            </a:r>
            <a:r>
              <a:rPr lang="en-US" sz="1400" dirty="0">
                <a:solidFill>
                  <a:schemeClr val="bg1"/>
                </a:solidFill>
              </a:rPr>
              <a:t> containing pre-training intelligence scores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method: Version of Cohen's d to compute, which should be "paired" in this case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?</a:t>
            </a:r>
            <a:r>
              <a:rPr lang="en-US" sz="1400" dirty="0" err="1">
                <a:solidFill>
                  <a:schemeClr val="bg1"/>
                </a:solidFill>
              </a:rPr>
              <a:t>cohensD</a:t>
            </a:r>
            <a:r>
              <a:rPr lang="en-US" sz="1400" dirty="0">
                <a:solidFill>
                  <a:schemeClr val="bg1"/>
                </a:solidFill>
              </a:rPr>
              <a:t>()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– </a:t>
            </a:r>
            <a:r>
              <a:rPr lang="cs-CZ" sz="1800" i="1" dirty="0" err="1"/>
              <a:t>Cohenovo</a:t>
            </a:r>
            <a:r>
              <a:rPr lang="cs-CZ" sz="1800" i="1" dirty="0"/>
              <a:t> d – lsr – </a:t>
            </a:r>
            <a:r>
              <a:rPr lang="cs-CZ" sz="1800" i="1" dirty="0" smtClean="0"/>
              <a:t>příklad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# Calculate Cohen's d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cohensD</a:t>
            </a:r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cs-CZ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$</a:t>
            </a:r>
            <a:r>
              <a:rPr lang="pl-PL" sz="1400" dirty="0">
                <a:solidFill>
                  <a:schemeClr val="bg1"/>
                </a:solidFill>
              </a:rPr>
              <a:t> Pronajem_m2_2015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cs-CZ" sz="1400" dirty="0" err="1">
                <a:solidFill>
                  <a:schemeClr val="bg1"/>
                </a:solidFill>
              </a:rPr>
              <a:t>Bydleni_Brno</a:t>
            </a:r>
            <a:r>
              <a:rPr lang="en-US" sz="1400" dirty="0">
                <a:solidFill>
                  <a:schemeClr val="bg1"/>
                </a:solidFill>
              </a:rPr>
              <a:t>$</a:t>
            </a:r>
            <a:r>
              <a:rPr lang="pl-PL" sz="1400" dirty="0">
                <a:solidFill>
                  <a:schemeClr val="bg1"/>
                </a:solidFill>
              </a:rPr>
              <a:t> Pronajem_m2_2016</a:t>
            </a:r>
            <a:r>
              <a:rPr lang="en-US" sz="1400" dirty="0">
                <a:solidFill>
                  <a:schemeClr val="bg1"/>
                </a:solidFill>
              </a:rPr>
              <a:t>, method = "paired")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3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– </a:t>
            </a:r>
            <a:r>
              <a:rPr lang="cs-CZ" sz="1800" i="1" dirty="0" err="1"/>
              <a:t>Cohenovo</a:t>
            </a:r>
            <a:r>
              <a:rPr lang="cs-CZ" sz="1800" i="1" dirty="0"/>
              <a:t> d – </a:t>
            </a:r>
            <a:r>
              <a:rPr lang="cs-CZ" sz="1800" i="1" dirty="0" err="1"/>
              <a:t>effsize</a:t>
            </a:r>
            <a:r>
              <a:rPr lang="cs-CZ" sz="1800" i="1" dirty="0"/>
              <a:t> – argumenty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library("</a:t>
            </a:r>
            <a:r>
              <a:rPr lang="en-US" sz="1400" dirty="0" err="1">
                <a:solidFill>
                  <a:schemeClr val="bg1"/>
                </a:solidFill>
              </a:rPr>
              <a:t>effsize</a:t>
            </a:r>
            <a:r>
              <a:rPr lang="en-US" sz="14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cohen.d</a:t>
            </a:r>
            <a:r>
              <a:rPr lang="en-US" sz="1400" dirty="0">
                <a:solidFill>
                  <a:schemeClr val="bg1"/>
                </a:solidFill>
              </a:rPr>
              <a:t>(x, y, pooled=TRUE, paired=TRUE,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na.rm=FALSE, </a:t>
            </a:r>
            <a:r>
              <a:rPr lang="en-US" sz="1400" dirty="0" err="1">
                <a:solidFill>
                  <a:schemeClr val="bg1"/>
                </a:solidFill>
              </a:rPr>
              <a:t>hedges.correction</a:t>
            </a:r>
            <a:r>
              <a:rPr lang="en-US" sz="1400" dirty="0">
                <a:solidFill>
                  <a:schemeClr val="bg1"/>
                </a:solidFill>
              </a:rPr>
              <a:t>=FALSE,</a:t>
            </a: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conf.level</a:t>
            </a:r>
            <a:r>
              <a:rPr lang="en-US" sz="1400" dirty="0">
                <a:solidFill>
                  <a:schemeClr val="bg1"/>
                </a:solidFill>
              </a:rPr>
              <a:t>=0.95, </a:t>
            </a:r>
            <a:r>
              <a:rPr lang="en-US" sz="1400" dirty="0" err="1">
                <a:solidFill>
                  <a:schemeClr val="bg1"/>
                </a:solidFill>
              </a:rPr>
              <a:t>noncentral</a:t>
            </a:r>
            <a:r>
              <a:rPr lang="en-US" sz="1400" dirty="0">
                <a:solidFill>
                  <a:schemeClr val="bg1"/>
                </a:solidFill>
              </a:rPr>
              <a:t>=FALSE)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?</a:t>
            </a:r>
            <a:r>
              <a:rPr lang="en-US" sz="1400" dirty="0" err="1">
                <a:solidFill>
                  <a:schemeClr val="bg1"/>
                </a:solidFill>
              </a:rPr>
              <a:t>cohen.d</a:t>
            </a:r>
            <a:r>
              <a:rPr lang="en-US" sz="1400" dirty="0">
                <a:solidFill>
                  <a:schemeClr val="bg1"/>
                </a:solidFill>
              </a:rPr>
              <a:t>()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8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4" y="0"/>
            <a:ext cx="8256375" cy="119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cs-CZ" b="1" dirty="0"/>
              <a:t>Srovnání dvou průměrů </a:t>
            </a:r>
            <a:r>
              <a:rPr lang="cs-CZ" sz="1800" b="1" dirty="0"/>
              <a:t>(dle </a:t>
            </a:r>
            <a:r>
              <a:rPr lang="cs-CZ" sz="1800" b="1" dirty="0" err="1"/>
              <a:t>Conway</a:t>
            </a:r>
            <a:r>
              <a:rPr lang="cs-CZ" sz="1800" b="1" dirty="0"/>
              <a:t>, </a:t>
            </a:r>
            <a:r>
              <a:rPr lang="cs-CZ" sz="1800" b="1" dirty="0" err="1"/>
              <a:t>n.d</a:t>
            </a:r>
            <a:r>
              <a:rPr lang="cs-CZ" sz="1800" b="1" dirty="0"/>
              <a:t>.)</a:t>
            </a:r>
            <a:br>
              <a:rPr lang="cs-CZ" sz="1800" b="1" dirty="0"/>
            </a:br>
            <a:r>
              <a:rPr lang="cs-CZ" sz="1800" i="1" dirty="0" err="1"/>
              <a:t>Dependent</a:t>
            </a:r>
            <a:r>
              <a:rPr lang="cs-CZ" sz="1800" i="1" dirty="0"/>
              <a:t> t-test – </a:t>
            </a:r>
            <a:r>
              <a:rPr lang="cs-CZ" sz="1800" i="1" dirty="0" err="1"/>
              <a:t>Cohenovo</a:t>
            </a:r>
            <a:r>
              <a:rPr lang="cs-CZ" sz="1800" i="1" dirty="0"/>
              <a:t> d – </a:t>
            </a:r>
            <a:r>
              <a:rPr lang="cs-CZ" sz="1800" i="1" dirty="0" err="1"/>
              <a:t>effsize</a:t>
            </a:r>
            <a:r>
              <a:rPr lang="cs-CZ" sz="1800" i="1" dirty="0"/>
              <a:t> – </a:t>
            </a:r>
            <a:r>
              <a:rPr lang="cs-CZ" sz="1800" i="1" dirty="0" smtClean="0"/>
              <a:t>příklad </a:t>
            </a:r>
            <a:endParaRPr i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199550"/>
            <a:ext cx="8125775" cy="377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library("</a:t>
            </a:r>
            <a:r>
              <a:rPr lang="en-US" sz="1400" dirty="0" err="1">
                <a:solidFill>
                  <a:schemeClr val="bg1"/>
                </a:solidFill>
              </a:rPr>
              <a:t>effsize</a:t>
            </a:r>
            <a:r>
              <a:rPr lang="en-US" sz="14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4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400" dirty="0" err="1">
                <a:solidFill>
                  <a:schemeClr val="bg1"/>
                </a:solidFill>
              </a:rPr>
              <a:t>cohen.d</a:t>
            </a:r>
            <a:r>
              <a:rPr lang="en-US" sz="1400" dirty="0">
                <a:solidFill>
                  <a:schemeClr val="bg1"/>
                </a:solidFill>
              </a:rPr>
              <a:t>(Bydleni_Brno$Pronajem_m2_2015, Bydleni_Brno$Pronajem_m2_2016,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pooled=</a:t>
            </a:r>
            <a:r>
              <a:rPr lang="en-US" sz="1400" dirty="0" err="1">
                <a:solidFill>
                  <a:schemeClr val="bg1"/>
                </a:solidFill>
              </a:rPr>
              <a:t>TRUE,paired</a:t>
            </a:r>
            <a:r>
              <a:rPr lang="en-US" sz="1400" dirty="0">
                <a:solidFill>
                  <a:schemeClr val="bg1"/>
                </a:solidFill>
              </a:rPr>
              <a:t>=TRUE,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na.rm=FALSE, </a:t>
            </a:r>
            <a:r>
              <a:rPr lang="en-US" sz="1400" dirty="0" err="1">
                <a:solidFill>
                  <a:schemeClr val="bg1"/>
                </a:solidFill>
              </a:rPr>
              <a:t>hedges.correction</a:t>
            </a:r>
            <a:r>
              <a:rPr lang="en-US" sz="1400" dirty="0">
                <a:solidFill>
                  <a:schemeClr val="bg1"/>
                </a:solidFill>
              </a:rPr>
              <a:t>=FALSE,</a:t>
            </a:r>
          </a:p>
          <a:p>
            <a:pPr marL="0" lvl="0" indent="0"/>
            <a:r>
              <a:rPr lang="en-US" sz="1400" dirty="0">
                <a:solidFill>
                  <a:schemeClr val="bg1"/>
                </a:solidFill>
              </a:rPr>
              <a:t>        </a:t>
            </a:r>
            <a:r>
              <a:rPr lang="en-US" sz="1400" dirty="0" err="1">
                <a:solidFill>
                  <a:schemeClr val="bg1"/>
                </a:solidFill>
              </a:rPr>
              <a:t>conf.level</a:t>
            </a:r>
            <a:r>
              <a:rPr lang="en-US" sz="1400" dirty="0">
                <a:solidFill>
                  <a:schemeClr val="bg1"/>
                </a:solidFill>
              </a:rPr>
              <a:t>=0.95,noncentral=FALSE)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33542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2256</Words>
  <Application>Microsoft Office PowerPoint</Application>
  <PresentationFormat>Předvádění na obrazovce (16:9)</PresentationFormat>
  <Paragraphs>331</Paragraphs>
  <Slides>39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Titillium Web ExtraLight</vt:lpstr>
      <vt:lpstr>Arial</vt:lpstr>
      <vt:lpstr>Titillium Web</vt:lpstr>
      <vt:lpstr>Cambria Math</vt:lpstr>
      <vt:lpstr>Thaliard template</vt:lpstr>
      <vt:lpstr>08. Srovnání skupin</vt:lpstr>
      <vt:lpstr>Harmonogram</vt:lpstr>
      <vt:lpstr>Srovnání dvou průměrů (dle Conway, n.d.) Dependent t-test - úvod</vt:lpstr>
      <vt:lpstr>Srovnání dvou průměrů (dle Conway, n.d.) Dependent t-test </vt:lpstr>
      <vt:lpstr>Prezentace aplikace PowerPoint</vt:lpstr>
      <vt:lpstr>Srovnání dvou průměrů (dle Conway, n.d.) Dependent t-test – Cohenovo d – lsr </vt:lpstr>
      <vt:lpstr>Srovnání dvou průměrů (dle Conway, n.d.) Dependent t-test – Cohenovo d – lsr – příklad</vt:lpstr>
      <vt:lpstr>Srovnání dvou průměrů (dle Conway, n.d.) Dependent t-test – Cohenovo d – effsize – argumenty </vt:lpstr>
      <vt:lpstr>Srovnání dvou průměrů (dle Conway, n.d.) Dependent t-test – Cohenovo d – effsize – příklad </vt:lpstr>
      <vt:lpstr>Srovnání dvou průměrů  Cohenovo d – Guess</vt:lpstr>
      <vt:lpstr>Srovnání dvou průměrů (dle Conway, n.d.) Independent t-test - úvod</vt:lpstr>
      <vt:lpstr>Srovnání dvou průměrů (dle Conway, n.d.) Dependent t-test </vt:lpstr>
      <vt:lpstr>Srovnání dvou průměrů Independent t-test </vt:lpstr>
      <vt:lpstr>Srovnání dvou průměrů  Independent t-test  - base</vt:lpstr>
      <vt:lpstr>Srovnání dvou průměrů (dle Conway, n.d.) Independent t-test  - Cohen‘s d</vt:lpstr>
      <vt:lpstr>Srovnání dvou průměrů Dependent t-test – Cohenovo d – effsize – příklad </vt:lpstr>
      <vt:lpstr>ANOVA Úvod </vt:lpstr>
      <vt:lpstr>One-Way ANOVA Data </vt:lpstr>
      <vt:lpstr>One-Way ANOVA Kód </vt:lpstr>
      <vt:lpstr>One-Way ANOVA F-test a F-Ratio</vt:lpstr>
      <vt:lpstr>One-Way ANOVA F-test a F-Ratio</vt:lpstr>
      <vt:lpstr>One-Way ANOVA F-test a F-Ratio</vt:lpstr>
      <vt:lpstr>One-Way ANOVA Summary Table</vt:lpstr>
      <vt:lpstr>One-Way ANOVA F-test a F-Ratio Prozkoumání dat </vt:lpstr>
      <vt:lpstr>One-Way ANOVA F-test a F-Ratio Funkce aov</vt:lpstr>
      <vt:lpstr>One-Way ANOVA F-test a F-Ratio Velikost účinku</vt:lpstr>
      <vt:lpstr>Prezentace aplikace PowerPoint</vt:lpstr>
      <vt:lpstr>One-Way ANOVA Předpoklady použití</vt:lpstr>
      <vt:lpstr>One-Way ANOVA Předpoklady použití</vt:lpstr>
      <vt:lpstr>One-Way ANOVA Předpoklady použití</vt:lpstr>
      <vt:lpstr>One-Way ANOVA Welchův F-test</vt:lpstr>
      <vt:lpstr>Post-Hoc Testy  Úvod</vt:lpstr>
      <vt:lpstr>Post-Hoc Testy  Doporučení podle Fielda</vt:lpstr>
      <vt:lpstr>Post-Hoc Testy  Tukey</vt:lpstr>
      <vt:lpstr>Post-Hoc Testy  Bonferroni</vt:lpstr>
      <vt:lpstr>Prezentace aplikace PowerPoint</vt:lpstr>
      <vt:lpstr>Kontrasty  Úvod</vt:lpstr>
      <vt:lpstr>Kontrasty  Úvod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Programovací jazyk R   a práce s ním</dc:title>
  <cp:lastModifiedBy>Vít Gabrhel</cp:lastModifiedBy>
  <cp:revision>150</cp:revision>
  <dcterms:modified xsi:type="dcterms:W3CDTF">2018-11-12T13:25:06Z</dcterms:modified>
</cp:coreProperties>
</file>