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3" r:id="rId3"/>
    <p:sldId id="287" r:id="rId4"/>
    <p:sldId id="285" r:id="rId5"/>
    <p:sldId id="288" r:id="rId6"/>
    <p:sldId id="286" r:id="rId7"/>
    <p:sldId id="282" r:id="rId8"/>
    <p:sldId id="280" r:id="rId9"/>
    <p:sldId id="284" r:id="rId10"/>
    <p:sldId id="291" r:id="rId11"/>
    <p:sldId id="281" r:id="rId12"/>
    <p:sldId id="257" r:id="rId13"/>
    <p:sldId id="259" r:id="rId14"/>
    <p:sldId id="276" r:id="rId15"/>
    <p:sldId id="290" r:id="rId16"/>
    <p:sldId id="292" r:id="rId17"/>
    <p:sldId id="260" r:id="rId18"/>
    <p:sldId id="278" r:id="rId19"/>
    <p:sldId id="277" r:id="rId20"/>
    <p:sldId id="262" r:id="rId21"/>
    <p:sldId id="263" r:id="rId22"/>
    <p:sldId id="274" r:id="rId23"/>
    <p:sldId id="268" r:id="rId24"/>
    <p:sldId id="270" r:id="rId25"/>
    <p:sldId id="266" r:id="rId26"/>
    <p:sldId id="279" r:id="rId27"/>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7" d="100"/>
          <a:sy n="77" d="100"/>
        </p:scale>
        <p:origin x="64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a:p>
        </p:txBody>
      </p:sp>
      <p:sp>
        <p:nvSpPr>
          <p:cNvPr id="4" name="Zástupný symbol pro datum 3"/>
          <p:cNvSpPr>
            <a:spLocks noGrp="1"/>
          </p:cNvSpPr>
          <p:nvPr>
            <p:ph type="dt" sz="half" idx="10"/>
          </p:nvPr>
        </p:nvSpPr>
        <p:spPr/>
        <p:txBody>
          <a:bodyPr/>
          <a:lstStyle/>
          <a:p>
            <a:fld id="{1A3CEE70-F33E-4BCB-80B4-1CBDB86D0B7A}" type="datetimeFigureOut">
              <a:rPr lang="cs-CZ" smtClean="0"/>
              <a:pPr/>
              <a:t>24.10.2018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7FBB816-3553-48BD-B985-CD964CAC9716}" type="slidenum">
              <a:rPr lang="cs-CZ" smtClean="0"/>
              <a:pPr/>
              <a:t>‹#›</a:t>
            </a:fld>
            <a:endParaRPr lang="cs-CZ"/>
          </a:p>
        </p:txBody>
      </p:sp>
    </p:spTree>
    <p:extLst>
      <p:ext uri="{BB962C8B-B14F-4D97-AF65-F5344CB8AC3E}">
        <p14:creationId xmlns:p14="http://schemas.microsoft.com/office/powerpoint/2010/main" val="1748194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A3CEE70-F33E-4BCB-80B4-1CBDB86D0B7A}" type="datetimeFigureOut">
              <a:rPr lang="cs-CZ" smtClean="0"/>
              <a:pPr/>
              <a:t>24.10.2018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7FBB816-3553-48BD-B985-CD964CAC9716}" type="slidenum">
              <a:rPr lang="cs-CZ" smtClean="0"/>
              <a:pPr/>
              <a:t>‹#›</a:t>
            </a:fld>
            <a:endParaRPr lang="cs-CZ"/>
          </a:p>
        </p:txBody>
      </p:sp>
    </p:spTree>
    <p:extLst>
      <p:ext uri="{BB962C8B-B14F-4D97-AF65-F5344CB8AC3E}">
        <p14:creationId xmlns:p14="http://schemas.microsoft.com/office/powerpoint/2010/main" val="1681517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A3CEE70-F33E-4BCB-80B4-1CBDB86D0B7A}" type="datetimeFigureOut">
              <a:rPr lang="cs-CZ" smtClean="0"/>
              <a:pPr/>
              <a:t>24.10.2018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7FBB816-3553-48BD-B985-CD964CAC9716}" type="slidenum">
              <a:rPr lang="cs-CZ" smtClean="0"/>
              <a:pPr/>
              <a:t>‹#›</a:t>
            </a:fld>
            <a:endParaRPr lang="cs-CZ"/>
          </a:p>
        </p:txBody>
      </p:sp>
    </p:spTree>
    <p:extLst>
      <p:ext uri="{BB962C8B-B14F-4D97-AF65-F5344CB8AC3E}">
        <p14:creationId xmlns:p14="http://schemas.microsoft.com/office/powerpoint/2010/main" val="1620228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A3CEE70-F33E-4BCB-80B4-1CBDB86D0B7A}" type="datetimeFigureOut">
              <a:rPr lang="cs-CZ" smtClean="0"/>
              <a:pPr/>
              <a:t>24.10.2018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7FBB816-3553-48BD-B985-CD964CAC9716}" type="slidenum">
              <a:rPr lang="cs-CZ" smtClean="0"/>
              <a:pPr/>
              <a:t>‹#›</a:t>
            </a:fld>
            <a:endParaRPr lang="cs-CZ"/>
          </a:p>
        </p:txBody>
      </p:sp>
    </p:spTree>
    <p:extLst>
      <p:ext uri="{BB962C8B-B14F-4D97-AF65-F5344CB8AC3E}">
        <p14:creationId xmlns:p14="http://schemas.microsoft.com/office/powerpoint/2010/main" val="1004842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Zástupný symbol pro datum 3"/>
          <p:cNvSpPr>
            <a:spLocks noGrp="1"/>
          </p:cNvSpPr>
          <p:nvPr>
            <p:ph type="dt" sz="half" idx="10"/>
          </p:nvPr>
        </p:nvSpPr>
        <p:spPr/>
        <p:txBody>
          <a:bodyPr/>
          <a:lstStyle/>
          <a:p>
            <a:fld id="{1A3CEE70-F33E-4BCB-80B4-1CBDB86D0B7A}" type="datetimeFigureOut">
              <a:rPr lang="cs-CZ" smtClean="0"/>
              <a:pPr/>
              <a:t>24.10.2018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7FBB816-3553-48BD-B985-CD964CAC9716}" type="slidenum">
              <a:rPr lang="cs-CZ" smtClean="0"/>
              <a:pPr/>
              <a:t>‹#›</a:t>
            </a:fld>
            <a:endParaRPr lang="cs-CZ"/>
          </a:p>
        </p:txBody>
      </p:sp>
    </p:spTree>
    <p:extLst>
      <p:ext uri="{BB962C8B-B14F-4D97-AF65-F5344CB8AC3E}">
        <p14:creationId xmlns:p14="http://schemas.microsoft.com/office/powerpoint/2010/main" val="1806948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1A3CEE70-F33E-4BCB-80B4-1CBDB86D0B7A}" type="datetimeFigureOut">
              <a:rPr lang="cs-CZ" smtClean="0"/>
              <a:pPr/>
              <a:t>24.10.2018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7FBB816-3553-48BD-B985-CD964CAC9716}" type="slidenum">
              <a:rPr lang="cs-CZ" smtClean="0"/>
              <a:pPr/>
              <a:t>‹#›</a:t>
            </a:fld>
            <a:endParaRPr lang="cs-CZ"/>
          </a:p>
        </p:txBody>
      </p:sp>
    </p:spTree>
    <p:extLst>
      <p:ext uri="{BB962C8B-B14F-4D97-AF65-F5344CB8AC3E}">
        <p14:creationId xmlns:p14="http://schemas.microsoft.com/office/powerpoint/2010/main" val="1851349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1A3CEE70-F33E-4BCB-80B4-1CBDB86D0B7A}" type="datetimeFigureOut">
              <a:rPr lang="cs-CZ" smtClean="0"/>
              <a:pPr/>
              <a:t>24.10.2018</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17FBB816-3553-48BD-B985-CD964CAC9716}" type="slidenum">
              <a:rPr lang="cs-CZ" smtClean="0"/>
              <a:pPr/>
              <a:t>‹#›</a:t>
            </a:fld>
            <a:endParaRPr lang="cs-CZ"/>
          </a:p>
        </p:txBody>
      </p:sp>
    </p:spTree>
    <p:extLst>
      <p:ext uri="{BB962C8B-B14F-4D97-AF65-F5344CB8AC3E}">
        <p14:creationId xmlns:p14="http://schemas.microsoft.com/office/powerpoint/2010/main" val="393104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1A3CEE70-F33E-4BCB-80B4-1CBDB86D0B7A}" type="datetimeFigureOut">
              <a:rPr lang="cs-CZ" smtClean="0"/>
              <a:pPr/>
              <a:t>24.10.2018</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17FBB816-3553-48BD-B985-CD964CAC9716}" type="slidenum">
              <a:rPr lang="cs-CZ" smtClean="0"/>
              <a:pPr/>
              <a:t>‹#›</a:t>
            </a:fld>
            <a:endParaRPr lang="cs-CZ"/>
          </a:p>
        </p:txBody>
      </p:sp>
    </p:spTree>
    <p:extLst>
      <p:ext uri="{BB962C8B-B14F-4D97-AF65-F5344CB8AC3E}">
        <p14:creationId xmlns:p14="http://schemas.microsoft.com/office/powerpoint/2010/main" val="4039870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A3CEE70-F33E-4BCB-80B4-1CBDB86D0B7A}" type="datetimeFigureOut">
              <a:rPr lang="cs-CZ" smtClean="0"/>
              <a:pPr/>
              <a:t>24.10.2018</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17FBB816-3553-48BD-B985-CD964CAC9716}" type="slidenum">
              <a:rPr lang="cs-CZ" smtClean="0"/>
              <a:pPr/>
              <a:t>‹#›</a:t>
            </a:fld>
            <a:endParaRPr lang="cs-CZ"/>
          </a:p>
        </p:txBody>
      </p:sp>
    </p:spTree>
    <p:extLst>
      <p:ext uri="{BB962C8B-B14F-4D97-AF65-F5344CB8AC3E}">
        <p14:creationId xmlns:p14="http://schemas.microsoft.com/office/powerpoint/2010/main" val="1162172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1A3CEE70-F33E-4BCB-80B4-1CBDB86D0B7A}" type="datetimeFigureOut">
              <a:rPr lang="cs-CZ" smtClean="0"/>
              <a:pPr/>
              <a:t>24.10.2018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7FBB816-3553-48BD-B985-CD964CAC9716}" type="slidenum">
              <a:rPr lang="cs-CZ" smtClean="0"/>
              <a:pPr/>
              <a:t>‹#›</a:t>
            </a:fld>
            <a:endParaRPr lang="cs-CZ"/>
          </a:p>
        </p:txBody>
      </p:sp>
    </p:spTree>
    <p:extLst>
      <p:ext uri="{BB962C8B-B14F-4D97-AF65-F5344CB8AC3E}">
        <p14:creationId xmlns:p14="http://schemas.microsoft.com/office/powerpoint/2010/main" val="3066472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1A3CEE70-F33E-4BCB-80B4-1CBDB86D0B7A}" type="datetimeFigureOut">
              <a:rPr lang="cs-CZ" smtClean="0"/>
              <a:pPr/>
              <a:t>24.10.2018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7FBB816-3553-48BD-B985-CD964CAC9716}" type="slidenum">
              <a:rPr lang="cs-CZ" smtClean="0"/>
              <a:pPr/>
              <a:t>‹#›</a:t>
            </a:fld>
            <a:endParaRPr lang="cs-CZ"/>
          </a:p>
        </p:txBody>
      </p:sp>
    </p:spTree>
    <p:extLst>
      <p:ext uri="{BB962C8B-B14F-4D97-AF65-F5344CB8AC3E}">
        <p14:creationId xmlns:p14="http://schemas.microsoft.com/office/powerpoint/2010/main" val="2721104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3CEE70-F33E-4BCB-80B4-1CBDB86D0B7A}" type="datetimeFigureOut">
              <a:rPr lang="cs-CZ" smtClean="0"/>
              <a:pPr/>
              <a:t>24.10.2018</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BB816-3553-48BD-B985-CD964CAC9716}" type="slidenum">
              <a:rPr lang="cs-CZ" smtClean="0"/>
              <a:pPr/>
              <a:t>‹#›</a:t>
            </a:fld>
            <a:endParaRPr lang="cs-CZ"/>
          </a:p>
        </p:txBody>
      </p:sp>
    </p:spTree>
    <p:extLst>
      <p:ext uri="{BB962C8B-B14F-4D97-AF65-F5344CB8AC3E}">
        <p14:creationId xmlns:p14="http://schemas.microsoft.com/office/powerpoint/2010/main" val="1009071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vybiral@fss.muni.cz"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fontScale="90000"/>
          </a:bodyPr>
          <a:lstStyle/>
          <a:p>
            <a:r>
              <a:rPr lang="cs-CZ" dirty="0" smtClean="0"/>
              <a:t>Nežádoucí negativní dopady psychoterapie, vedlejší účinky</a:t>
            </a:r>
            <a:endParaRPr lang="cs-CZ" dirty="0"/>
          </a:p>
        </p:txBody>
      </p:sp>
      <p:sp>
        <p:nvSpPr>
          <p:cNvPr id="3" name="Podnadpis 2"/>
          <p:cNvSpPr>
            <a:spLocks noGrp="1"/>
          </p:cNvSpPr>
          <p:nvPr>
            <p:ph type="subTitle" idx="1"/>
          </p:nvPr>
        </p:nvSpPr>
        <p:spPr/>
        <p:txBody>
          <a:bodyPr>
            <a:normAutofit lnSpcReduction="10000"/>
          </a:bodyPr>
          <a:lstStyle/>
          <a:p>
            <a:r>
              <a:rPr lang="cs-CZ" dirty="0" smtClean="0"/>
              <a:t>Přiblížení výzkumu Centra pro výzkum psychoterapie Katedry psychologie FSS MU</a:t>
            </a:r>
          </a:p>
          <a:p>
            <a:r>
              <a:rPr lang="cs-CZ" dirty="0" smtClean="0"/>
              <a:t>Kontakt: prof. Z. Vybíral; </a:t>
            </a:r>
            <a:r>
              <a:rPr lang="cs-CZ" dirty="0" smtClean="0">
                <a:hlinkClick r:id="rId2"/>
              </a:rPr>
              <a:t>vybiral@fss.muni.cz</a:t>
            </a:r>
            <a:endParaRPr lang="en-US" dirty="0" smtClean="0"/>
          </a:p>
          <a:p>
            <a:r>
              <a:rPr lang="en-US" dirty="0" smtClean="0"/>
              <a:t>© </a:t>
            </a:r>
            <a:r>
              <a:rPr lang="cs-CZ" dirty="0" smtClean="0"/>
              <a:t>Zbyněk Vybíral, </a:t>
            </a:r>
            <a:r>
              <a:rPr lang="en-US" dirty="0" smtClean="0"/>
              <a:t>Faculty of Social Studies, Masaryk University, </a:t>
            </a:r>
            <a:r>
              <a:rPr lang="cs-CZ" dirty="0" smtClean="0"/>
              <a:t>2017 –</a:t>
            </a:r>
          </a:p>
          <a:p>
            <a:endParaRPr lang="cs-CZ" dirty="0" smtClean="0"/>
          </a:p>
          <a:p>
            <a:endParaRPr lang="cs-CZ" dirty="0"/>
          </a:p>
        </p:txBody>
      </p:sp>
    </p:spTree>
    <p:extLst>
      <p:ext uri="{BB962C8B-B14F-4D97-AF65-F5344CB8AC3E}">
        <p14:creationId xmlns:p14="http://schemas.microsoft.com/office/powerpoint/2010/main" val="36538267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4" name="Obrázek 3"/>
          <p:cNvPicPr>
            <a:picLocks noChangeAspect="1"/>
          </p:cNvPicPr>
          <p:nvPr/>
        </p:nvPicPr>
        <p:blipFill>
          <a:blip r:embed="rId2"/>
          <a:stretch>
            <a:fillRect/>
          </a:stretch>
        </p:blipFill>
        <p:spPr>
          <a:xfrm>
            <a:off x="-3048000" y="-1714500"/>
            <a:ext cx="18288000" cy="10287000"/>
          </a:xfrm>
          <a:prstGeom prst="rect">
            <a:avLst/>
          </a:prstGeom>
        </p:spPr>
      </p:pic>
    </p:spTree>
    <p:extLst>
      <p:ext uri="{BB962C8B-B14F-4D97-AF65-F5344CB8AC3E}">
        <p14:creationId xmlns:p14="http://schemas.microsoft.com/office/powerpoint/2010/main" val="3336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4" name="Obrázek 3"/>
          <p:cNvPicPr>
            <a:picLocks noChangeAspect="1"/>
          </p:cNvPicPr>
          <p:nvPr/>
        </p:nvPicPr>
        <p:blipFill>
          <a:blip r:embed="rId2"/>
          <a:stretch>
            <a:fillRect/>
          </a:stretch>
        </p:blipFill>
        <p:spPr>
          <a:xfrm>
            <a:off x="-3048000" y="-1714500"/>
            <a:ext cx="18288000" cy="10287000"/>
          </a:xfrm>
          <a:prstGeom prst="rect">
            <a:avLst/>
          </a:prstGeom>
        </p:spPr>
      </p:pic>
    </p:spTree>
    <p:extLst>
      <p:ext uri="{BB962C8B-B14F-4D97-AF65-F5344CB8AC3E}">
        <p14:creationId xmlns:p14="http://schemas.microsoft.com/office/powerpoint/2010/main" val="2358775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4" name="Obrázek 3"/>
          <p:cNvPicPr>
            <a:picLocks noChangeAspect="1"/>
          </p:cNvPicPr>
          <p:nvPr/>
        </p:nvPicPr>
        <p:blipFill>
          <a:blip r:embed="rId2" cstate="print"/>
          <a:stretch>
            <a:fillRect/>
          </a:stretch>
        </p:blipFill>
        <p:spPr>
          <a:xfrm>
            <a:off x="-3048000" y="-1714500"/>
            <a:ext cx="18288000" cy="10287000"/>
          </a:xfrm>
          <a:prstGeom prst="rect">
            <a:avLst/>
          </a:prstGeom>
        </p:spPr>
      </p:pic>
    </p:spTree>
    <p:extLst>
      <p:ext uri="{BB962C8B-B14F-4D97-AF65-F5344CB8AC3E}">
        <p14:creationId xmlns:p14="http://schemas.microsoft.com/office/powerpoint/2010/main" val="16308437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4" name="Obrázek 3"/>
          <p:cNvPicPr>
            <a:picLocks noChangeAspect="1"/>
          </p:cNvPicPr>
          <p:nvPr/>
        </p:nvPicPr>
        <p:blipFill>
          <a:blip r:embed="rId2" cstate="print"/>
          <a:stretch>
            <a:fillRect/>
          </a:stretch>
        </p:blipFill>
        <p:spPr>
          <a:xfrm>
            <a:off x="-3048000" y="-1714500"/>
            <a:ext cx="18288000" cy="10287000"/>
          </a:xfrm>
          <a:prstGeom prst="rect">
            <a:avLst/>
          </a:prstGeom>
        </p:spPr>
      </p:pic>
    </p:spTree>
    <p:extLst>
      <p:ext uri="{BB962C8B-B14F-4D97-AF65-F5344CB8AC3E}">
        <p14:creationId xmlns:p14="http://schemas.microsoft.com/office/powerpoint/2010/main" val="8553403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4" name="Obrázek 3"/>
          <p:cNvPicPr>
            <a:picLocks noChangeAspect="1"/>
          </p:cNvPicPr>
          <p:nvPr/>
        </p:nvPicPr>
        <p:blipFill>
          <a:blip r:embed="rId2" cstate="print"/>
          <a:stretch>
            <a:fillRect/>
          </a:stretch>
        </p:blipFill>
        <p:spPr>
          <a:xfrm>
            <a:off x="-3048000" y="-1714500"/>
            <a:ext cx="18288000" cy="10287000"/>
          </a:xfrm>
          <a:prstGeom prst="rect">
            <a:avLst/>
          </a:prstGeom>
        </p:spPr>
      </p:pic>
      <p:pic>
        <p:nvPicPr>
          <p:cNvPr id="5" name="Obrázek 4"/>
          <p:cNvPicPr>
            <a:picLocks noChangeAspect="1"/>
          </p:cNvPicPr>
          <p:nvPr/>
        </p:nvPicPr>
        <p:blipFill>
          <a:blip r:embed="rId3" cstate="print"/>
          <a:stretch>
            <a:fillRect/>
          </a:stretch>
        </p:blipFill>
        <p:spPr>
          <a:xfrm>
            <a:off x="-2895600" y="-1562100"/>
            <a:ext cx="18288000" cy="10287000"/>
          </a:xfrm>
          <a:prstGeom prst="rect">
            <a:avLst/>
          </a:prstGeom>
        </p:spPr>
      </p:pic>
      <p:pic>
        <p:nvPicPr>
          <p:cNvPr id="6" name="Obrázek 5"/>
          <p:cNvPicPr>
            <a:picLocks noChangeAspect="1"/>
          </p:cNvPicPr>
          <p:nvPr/>
        </p:nvPicPr>
        <p:blipFill>
          <a:blip r:embed="rId4" cstate="print"/>
          <a:stretch>
            <a:fillRect/>
          </a:stretch>
        </p:blipFill>
        <p:spPr>
          <a:xfrm>
            <a:off x="-2743200" y="-1409700"/>
            <a:ext cx="18288000" cy="10287000"/>
          </a:xfrm>
          <a:prstGeom prst="rect">
            <a:avLst/>
          </a:prstGeom>
        </p:spPr>
      </p:pic>
    </p:spTree>
    <p:extLst>
      <p:ext uri="{BB962C8B-B14F-4D97-AF65-F5344CB8AC3E}">
        <p14:creationId xmlns:p14="http://schemas.microsoft.com/office/powerpoint/2010/main" val="28084299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chemeClr val="accent4">
                    <a:lumMod val="75000"/>
                  </a:schemeClr>
                </a:solidFill>
              </a:rPr>
              <a:t>2015 –  </a:t>
            </a:r>
            <a:endParaRPr lang="cs-CZ" b="1" dirty="0">
              <a:solidFill>
                <a:schemeClr val="accent4">
                  <a:lumMod val="75000"/>
                </a:schemeClr>
              </a:solidFill>
            </a:endParaRPr>
          </a:p>
        </p:txBody>
      </p:sp>
      <p:sp>
        <p:nvSpPr>
          <p:cNvPr id="3" name="Zástupný symbol pro obsah 2"/>
          <p:cNvSpPr>
            <a:spLocks noGrp="1"/>
          </p:cNvSpPr>
          <p:nvPr>
            <p:ph idx="1"/>
          </p:nvPr>
        </p:nvSpPr>
        <p:spPr/>
        <p:txBody>
          <a:bodyPr/>
          <a:lstStyle/>
          <a:p>
            <a:r>
              <a:rPr lang="en-US" dirty="0" smtClean="0"/>
              <a:t>More specialized focus</a:t>
            </a:r>
          </a:p>
          <a:p>
            <a:r>
              <a:rPr lang="en-US" dirty="0" smtClean="0"/>
              <a:t>Further tools </a:t>
            </a:r>
            <a:r>
              <a:rPr lang="en-US" dirty="0"/>
              <a:t>(</a:t>
            </a:r>
            <a:r>
              <a:rPr lang="en-US" dirty="0" smtClean="0"/>
              <a:t>questionnaires) &amp; first research outcomes</a:t>
            </a:r>
          </a:p>
          <a:p>
            <a:r>
              <a:rPr lang="en-US" dirty="0" smtClean="0"/>
              <a:t>First analyses of clients’ experiences</a:t>
            </a:r>
          </a:p>
          <a:p>
            <a:r>
              <a:rPr lang="en-US" dirty="0" smtClean="0"/>
              <a:t>Research of therapists’ contribution continues</a:t>
            </a:r>
            <a:endParaRPr lang="cs-CZ" dirty="0"/>
          </a:p>
        </p:txBody>
      </p:sp>
    </p:spTree>
    <p:extLst>
      <p:ext uri="{BB962C8B-B14F-4D97-AF65-F5344CB8AC3E}">
        <p14:creationId xmlns:p14="http://schemas.microsoft.com/office/powerpoint/2010/main" val="25068139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4" name="Obrázek 3"/>
          <p:cNvPicPr>
            <a:picLocks noChangeAspect="1"/>
          </p:cNvPicPr>
          <p:nvPr/>
        </p:nvPicPr>
        <p:blipFill>
          <a:blip r:embed="rId2"/>
          <a:stretch>
            <a:fillRect/>
          </a:stretch>
        </p:blipFill>
        <p:spPr>
          <a:xfrm>
            <a:off x="-3048000" y="-1714500"/>
            <a:ext cx="18288000" cy="10287000"/>
          </a:xfrm>
          <a:prstGeom prst="rect">
            <a:avLst/>
          </a:prstGeom>
        </p:spPr>
      </p:pic>
    </p:spTree>
    <p:extLst>
      <p:ext uri="{BB962C8B-B14F-4D97-AF65-F5344CB8AC3E}">
        <p14:creationId xmlns:p14="http://schemas.microsoft.com/office/powerpoint/2010/main" val="3866171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4" name="Obrázek 3"/>
          <p:cNvPicPr>
            <a:picLocks noChangeAspect="1"/>
          </p:cNvPicPr>
          <p:nvPr/>
        </p:nvPicPr>
        <p:blipFill>
          <a:blip r:embed="rId2" cstate="print"/>
          <a:stretch>
            <a:fillRect/>
          </a:stretch>
        </p:blipFill>
        <p:spPr>
          <a:xfrm>
            <a:off x="-5181600" y="-1468966"/>
            <a:ext cx="18288000" cy="10287000"/>
          </a:xfrm>
          <a:prstGeom prst="rect">
            <a:avLst/>
          </a:prstGeom>
        </p:spPr>
      </p:pic>
    </p:spTree>
    <p:extLst>
      <p:ext uri="{BB962C8B-B14F-4D97-AF65-F5344CB8AC3E}">
        <p14:creationId xmlns:p14="http://schemas.microsoft.com/office/powerpoint/2010/main" val="42106849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4" name="Obrázek 3"/>
          <p:cNvPicPr>
            <a:picLocks noChangeAspect="1"/>
          </p:cNvPicPr>
          <p:nvPr/>
        </p:nvPicPr>
        <p:blipFill>
          <a:blip r:embed="rId2"/>
          <a:stretch>
            <a:fillRect/>
          </a:stretch>
        </p:blipFill>
        <p:spPr>
          <a:xfrm>
            <a:off x="-3048000" y="-1714500"/>
            <a:ext cx="18288000" cy="10287000"/>
          </a:xfrm>
          <a:prstGeom prst="rect">
            <a:avLst/>
          </a:prstGeom>
        </p:spPr>
      </p:pic>
    </p:spTree>
    <p:extLst>
      <p:ext uri="{BB962C8B-B14F-4D97-AF65-F5344CB8AC3E}">
        <p14:creationId xmlns:p14="http://schemas.microsoft.com/office/powerpoint/2010/main" val="38850033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4" name="Obrázek 3"/>
          <p:cNvPicPr>
            <a:picLocks noChangeAspect="1"/>
          </p:cNvPicPr>
          <p:nvPr/>
        </p:nvPicPr>
        <p:blipFill>
          <a:blip r:embed="rId2" cstate="print"/>
          <a:stretch>
            <a:fillRect/>
          </a:stretch>
        </p:blipFill>
        <p:spPr>
          <a:xfrm>
            <a:off x="-3048000" y="-1714500"/>
            <a:ext cx="18288000" cy="10287000"/>
          </a:xfrm>
          <a:prstGeom prst="rect">
            <a:avLst/>
          </a:prstGeom>
        </p:spPr>
      </p:pic>
    </p:spTree>
    <p:extLst>
      <p:ext uri="{BB962C8B-B14F-4D97-AF65-F5344CB8AC3E}">
        <p14:creationId xmlns:p14="http://schemas.microsoft.com/office/powerpoint/2010/main" val="39403961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solidFill>
                  <a:schemeClr val="accent4">
                    <a:lumMod val="50000"/>
                  </a:schemeClr>
                </a:solidFill>
              </a:rPr>
              <a:t>The past</a:t>
            </a:r>
            <a:endParaRPr lang="cs-CZ" dirty="0">
              <a:solidFill>
                <a:schemeClr val="accent4">
                  <a:lumMod val="50000"/>
                </a:schemeClr>
              </a:solidFill>
            </a:endParaRPr>
          </a:p>
        </p:txBody>
      </p:sp>
    </p:spTree>
    <p:extLst>
      <p:ext uri="{BB962C8B-B14F-4D97-AF65-F5344CB8AC3E}">
        <p14:creationId xmlns:p14="http://schemas.microsoft.com/office/powerpoint/2010/main" val="31349607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4" name="Obrázek 3"/>
          <p:cNvPicPr>
            <a:picLocks noChangeAspect="1"/>
          </p:cNvPicPr>
          <p:nvPr/>
        </p:nvPicPr>
        <p:blipFill>
          <a:blip r:embed="rId2" cstate="print"/>
          <a:stretch>
            <a:fillRect/>
          </a:stretch>
        </p:blipFill>
        <p:spPr>
          <a:xfrm>
            <a:off x="-3048000" y="-1714500"/>
            <a:ext cx="18288000" cy="10287000"/>
          </a:xfrm>
          <a:prstGeom prst="rect">
            <a:avLst/>
          </a:prstGeom>
        </p:spPr>
      </p:pic>
    </p:spTree>
    <p:extLst>
      <p:ext uri="{BB962C8B-B14F-4D97-AF65-F5344CB8AC3E}">
        <p14:creationId xmlns:p14="http://schemas.microsoft.com/office/powerpoint/2010/main" val="2255980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4" name="Obrázek 3"/>
          <p:cNvPicPr>
            <a:picLocks noChangeAspect="1"/>
          </p:cNvPicPr>
          <p:nvPr/>
        </p:nvPicPr>
        <p:blipFill>
          <a:blip r:embed="rId2" cstate="print"/>
          <a:stretch>
            <a:fillRect/>
          </a:stretch>
        </p:blipFill>
        <p:spPr>
          <a:xfrm>
            <a:off x="-1671687" y="-1771061"/>
            <a:ext cx="18288000" cy="10287000"/>
          </a:xfrm>
          <a:prstGeom prst="rect">
            <a:avLst/>
          </a:prstGeom>
        </p:spPr>
      </p:pic>
    </p:spTree>
    <p:extLst>
      <p:ext uri="{BB962C8B-B14F-4D97-AF65-F5344CB8AC3E}">
        <p14:creationId xmlns:p14="http://schemas.microsoft.com/office/powerpoint/2010/main" val="12317078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4" name="Obrázek 3"/>
          <p:cNvPicPr>
            <a:picLocks noChangeAspect="1"/>
          </p:cNvPicPr>
          <p:nvPr/>
        </p:nvPicPr>
        <p:blipFill>
          <a:blip r:embed="rId2" cstate="print"/>
          <a:stretch>
            <a:fillRect/>
          </a:stretch>
        </p:blipFill>
        <p:spPr>
          <a:xfrm>
            <a:off x="-3048000" y="-1714500"/>
            <a:ext cx="18288000" cy="10287000"/>
          </a:xfrm>
          <a:prstGeom prst="rect">
            <a:avLst/>
          </a:prstGeom>
        </p:spPr>
      </p:pic>
    </p:spTree>
    <p:extLst>
      <p:ext uri="{BB962C8B-B14F-4D97-AF65-F5344CB8AC3E}">
        <p14:creationId xmlns:p14="http://schemas.microsoft.com/office/powerpoint/2010/main" val="11819833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4" name="Obrázek 3"/>
          <p:cNvPicPr>
            <a:picLocks noChangeAspect="1"/>
          </p:cNvPicPr>
          <p:nvPr/>
        </p:nvPicPr>
        <p:blipFill>
          <a:blip r:embed="rId2" cstate="print"/>
          <a:stretch>
            <a:fillRect/>
          </a:stretch>
        </p:blipFill>
        <p:spPr>
          <a:xfrm>
            <a:off x="-549897" y="-1695646"/>
            <a:ext cx="18288000" cy="10287000"/>
          </a:xfrm>
          <a:prstGeom prst="rect">
            <a:avLst/>
          </a:prstGeom>
        </p:spPr>
      </p:pic>
    </p:spTree>
    <p:extLst>
      <p:ext uri="{BB962C8B-B14F-4D97-AF65-F5344CB8AC3E}">
        <p14:creationId xmlns:p14="http://schemas.microsoft.com/office/powerpoint/2010/main" val="4305536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Současnost</a:t>
            </a:r>
            <a:endParaRPr lang="cs-CZ" dirty="0"/>
          </a:p>
        </p:txBody>
      </p:sp>
      <p:sp>
        <p:nvSpPr>
          <p:cNvPr id="3" name="Zástupný symbol pro obsah 2"/>
          <p:cNvSpPr>
            <a:spLocks noGrp="1"/>
          </p:cNvSpPr>
          <p:nvPr>
            <p:ph idx="1"/>
          </p:nvPr>
        </p:nvSpPr>
        <p:spPr/>
        <p:txBody>
          <a:bodyPr/>
          <a:lstStyle/>
          <a:p>
            <a:endParaRPr lang="cs-CZ"/>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cstate="print"/>
          <a:stretch>
            <a:fillRect/>
          </a:stretch>
        </p:blipFill>
        <p:spPr>
          <a:xfrm>
            <a:off x="-1888503" y="-2487498"/>
            <a:ext cx="18288000" cy="10287000"/>
          </a:xfrm>
          <a:prstGeom prst="rect">
            <a:avLst/>
          </a:prstGeom>
        </p:spPr>
      </p:pic>
    </p:spTree>
    <p:extLst>
      <p:ext uri="{BB962C8B-B14F-4D97-AF65-F5344CB8AC3E}">
        <p14:creationId xmlns:p14="http://schemas.microsoft.com/office/powerpoint/2010/main" val="18166559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4" name="Obrázek 3"/>
          <p:cNvPicPr>
            <a:picLocks noChangeAspect="1"/>
          </p:cNvPicPr>
          <p:nvPr/>
        </p:nvPicPr>
        <p:blipFill>
          <a:blip r:embed="rId2"/>
          <a:stretch>
            <a:fillRect/>
          </a:stretch>
        </p:blipFill>
        <p:spPr>
          <a:xfrm>
            <a:off x="-3048000" y="-1714500"/>
            <a:ext cx="18288000" cy="10287000"/>
          </a:xfrm>
          <a:prstGeom prst="rect">
            <a:avLst/>
          </a:prstGeom>
        </p:spPr>
      </p:pic>
    </p:spTree>
    <p:extLst>
      <p:ext uri="{BB962C8B-B14F-4D97-AF65-F5344CB8AC3E}">
        <p14:creationId xmlns:p14="http://schemas.microsoft.com/office/powerpoint/2010/main" val="19580692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3" name="Obrázek 2"/>
          <p:cNvPicPr>
            <a:picLocks noChangeAspect="1"/>
          </p:cNvPicPr>
          <p:nvPr/>
        </p:nvPicPr>
        <p:blipFill>
          <a:blip r:embed="rId2"/>
          <a:stretch>
            <a:fillRect/>
          </a:stretch>
        </p:blipFill>
        <p:spPr>
          <a:xfrm>
            <a:off x="-3048000" y="-1714500"/>
            <a:ext cx="18288000" cy="10287000"/>
          </a:xfrm>
          <a:prstGeom prst="rect">
            <a:avLst/>
          </a:prstGeom>
        </p:spPr>
      </p:pic>
    </p:spTree>
    <p:extLst>
      <p:ext uri="{BB962C8B-B14F-4D97-AF65-F5344CB8AC3E}">
        <p14:creationId xmlns:p14="http://schemas.microsoft.com/office/powerpoint/2010/main" val="2840186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4" name="Obrázek 3"/>
          <p:cNvPicPr>
            <a:picLocks noChangeAspect="1"/>
          </p:cNvPicPr>
          <p:nvPr/>
        </p:nvPicPr>
        <p:blipFill>
          <a:blip r:embed="rId2" cstate="print"/>
          <a:stretch>
            <a:fillRect/>
          </a:stretch>
        </p:blipFill>
        <p:spPr>
          <a:xfrm>
            <a:off x="-1811867" y="-2222501"/>
            <a:ext cx="18288000" cy="10287000"/>
          </a:xfrm>
          <a:prstGeom prst="rect">
            <a:avLst/>
          </a:prstGeom>
        </p:spPr>
      </p:pic>
    </p:spTree>
    <p:extLst>
      <p:ext uri="{BB962C8B-B14F-4D97-AF65-F5344CB8AC3E}">
        <p14:creationId xmlns:p14="http://schemas.microsoft.com/office/powerpoint/2010/main" val="41708082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706582" y="1944688"/>
            <a:ext cx="9809018" cy="4232275"/>
          </a:xfrm>
        </p:spPr>
        <p:txBody>
          <a:bodyPr>
            <a:normAutofit/>
          </a:bodyPr>
          <a:lstStyle/>
          <a:p>
            <a:pPr marL="0" indent="0">
              <a:buNone/>
            </a:pPr>
            <a:r>
              <a:rPr lang="en-US" b="1" dirty="0" smtClean="0">
                <a:solidFill>
                  <a:srgbClr val="C00000"/>
                </a:solidFill>
              </a:rPr>
              <a:t>When Things Get Worse</a:t>
            </a:r>
          </a:p>
          <a:p>
            <a:pPr marL="0" indent="0">
              <a:buNone/>
            </a:pPr>
            <a:r>
              <a:rPr lang="en-US" sz="1800" b="1" dirty="0" smtClean="0"/>
              <a:t>The Problem of Negative Effects in Psychotherapy</a:t>
            </a:r>
          </a:p>
          <a:p>
            <a:pPr marL="0" indent="0">
              <a:buNone/>
            </a:pPr>
            <a:r>
              <a:rPr lang="en-US" b="1" dirty="0" smtClean="0"/>
              <a:t>Hans H. </a:t>
            </a:r>
            <a:r>
              <a:rPr lang="en-US" b="1" dirty="0" err="1" smtClean="0"/>
              <a:t>Strupp</a:t>
            </a:r>
            <a:r>
              <a:rPr lang="en-US" b="1" dirty="0" smtClean="0"/>
              <a:t>; Suzanne W. Hadley and Beverly Gomes-Schwartz</a:t>
            </a:r>
          </a:p>
          <a:p>
            <a:pPr marL="0" indent="0">
              <a:buNone/>
            </a:pPr>
            <a:r>
              <a:rPr lang="en-US" dirty="0" smtClean="0">
                <a:effectLst/>
              </a:rPr>
              <a:t>This text confronts the disturbing reality of patients getting worse while in treatment. With an awareness of society's legitimate right to question what psychotherapy does and how it does it, this book discusses the complex problems of when psychotherapy fails at its intent. </a:t>
            </a:r>
          </a:p>
          <a:p>
            <a:pPr marL="0" indent="0">
              <a:buNone/>
            </a:pPr>
            <a:r>
              <a:rPr lang="en-US" dirty="0" smtClean="0"/>
              <a:t>Jason Aronson, Inc.</a:t>
            </a:r>
            <a:r>
              <a:rPr lang="cs-CZ" dirty="0" smtClean="0"/>
              <a:t>, </a:t>
            </a:r>
            <a:r>
              <a:rPr lang="cs-CZ" dirty="0"/>
              <a:t>p</a:t>
            </a:r>
            <a:r>
              <a:rPr lang="en-US" dirty="0" smtClean="0"/>
              <a:t>ages</a:t>
            </a:r>
            <a:r>
              <a:rPr lang="cs-CZ" dirty="0" smtClean="0"/>
              <a:t> </a:t>
            </a:r>
            <a:r>
              <a:rPr lang="en-US" dirty="0" smtClean="0"/>
              <a:t>366</a:t>
            </a:r>
            <a:r>
              <a:rPr lang="cs-CZ" dirty="0" smtClean="0"/>
              <a:t>,</a:t>
            </a:r>
            <a:r>
              <a:rPr lang="en-US" dirty="0" smtClean="0"/>
              <a:t> </a:t>
            </a:r>
            <a:r>
              <a:rPr lang="cs-CZ" dirty="0" smtClean="0"/>
              <a:t>p</a:t>
            </a:r>
            <a:r>
              <a:rPr lang="en-US" dirty="0" err="1" smtClean="0"/>
              <a:t>aperback</a:t>
            </a:r>
            <a:r>
              <a:rPr lang="cs-CZ" dirty="0" smtClean="0"/>
              <a:t>, </a:t>
            </a:r>
            <a:r>
              <a:rPr lang="en-US" dirty="0" smtClean="0"/>
              <a:t>July 1977</a:t>
            </a:r>
            <a:endParaRPr lang="cs-CZ" dirty="0"/>
          </a:p>
        </p:txBody>
      </p:sp>
    </p:spTree>
    <p:extLst>
      <p:ext uri="{BB962C8B-B14F-4D97-AF65-F5344CB8AC3E}">
        <p14:creationId xmlns:p14="http://schemas.microsoft.com/office/powerpoint/2010/main" val="3731350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4" name="Obrázek 3"/>
          <p:cNvPicPr>
            <a:picLocks noChangeAspect="1"/>
          </p:cNvPicPr>
          <p:nvPr/>
        </p:nvPicPr>
        <p:blipFill>
          <a:blip r:embed="rId2" cstate="print"/>
          <a:stretch>
            <a:fillRect/>
          </a:stretch>
        </p:blipFill>
        <p:spPr>
          <a:xfrm>
            <a:off x="-3048000" y="-1714500"/>
            <a:ext cx="18288000" cy="10287000"/>
          </a:xfrm>
          <a:prstGeom prst="rect">
            <a:avLst/>
          </a:prstGeom>
        </p:spPr>
      </p:pic>
    </p:spTree>
    <p:extLst>
      <p:ext uri="{BB962C8B-B14F-4D97-AF65-F5344CB8AC3E}">
        <p14:creationId xmlns:p14="http://schemas.microsoft.com/office/powerpoint/2010/main" val="27514547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chemeClr val="accent4">
                    <a:lumMod val="75000"/>
                  </a:schemeClr>
                </a:solidFill>
              </a:rPr>
              <a:t>2012 – 2014 </a:t>
            </a:r>
            <a:endParaRPr lang="cs-CZ" b="1" dirty="0">
              <a:solidFill>
                <a:schemeClr val="accent4">
                  <a:lumMod val="75000"/>
                </a:schemeClr>
              </a:solidFill>
            </a:endParaRPr>
          </a:p>
        </p:txBody>
      </p:sp>
      <p:sp>
        <p:nvSpPr>
          <p:cNvPr id="3" name="Zástupný symbol pro obsah 2"/>
          <p:cNvSpPr>
            <a:spLocks noGrp="1"/>
          </p:cNvSpPr>
          <p:nvPr>
            <p:ph idx="1"/>
          </p:nvPr>
        </p:nvSpPr>
        <p:spPr/>
        <p:txBody>
          <a:bodyPr/>
          <a:lstStyle/>
          <a:p>
            <a:r>
              <a:rPr lang="en-US" dirty="0" smtClean="0"/>
              <a:t>First summarizing reviews</a:t>
            </a:r>
          </a:p>
          <a:p>
            <a:r>
              <a:rPr lang="en-US" dirty="0" smtClean="0"/>
              <a:t>NE from clinicians’ perspectives</a:t>
            </a:r>
          </a:p>
          <a:p>
            <a:r>
              <a:rPr lang="en-US" dirty="0"/>
              <a:t>First tools (questionnaires</a:t>
            </a:r>
            <a:r>
              <a:rPr lang="en-US" dirty="0" smtClean="0"/>
              <a:t>) for clients’ feedback</a:t>
            </a:r>
            <a:endParaRPr lang="en-US" dirty="0"/>
          </a:p>
          <a:p>
            <a:pPr marL="0" indent="0">
              <a:buNone/>
            </a:pPr>
            <a:endParaRPr lang="cs-CZ" dirty="0"/>
          </a:p>
        </p:txBody>
      </p:sp>
    </p:spTree>
    <p:extLst>
      <p:ext uri="{BB962C8B-B14F-4D97-AF65-F5344CB8AC3E}">
        <p14:creationId xmlns:p14="http://schemas.microsoft.com/office/powerpoint/2010/main" val="24851629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4" name="Obrázek 3"/>
          <p:cNvPicPr>
            <a:picLocks noChangeAspect="1"/>
          </p:cNvPicPr>
          <p:nvPr/>
        </p:nvPicPr>
        <p:blipFill>
          <a:blip r:embed="rId2"/>
          <a:stretch>
            <a:fillRect/>
          </a:stretch>
        </p:blipFill>
        <p:spPr>
          <a:xfrm>
            <a:off x="-3048000" y="-1714500"/>
            <a:ext cx="18288000" cy="10287000"/>
          </a:xfrm>
          <a:prstGeom prst="rect">
            <a:avLst/>
          </a:prstGeom>
        </p:spPr>
      </p:pic>
    </p:spTree>
    <p:extLst>
      <p:ext uri="{BB962C8B-B14F-4D97-AF65-F5344CB8AC3E}">
        <p14:creationId xmlns:p14="http://schemas.microsoft.com/office/powerpoint/2010/main" val="1977984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4" name="Obrázek 3"/>
          <p:cNvPicPr>
            <a:picLocks noChangeAspect="1"/>
          </p:cNvPicPr>
          <p:nvPr/>
        </p:nvPicPr>
        <p:blipFill>
          <a:blip r:embed="rId2" cstate="print"/>
          <a:stretch>
            <a:fillRect/>
          </a:stretch>
        </p:blipFill>
        <p:spPr>
          <a:xfrm>
            <a:off x="-3048000" y="-1714500"/>
            <a:ext cx="18288000" cy="10287000"/>
          </a:xfrm>
          <a:prstGeom prst="rect">
            <a:avLst/>
          </a:prstGeom>
        </p:spPr>
      </p:pic>
    </p:spTree>
    <p:extLst>
      <p:ext uri="{BB962C8B-B14F-4D97-AF65-F5344CB8AC3E}">
        <p14:creationId xmlns:p14="http://schemas.microsoft.com/office/powerpoint/2010/main" val="2499898393"/>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TotalTime>
  <Words>173</Words>
  <Application>Microsoft Office PowerPoint</Application>
  <PresentationFormat>Širokoúhlá obrazovka</PresentationFormat>
  <Paragraphs>20</Paragraphs>
  <Slides>26</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26</vt:i4>
      </vt:variant>
    </vt:vector>
  </HeadingPairs>
  <TitlesOfParts>
    <vt:vector size="30" baseType="lpstr">
      <vt:lpstr>Arial</vt:lpstr>
      <vt:lpstr>Calibri</vt:lpstr>
      <vt:lpstr>Calibri Light</vt:lpstr>
      <vt:lpstr>Motiv Office</vt:lpstr>
      <vt:lpstr>Nežádoucí negativní dopady psychoterapie, vedlejší účinky</vt:lpstr>
      <vt:lpstr>The past</vt:lpstr>
      <vt:lpstr>Prezentace aplikace PowerPoint</vt:lpstr>
      <vt:lpstr>Prezentace aplikace PowerPoint</vt:lpstr>
      <vt:lpstr>Prezentace aplikace PowerPoint</vt:lpstr>
      <vt:lpstr>Prezentace aplikace PowerPoint</vt:lpstr>
      <vt:lpstr>2012 – 2014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2015 –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Současnost</vt:lpstr>
      <vt:lpstr>Prezentace aplikace PowerPoint</vt:lpstr>
      <vt:lpstr>Prezentace aplikace PowerPoint</vt:lpstr>
    </vt:vector>
  </TitlesOfParts>
  <Company>FSS 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Nežádoucí negativní dopady psychoterapie, vedlejší účinky</dc:title>
  <dc:creator>recenzent</dc:creator>
  <cp:lastModifiedBy>Lenka Lacinová</cp:lastModifiedBy>
  <cp:revision>18</cp:revision>
  <dcterms:created xsi:type="dcterms:W3CDTF">2017-10-26T09:50:33Z</dcterms:created>
  <dcterms:modified xsi:type="dcterms:W3CDTF">2018-10-24T11:02:50Z</dcterms:modified>
</cp:coreProperties>
</file>