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88" r:id="rId3"/>
    <p:sldId id="289" r:id="rId4"/>
    <p:sldId id="290" r:id="rId5"/>
    <p:sldId id="30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1" r:id="rId15"/>
    <p:sldId id="299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8" r:id="rId52"/>
    <p:sldId id="337" r:id="rId53"/>
    <p:sldId id="340" r:id="rId54"/>
    <p:sldId id="339" r:id="rId55"/>
    <p:sldId id="341" r:id="rId56"/>
    <p:sldId id="342" r:id="rId57"/>
    <p:sldId id="343" r:id="rId58"/>
    <p:sldId id="344" r:id="rId59"/>
    <p:sldId id="345" r:id="rId60"/>
    <p:sldId id="346" r:id="rId61"/>
    <p:sldId id="34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A92FD-E342-40AE-B723-D5ECD1B5955D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CD6E7-D95C-46A9-9237-23D41F02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29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3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9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35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4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0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82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1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58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7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58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2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6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44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5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6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03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05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0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8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6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7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0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0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0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5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1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9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700BC-E4BA-4770-9005-CF45800FD7B0}" type="datetimeFigureOut">
              <a:rPr lang="en-US" smtClean="0"/>
              <a:t>15-Oct-18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Fitting the Common Factor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/>
              <a:t>PSY544 – Introduction to Factor Analysis</a:t>
            </a:r>
          </a:p>
          <a:p>
            <a:endParaRPr lang="cs-CZ" sz="2800" dirty="0"/>
          </a:p>
          <a:p>
            <a:r>
              <a:rPr lang="cs-CZ" sz="2800" dirty="0"/>
              <a:t>Week 5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1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indeterminacy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a bit of a “problem”.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we can find a single </a:t>
                </a:r>
                <a:r>
                  <a:rPr lang="en-US" i="1" dirty="0"/>
                  <a:t>p </a:t>
                </a:r>
                <a:r>
                  <a:rPr lang="en-US" dirty="0"/>
                  <a:t>x</a:t>
                </a:r>
                <a:r>
                  <a:rPr lang="en-US" i="1" dirty="0"/>
                  <a:t> m </a:t>
                </a:r>
                <a:r>
                  <a:rPr lang="en-US" dirty="0"/>
                  <a:t>factor loading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, and if </a:t>
                </a:r>
                <a:r>
                  <a:rPr lang="en-US" i="1" dirty="0"/>
                  <a:t>m</a:t>
                </a:r>
                <a:r>
                  <a:rPr lang="en-US" dirty="0"/>
                  <a:t> &gt; 2 (i.e., we have two or more factors), then there are infinitely many other </a:t>
                </a:r>
                <a:r>
                  <a:rPr lang="en-US" i="1" dirty="0"/>
                  <a:t>p </a:t>
                </a:r>
                <a:r>
                  <a:rPr lang="en-US" dirty="0"/>
                  <a:t>x </a:t>
                </a:r>
                <a:r>
                  <a:rPr lang="en-US" i="1" dirty="0"/>
                  <a:t>m</a:t>
                </a:r>
                <a:r>
                  <a:rPr lang="en-US" dirty="0"/>
                  <a:t> factor loading matrices such that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Am I kidding? Nope. Let me show you.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indeterminacy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I’m not wrong and it indeed holds that: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(we’re just considering two solutions now, but there are infinitely many)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In that case, one solution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 has to be linked in some way with the other solution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). To be precise,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dirty="0"/>
                  <a:t> where </a:t>
                </a:r>
                <a:r>
                  <a:rPr lang="en-US" b="1" dirty="0"/>
                  <a:t>T</a:t>
                </a:r>
                <a:r>
                  <a:rPr lang="en-US" dirty="0"/>
                  <a:t> is a </a:t>
                </a:r>
                <a:r>
                  <a:rPr lang="en-US" i="1" dirty="0"/>
                  <a:t>m</a:t>
                </a:r>
                <a:r>
                  <a:rPr lang="en-US" dirty="0"/>
                  <a:t> x </a:t>
                </a:r>
                <a:r>
                  <a:rPr lang="en-US" i="1" dirty="0"/>
                  <a:t>m </a:t>
                </a:r>
                <a:r>
                  <a:rPr lang="en-US" dirty="0"/>
                  <a:t>orthogonal matrix 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  <a:blipFill>
                <a:blip r:embed="rId2"/>
                <a:stretch>
                  <a:fillRect l="-965" t="-2241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88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indeterminacy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that case, one solution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 has to be linked in some way with the other solution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). To be precise,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dirty="0"/>
                  <a:t> where </a:t>
                </a:r>
                <a:r>
                  <a:rPr lang="en-US" b="1" dirty="0"/>
                  <a:t>T</a:t>
                </a:r>
                <a:r>
                  <a:rPr lang="en-US" dirty="0"/>
                  <a:t> is a </a:t>
                </a:r>
                <a:r>
                  <a:rPr lang="en-US" i="1" dirty="0"/>
                  <a:t>m</a:t>
                </a:r>
                <a:r>
                  <a:rPr lang="en-US" dirty="0"/>
                  <a:t> x </a:t>
                </a:r>
                <a:r>
                  <a:rPr lang="en-US" i="1" dirty="0"/>
                  <a:t>m </a:t>
                </a:r>
                <a:r>
                  <a:rPr lang="en-US" dirty="0"/>
                  <a:t>orthogonal matrix 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𝐓𝐓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See?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are equally fine solutions. 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  <a:blipFill>
                <a:blip r:embed="rId2"/>
                <a:stretch>
                  <a:fillRect l="-965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3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indeterminacy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other words, if we can find one solution, we can find other alternative solutions. We simply choose any matrix </a:t>
                </a:r>
                <a:r>
                  <a:rPr lang="en-US" b="1" dirty="0"/>
                  <a:t>T </a:t>
                </a:r>
                <a:r>
                  <a:rPr lang="en-US" dirty="0"/>
                  <a:t>such that </a:t>
                </a:r>
                <a:r>
                  <a:rPr lang="en-US" b="1" dirty="0"/>
                  <a:t>TT’ = I</a:t>
                </a:r>
                <a:r>
                  <a:rPr lang="en-US" dirty="0"/>
                  <a:t> and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We’ve just seen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are equally good solutions, since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called rotational indeterminacy. Later, when we learn about rotation, we will see that this describes a procedure used to produce alternative (and equally good) solutions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  <a:blipFill>
                <a:blip r:embed="rId2"/>
                <a:stretch>
                  <a:fillRect l="-96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0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indeterminacy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However, we must resolve this problem somehow if we want to find a single, unique 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 every time we perform a factor analysis. </a:t>
                </a:r>
              </a:p>
              <a:p>
                <a:endParaRPr lang="en-US" dirty="0"/>
              </a:p>
              <a:p>
                <a:r>
                  <a:rPr lang="en-US" dirty="0"/>
                  <a:t>In other words, we need to find a criterion for defining this unique solution.</a:t>
                </a:r>
              </a:p>
              <a:p>
                <a:endParaRPr lang="en-US" dirty="0"/>
              </a:p>
              <a:p>
                <a:r>
                  <a:rPr lang="en-US" dirty="0"/>
                  <a:t>Luckily, we can arrive at a solution with the help of Eigenvalues and Eigenvectors.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  <a:blipFill>
                <a:blip r:embed="rId2"/>
                <a:stretch>
                  <a:fillRect l="-96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60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Recall what we have learned about eigenvalues and eigenvectors. </a:t>
                </a:r>
              </a:p>
              <a:p>
                <a:endParaRPr lang="cs-CZ" dirty="0"/>
              </a:p>
              <a:p>
                <a:r>
                  <a:rPr lang="cs-CZ" dirty="0"/>
                  <a:t>The eigenstructure of a symmetric matrix </a:t>
                </a:r>
                <a:r>
                  <a:rPr lang="cs-CZ" b="1" dirty="0"/>
                  <a:t>S </a:t>
                </a:r>
                <a:r>
                  <a:rPr lang="cs-CZ" dirty="0"/>
                  <a:t>is the following: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𝐔</m:t>
                      </m:r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/>
                  <a:t>...where the columns of </a:t>
                </a:r>
                <a:r>
                  <a:rPr lang="cs-CZ" b="1" dirty="0"/>
                  <a:t>U </a:t>
                </a:r>
                <a:r>
                  <a:rPr lang="cs-CZ" dirty="0"/>
                  <a:t>are eigen</a:t>
                </a:r>
                <a:r>
                  <a:rPr lang="cs-CZ" b="1" dirty="0"/>
                  <a:t>vectors</a:t>
                </a:r>
                <a:r>
                  <a:rPr lang="cs-CZ" dirty="0"/>
                  <a:t> and the diagonal</a:t>
                </a:r>
                <a:br>
                  <a:rPr lang="cs-CZ" dirty="0"/>
                </a:br>
                <a:r>
                  <a:rPr lang="cs-CZ" dirty="0"/>
                  <a:t>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cs-CZ" dirty="0"/>
                  <a:t> are eigen</a:t>
                </a:r>
                <a:r>
                  <a:rPr lang="cs-CZ" b="1" dirty="0"/>
                  <a:t>values</a:t>
                </a:r>
                <a:r>
                  <a:rPr lang="cs-CZ" dirty="0"/>
                  <a:t> (this is a diagonal matrix).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  <a:blipFill>
                <a:blip r:embed="rId3"/>
                <a:stretch>
                  <a:fillRect l="-113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12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So, a symmetric matrix </a:t>
                </a:r>
                <a:r>
                  <a:rPr lang="cs-CZ" b="1" dirty="0"/>
                  <a:t>S</a:t>
                </a:r>
                <a:r>
                  <a:rPr lang="cs-CZ" dirty="0"/>
                  <a:t> may be expressed as the product of some matrix (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cs-CZ" dirty="0"/>
                  <a:t>) which has some vectors for columns (these are the eigenvectors) and some diagonal matrix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cs-CZ" dirty="0"/>
                  <a:t>) which has some values on its diagonal (these are the eigenvalues)</a:t>
                </a:r>
              </a:p>
              <a:p>
                <a:endParaRPr lang="cs-CZ" dirty="0"/>
              </a:p>
              <a:p>
                <a:r>
                  <a:rPr lang="cs-CZ" dirty="0"/>
                  <a:t>Thus, we can basically decompose a symmetric matrix </a:t>
                </a:r>
                <a:r>
                  <a:rPr lang="cs-CZ" b="1" dirty="0"/>
                  <a:t>S</a:t>
                </a:r>
                <a:r>
                  <a:rPr lang="cs-CZ" dirty="0"/>
                  <a:t> into two other matrices (one of them is a diagonal matrix) that, when multiplied in some way, give you back your </a:t>
                </a:r>
                <a:r>
                  <a:rPr lang="cs-CZ" b="1" dirty="0"/>
                  <a:t>S</a:t>
                </a:r>
                <a:r>
                  <a:rPr lang="cs-CZ" dirty="0"/>
                  <a:t> matrix. </a:t>
                </a:r>
              </a:p>
              <a:p>
                <a:r>
                  <a:rPr lang="cs-CZ" dirty="0"/>
                  <a:t>We</a:t>
                </a:r>
                <a:r>
                  <a:rPr lang="en-US" dirty="0"/>
                  <a:t>’re not trying to understand </a:t>
                </a:r>
                <a:r>
                  <a:rPr lang="en-US" i="1" dirty="0"/>
                  <a:t>why</a:t>
                </a:r>
                <a:r>
                  <a:rPr lang="en-US" dirty="0"/>
                  <a:t> that is or </a:t>
                </a:r>
                <a:r>
                  <a:rPr lang="en-US" i="1" dirty="0"/>
                  <a:t>what exactly</a:t>
                </a:r>
                <a:r>
                  <a:rPr lang="en-US" dirty="0"/>
                  <a:t> do the two matrices (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) represent. We don’t care at the moment. All we need to know is that this is possible and (as you will see) useful for FA. 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  <a:blipFill>
                <a:blip r:embed="rId3"/>
                <a:stretch>
                  <a:fillRect l="-965" t="-1995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4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Alright. For now, we will take the matrix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Remember, this is the population correlation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/>
                  <a:t> with unique variances (in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) subtracted from the diagonal (because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diagonal)</a:t>
                </a:r>
              </a:p>
              <a:p>
                <a:endParaRPr lang="en-US" dirty="0"/>
              </a:p>
              <a:p>
                <a:r>
                  <a:rPr lang="en-US" dirty="0"/>
                  <a:t>This matrix is also square and symmetric, just like </a:t>
                </a:r>
                <a:r>
                  <a:rPr lang="en-US" b="1" dirty="0"/>
                  <a:t>S </a:t>
                </a:r>
                <a:r>
                  <a:rPr lang="en-US" dirty="0"/>
                  <a:t>from the previous slide.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623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312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factor model says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So, what we want is to find a unique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 that satisfies this model.</a:t>
                </a:r>
              </a:p>
              <a:p>
                <a:endParaRPr lang="en-US" dirty="0"/>
              </a:p>
              <a:p>
                <a:r>
                  <a:rPr lang="en-US" dirty="0"/>
                  <a:t>Given our rotational indeterminacy problem, we really want to find a </a:t>
                </a:r>
                <a:r>
                  <a:rPr lang="en-US" b="1" dirty="0"/>
                  <a:t>unique</a:t>
                </a:r>
                <a:r>
                  <a:rPr lang="en-US" dirty="0"/>
                  <a:t> solution in some way, so that we would get this same solution every time we would run a factor analysis. 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525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Okay, so how do we use the eigen-stuff to find this unique solution?</a:t>
                </a:r>
              </a:p>
              <a:p>
                <a:endParaRPr lang="en-US" dirty="0"/>
              </a:p>
              <a:p>
                <a:r>
                  <a:rPr lang="en-US" dirty="0"/>
                  <a:t>Some smart folks have invented the following:</a:t>
                </a:r>
              </a:p>
              <a:p>
                <a:endParaRPr lang="en-US" dirty="0"/>
              </a:p>
              <a:p>
                <a:r>
                  <a:rPr lang="en-US" dirty="0"/>
                  <a:t>The eigen-decomposition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yields some 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and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satisfy the common factor model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for </a:t>
                </a:r>
                <a:r>
                  <a:rPr lang="en-US" i="1" dirty="0"/>
                  <a:t>m</a:t>
                </a:r>
                <a:r>
                  <a:rPr lang="en-US" dirty="0"/>
                  <a:t> factors, then a loading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 can be constructed from the </a:t>
                </a:r>
                <a:r>
                  <a:rPr lang="en-US" i="1" dirty="0"/>
                  <a:t>m</a:t>
                </a:r>
                <a:r>
                  <a:rPr lang="en-US" dirty="0"/>
                  <a:t> largest eigenvalues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 and the corresponding </a:t>
                </a:r>
                <a:r>
                  <a:rPr lang="en-US" i="1" dirty="0"/>
                  <a:t>m</a:t>
                </a:r>
                <a:r>
                  <a:rPr lang="en-US" dirty="0"/>
                  <a:t> standardized eigenvectors of 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(remember, each eigenvalue is associated with some eigenvector, hence the word “corresponding”)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003" b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58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The Common Factor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In the past two weeks, we introduced the Common Factor Model in multiple forms. </a:t>
                </a:r>
              </a:p>
              <a:p>
                <a:endParaRPr lang="cs-CZ" dirty="0"/>
              </a:p>
              <a:p>
                <a:r>
                  <a:rPr lang="cs-CZ" dirty="0"/>
                  <a:t>First, we introduced the data model: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345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eigen-decomposition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yields some 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and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satisfy the common factor model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for </a:t>
                </a:r>
                <a:r>
                  <a:rPr lang="en-US" i="1" dirty="0"/>
                  <a:t>m</a:t>
                </a:r>
                <a:r>
                  <a:rPr lang="en-US" dirty="0"/>
                  <a:t> factors, then a loading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 can be constructed from the </a:t>
                </a:r>
                <a:r>
                  <a:rPr lang="en-US" i="1" dirty="0"/>
                  <a:t>m</a:t>
                </a:r>
                <a:r>
                  <a:rPr lang="en-US" dirty="0"/>
                  <a:t> largest eigenvalues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 and the corresponding </a:t>
                </a:r>
                <a:r>
                  <a:rPr lang="en-US" i="1" dirty="0"/>
                  <a:t>m</a:t>
                </a:r>
                <a:r>
                  <a:rPr lang="en-US" dirty="0"/>
                  <a:t> standardized eigenvectors of 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r>
                  <a:rPr lang="cs-CZ" dirty="0"/>
                  <a:t>Actually, the rest of the eigenvalues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cs-CZ" dirty="0"/>
                  <a:t> (</a:t>
                </a:r>
                <a:r>
                  <a:rPr lang="cs-CZ" i="1" dirty="0"/>
                  <a:t>p – m </a:t>
                </a:r>
                <a:r>
                  <a:rPr lang="cs-CZ" dirty="0"/>
                  <a:t>largest eigenvalues) are all zero. </a:t>
                </a:r>
              </a:p>
              <a:p>
                <a:r>
                  <a:rPr lang="cs-CZ" dirty="0"/>
                  <a:t>Anyway, if we take the eigenvalues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cs-CZ" dirty="0"/>
                  <a:t>, take their square roots and put them back again into a matrix we will call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cs-CZ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cs-CZ" dirty="0"/>
                  <a:t>, then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  <m:sSubSup>
                      <m:sSub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cs-CZ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623" r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905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Magic. </a:t>
                </a: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Remember, we don’t care about why this works or how it works. All we care about now is that this procedure allows us to come up with a unique solution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the procedure to work, we need to know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, or the unique factor variances.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990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cs-CZ" dirty="0"/>
              <a:t>Let</a:t>
            </a:r>
            <a:r>
              <a:rPr lang="en-US" dirty="0"/>
              <a:t>’s look at an example, using the example data we have seen before.</a:t>
            </a:r>
          </a:p>
          <a:p>
            <a:endParaRPr lang="en-US" dirty="0"/>
          </a:p>
          <a:p>
            <a:r>
              <a:rPr lang="en-US" dirty="0"/>
              <a:t>The matrix </a:t>
            </a:r>
            <a:r>
              <a:rPr lang="en-US" b="1" dirty="0"/>
              <a:t>P </a:t>
            </a:r>
            <a:r>
              <a:rPr lang="en-US" dirty="0"/>
              <a:t>is given as follows: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FE540-1F29-476E-AA30-901277AF3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96" y="3573575"/>
            <a:ext cx="5709008" cy="25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9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Assume the unique variances are known: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.50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.51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.28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the matrix </a:t>
                </a:r>
                <a:r>
                  <a:rPr lang="en-US" b="1" dirty="0"/>
                  <a:t>P</a:t>
                </a:r>
                <a:r>
                  <a:rPr lang="en-US" dirty="0"/>
                  <a:t> with communalities in the diagonal is given by: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.49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.07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.50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.72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89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obtain the eigenvalues and eigenvectors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non-zero eigenvalues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.662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.548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And the corresponding eigenvectors: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−.386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.461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−.500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.353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.731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.641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.259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310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factor loading matrix can be obtained: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  <m:sSubSup>
                      <m:sSub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cs-CZ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	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647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−.285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.594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−.370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.455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.541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.826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.192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Wait…that’s not the loading matrix I have shown you last time for the example data, is it?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940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It’s a transformation of the matrix I have shown you earlier, in the rotational indeterminacy sense,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647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−.285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.594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−.370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.455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.541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.826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.192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848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−.529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.529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.848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 matrices provide an exact solution to the model. The procedure involving eigen-stuff allowed us to identify the unique solution, though.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4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066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Okay, so, I have just shown you how to obtain the solution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) if:</a:t>
                </a:r>
              </a:p>
              <a:p>
                <a:pPr lvl="1"/>
                <a:r>
                  <a:rPr lang="en-US" sz="2800" dirty="0"/>
                  <a:t>You know the population correlation matrix, </a:t>
                </a:r>
                <a:r>
                  <a:rPr lang="en-US" sz="2800" b="1" dirty="0"/>
                  <a:t>P</a:t>
                </a:r>
              </a:p>
              <a:p>
                <a:pPr lvl="1"/>
                <a:r>
                  <a:rPr lang="en-US" sz="2800" dirty="0"/>
                  <a:t>You know the contents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sz="2800" dirty="0"/>
                  <a:t>, so you know the unique variances or (conversely) the communalities</a:t>
                </a:r>
              </a:p>
              <a:p>
                <a:pPr lvl="1"/>
                <a:r>
                  <a:rPr lang="en-US" sz="2800" dirty="0"/>
                  <a:t>The model holds exactly in the population</a:t>
                </a:r>
              </a:p>
              <a:p>
                <a:endParaRPr lang="en-US" sz="3200" dirty="0"/>
              </a:p>
              <a:p>
                <a:r>
                  <a:rPr lang="en-US" dirty="0"/>
                  <a:t>Huh. Putting the “model holds exactly” thing a</a:t>
                </a:r>
                <a:r>
                  <a:rPr lang="cs-CZ"/>
                  <a:t>side</a:t>
                </a:r>
                <a:r>
                  <a:rPr lang="en-US"/>
                  <a:t>, </a:t>
                </a:r>
                <a:r>
                  <a:rPr lang="en-US" dirty="0"/>
                  <a:t>you will never know </a:t>
                </a:r>
                <a:r>
                  <a:rPr lang="en-US" b="1" dirty="0"/>
                  <a:t>P </a:t>
                </a:r>
                <a:r>
                  <a:rPr lang="en-US" dirty="0"/>
                  <a:t>and you will never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, so this is a theoretical scenario. </a:t>
                </a:r>
              </a:p>
              <a:p>
                <a:r>
                  <a:rPr lang="en-US" dirty="0"/>
                  <a:t>That’s true, but this serves as a basis for things to come.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4"/>
                <a:stretch>
                  <a:fillRect l="-947" t="-1995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069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communality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 I said, the solution obtained by doing the </a:t>
                </a:r>
                <a:br>
                  <a:rPr lang="en-US" dirty="0"/>
                </a:br>
                <a:r>
                  <a:rPr lang="en-US" dirty="0"/>
                  <a:t>eigen-decomposition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requires that you know either the unique variances or the communalities (once you know one, you know the other one, right?)</a:t>
                </a:r>
              </a:p>
              <a:p>
                <a:endParaRPr lang="en-US" dirty="0"/>
              </a:p>
              <a:p>
                <a:r>
                  <a:rPr lang="en-US" dirty="0"/>
                  <a:t>But we don’t know these, since finding out what they are is a part of the problem we face. </a:t>
                </a:r>
              </a:p>
              <a:p>
                <a:endParaRPr lang="en-US" dirty="0"/>
              </a:p>
              <a:p>
                <a:r>
                  <a:rPr lang="en-US" dirty="0"/>
                  <a:t>When factor analysis was young, this was called the “Communality problem”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42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communality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Many solutions were suggested to the communality problem.</a:t>
            </a:r>
          </a:p>
          <a:p>
            <a:endParaRPr lang="en-US" dirty="0"/>
          </a:p>
          <a:p>
            <a:r>
              <a:rPr lang="en-US" dirty="0"/>
              <a:t>The one that “won” (was and is the most widely used) was suggested by Louis Guttman in 1940. </a:t>
            </a:r>
          </a:p>
          <a:p>
            <a:endParaRPr lang="en-US" dirty="0"/>
          </a:p>
          <a:p>
            <a:r>
              <a:rPr lang="en-US" dirty="0"/>
              <a:t>Guttman suggested </a:t>
            </a:r>
            <a:r>
              <a:rPr lang="en-US" i="1" dirty="0"/>
              <a:t>squared multiple correlations </a:t>
            </a:r>
            <a:r>
              <a:rPr lang="en-US" dirty="0"/>
              <a:t>(SMCs) as the initial approximations to communalities. </a:t>
            </a:r>
          </a:p>
        </p:txBody>
      </p:sp>
    </p:spTree>
    <p:extLst>
      <p:ext uri="{BB962C8B-B14F-4D97-AF65-F5344CB8AC3E}">
        <p14:creationId xmlns:p14="http://schemas.microsoft.com/office/powerpoint/2010/main" val="118063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The Common Factor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/>
                  <a:t>After making some assumptions, we derived a covariance structure model</a:t>
                </a:r>
              </a:p>
              <a:p>
                <a:endParaRPr lang="cs-CZ" b="1" dirty="0"/>
              </a:p>
              <a:p>
                <a:r>
                  <a:rPr lang="cs-CZ" dirty="0"/>
                  <a:t>For correlated factors: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𝚲𝚽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For uncorrelated factors: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311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communality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Just what is a </a:t>
            </a:r>
            <a:r>
              <a:rPr lang="en-US" i="1" dirty="0"/>
              <a:t>squared multiple correlation </a:t>
            </a:r>
            <a:r>
              <a:rPr lang="en-US" dirty="0"/>
              <a:t>(SMC)? </a:t>
            </a:r>
          </a:p>
          <a:p>
            <a:endParaRPr lang="en-US" dirty="0"/>
          </a:p>
          <a:p>
            <a:r>
              <a:rPr lang="en-US" dirty="0"/>
              <a:t>Imagine you have </a:t>
            </a:r>
            <a:r>
              <a:rPr lang="en-US" i="1" dirty="0"/>
              <a:t>p</a:t>
            </a:r>
            <a:r>
              <a:rPr lang="en-US" dirty="0"/>
              <a:t> manifest variables. You can try to predict the </a:t>
            </a:r>
            <a:r>
              <a:rPr lang="en-US" i="1" dirty="0"/>
              <a:t>j-</a:t>
            </a:r>
            <a:r>
              <a:rPr lang="en-US" dirty="0" err="1"/>
              <a:t>th</a:t>
            </a:r>
            <a:r>
              <a:rPr lang="en-US" dirty="0"/>
              <a:t> manifest variable from the other </a:t>
            </a:r>
            <a:r>
              <a:rPr lang="en-US" i="1" dirty="0"/>
              <a:t>(p - 1)</a:t>
            </a:r>
            <a:r>
              <a:rPr lang="en-US" dirty="0"/>
              <a:t> manifest variables, linear regression-style. </a:t>
            </a:r>
          </a:p>
          <a:p>
            <a:endParaRPr lang="en-US" dirty="0"/>
          </a:p>
          <a:p>
            <a:r>
              <a:rPr lang="en-US" dirty="0"/>
              <a:t>This prediction will be imperfect. You can correlate these predicted values of the </a:t>
            </a:r>
            <a:r>
              <a:rPr lang="en-US" i="1" dirty="0"/>
              <a:t>j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manifest variable with the actual values of the variable. What you will get is a correlation coefficient, the </a:t>
            </a:r>
            <a:r>
              <a:rPr lang="en-US" b="1" dirty="0"/>
              <a:t>multiple correlation </a:t>
            </a:r>
            <a:r>
              <a:rPr lang="en-US" dirty="0"/>
              <a:t>coefficient. Square it and you get the SMC. </a:t>
            </a:r>
          </a:p>
        </p:txBody>
      </p:sp>
    </p:spTree>
    <p:extLst>
      <p:ext uri="{BB962C8B-B14F-4D97-AF65-F5344CB8AC3E}">
        <p14:creationId xmlns:p14="http://schemas.microsoft.com/office/powerpoint/2010/main" val="622875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communality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Guttman has shown that if the factor model applies to the population correlation matrix </a:t>
                </a:r>
                <a:r>
                  <a:rPr lang="en-US" b="1" dirty="0"/>
                  <a:t>P</a:t>
                </a:r>
                <a:r>
                  <a:rPr lang="en-US" dirty="0"/>
                  <a:t>, then the squared multiple correlation of the </a:t>
                </a:r>
                <a:r>
                  <a:rPr lang="en-US" i="1" dirty="0"/>
                  <a:t>j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manifest variable on the other (</a:t>
                </a:r>
                <a:r>
                  <a:rPr lang="en-US" i="1" dirty="0"/>
                  <a:t>p – 1</a:t>
                </a:r>
                <a:r>
                  <a:rPr lang="en-US" dirty="0"/>
                  <a:t>) manifest variables is the </a:t>
                </a:r>
                <a:r>
                  <a:rPr lang="en-US" i="1" dirty="0"/>
                  <a:t>lower bound </a:t>
                </a:r>
                <a:r>
                  <a:rPr lang="en-US" dirty="0"/>
                  <a:t>for the communality of the </a:t>
                </a:r>
                <a:r>
                  <a:rPr lang="en-US" i="1" dirty="0"/>
                  <a:t>j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manifest variable. </a:t>
                </a:r>
              </a:p>
              <a:p>
                <a:endParaRPr lang="en-US" i="1" dirty="0"/>
              </a:p>
              <a:p>
                <a:r>
                  <a:rPr lang="en-US" dirty="0"/>
                  <a:t>So, not knowing the contents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, one might approximate the manifest variable communalities with manifest variable SMCs, computed from </a:t>
                </a:r>
                <a:r>
                  <a:rPr lang="en-US" b="1" dirty="0"/>
                  <a:t>P</a:t>
                </a:r>
                <a:r>
                  <a:rPr lang="en-US" dirty="0"/>
                  <a:t>. These approximations can then be substituted into the diagonal of </a:t>
                </a:r>
                <a:r>
                  <a:rPr lang="en-US" b="1" dirty="0"/>
                  <a:t>P </a:t>
                </a:r>
                <a:r>
                  <a:rPr lang="en-US" dirty="0"/>
                  <a:t>and one can, again, use the eigenvalue-eigenvector approach on this modified </a:t>
                </a:r>
                <a:r>
                  <a:rPr lang="en-US" b="1" dirty="0"/>
                  <a:t>P</a:t>
                </a:r>
                <a:r>
                  <a:rPr lang="en-US" dirty="0"/>
                  <a:t> matrix to obtain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125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communality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However, in order to obtain the population SMCs, we need to know </a:t>
            </a:r>
            <a:r>
              <a:rPr lang="en-US" b="1" dirty="0"/>
              <a:t>P</a:t>
            </a:r>
            <a:r>
              <a:rPr lang="en-US" dirty="0"/>
              <a:t> in the first place. Most often, we don’t. </a:t>
            </a:r>
          </a:p>
          <a:p>
            <a:endParaRPr lang="en-US" dirty="0"/>
          </a:p>
          <a:p>
            <a:r>
              <a:rPr lang="en-US" dirty="0"/>
              <a:t>In practice, we can apply the same procedure to a sample correlation matrix, </a:t>
            </a:r>
            <a:r>
              <a:rPr lang="en-US" b="1" dirty="0"/>
              <a:t>R</a:t>
            </a:r>
            <a:r>
              <a:rPr lang="en-US" dirty="0"/>
              <a:t>, in order to obtain sample SMCs. Since, in reality, we usually work with sample correlation matrices, let’s slowly shift the gear towards thinking more about a sample correlation matrix </a:t>
            </a:r>
            <a:r>
              <a:rPr lang="en-US" b="1" dirty="0"/>
              <a:t>R </a:t>
            </a:r>
            <a:r>
              <a:rPr lang="en-US" dirty="0"/>
              <a:t>and less about the population correlation matrix, </a:t>
            </a:r>
            <a:r>
              <a:rPr lang="en-US" b="1" dirty="0"/>
              <a:t>P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74966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03746" cy="4884664"/>
          </a:xfrm>
        </p:spPr>
        <p:txBody>
          <a:bodyPr>
            <a:normAutofit/>
          </a:bodyPr>
          <a:lstStyle/>
          <a:p>
            <a:r>
              <a:rPr lang="en-US" dirty="0"/>
              <a:t>So far, we have studied factor analysis limiting ourselves to the ideal scenario in which we know the population correlation matrix, </a:t>
            </a:r>
            <a:r>
              <a:rPr lang="en-US" b="1" dirty="0"/>
              <a:t>P</a:t>
            </a:r>
            <a:r>
              <a:rPr lang="en-US" dirty="0"/>
              <a:t>. Moreover, we only considered the case where the model holds exactly in the population. </a:t>
            </a:r>
          </a:p>
          <a:p>
            <a:endParaRPr lang="en-US" dirty="0"/>
          </a:p>
          <a:p>
            <a:r>
              <a:rPr lang="en-US" dirty="0"/>
              <a:t>Now, let’s consider the real world</a:t>
            </a:r>
            <a:r>
              <a:rPr lang="cs-CZ" dirty="0"/>
              <a:t> in which we do not have access to </a:t>
            </a:r>
            <a:r>
              <a:rPr lang="cs-CZ" b="1" dirty="0"/>
              <a:t>P </a:t>
            </a:r>
            <a:r>
              <a:rPr lang="cs-CZ" dirty="0"/>
              <a:t>but we do have access to </a:t>
            </a:r>
            <a:r>
              <a:rPr lang="cs-CZ" b="1" dirty="0"/>
              <a:t>R</a:t>
            </a:r>
            <a:r>
              <a:rPr lang="cs-CZ" dirty="0"/>
              <a:t>. In this real world scenario, we are not even sure the sample correlation matrix </a:t>
            </a:r>
            <a:r>
              <a:rPr lang="cs-CZ" b="1" dirty="0"/>
              <a:t>R </a:t>
            </a:r>
            <a:r>
              <a:rPr lang="cs-CZ" dirty="0"/>
              <a:t>is drawn from a population with a correlation matrix </a:t>
            </a:r>
            <a:r>
              <a:rPr lang="cs-CZ" b="1" dirty="0"/>
              <a:t>P</a:t>
            </a:r>
            <a:r>
              <a:rPr lang="cs-CZ" dirty="0"/>
              <a:t> for which the model holds.  </a:t>
            </a:r>
            <a:endParaRPr lang="en-US" dirty="0"/>
          </a:p>
          <a:p>
            <a:endParaRPr lang="en-US" dirty="0"/>
          </a:p>
          <a:p>
            <a:r>
              <a:rPr lang="en-US" dirty="0"/>
              <a:t>As before, let’s just consider the uncorrelated / orthogonal model for now.</a:t>
            </a:r>
          </a:p>
        </p:txBody>
      </p:sp>
    </p:spTree>
    <p:extLst>
      <p:ext uri="{BB962C8B-B14F-4D97-AF65-F5344CB8AC3E}">
        <p14:creationId xmlns:p14="http://schemas.microsoft.com/office/powerpoint/2010/main" val="2577265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First of all, we should tone down the optimism. In our hypothetical scenarios, we could select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cs-CZ" dirty="0"/>
                  <a:t> to reconstruct </a:t>
                </a:r>
                <a:r>
                  <a:rPr lang="cs-CZ" b="1" dirty="0"/>
                  <a:t>P </a:t>
                </a:r>
                <a:r>
                  <a:rPr lang="cs-CZ" dirty="0"/>
                  <a:t>perfectly: 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  <m:sup/>
                      </m:sSubSup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In reality, our </a:t>
                </a:r>
                <a:r>
                  <a:rPr lang="cs-CZ" i="1" dirty="0"/>
                  <a:t>estimates</a:t>
                </a:r>
                <a:r>
                  <a:rPr lang="cs-CZ" dirty="0"/>
                  <a:t>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acc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, will generally not be able to exactly reproduce our sample correlation matrix </a:t>
                </a:r>
                <a:r>
                  <a:rPr lang="cs-CZ" b="1" dirty="0"/>
                  <a:t>R</a:t>
                </a:r>
                <a:r>
                  <a:rPr lang="cs-CZ" dirty="0"/>
                  <a:t>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424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So, what we want is a </a:t>
                </a:r>
                <a:r>
                  <a:rPr lang="en-US" b="1" dirty="0"/>
                  <a:t>parsimonious</a:t>
                </a:r>
                <a:r>
                  <a:rPr lang="en-US" dirty="0"/>
                  <a:t> model (</a:t>
                </a:r>
                <a:r>
                  <a:rPr lang="en-US" i="1" dirty="0"/>
                  <a:t>m &lt;&lt; p</a:t>
                </a:r>
                <a:r>
                  <a:rPr lang="en-US" dirty="0"/>
                  <a:t>) that provides a relatively good approximation to the data we have observed. </a:t>
                </a:r>
              </a:p>
              <a:p>
                <a:endParaRPr lang="en-US" dirty="0"/>
              </a:p>
              <a:p>
                <a:r>
                  <a:rPr lang="en-US" dirty="0"/>
                  <a:t>This degree of approximation (how well the model fits the data) is reflected in the </a:t>
                </a:r>
                <a:r>
                  <a:rPr lang="en-US" b="1" dirty="0"/>
                  <a:t>residual matrix</a:t>
                </a:r>
                <a:r>
                  <a:rPr lang="en-US" dirty="0"/>
                  <a:t>, defined as 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𝚲</m:t>
                                </m:r>
                              </m:e>
                            </m:acc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b="1" dirty="0"/>
              </a:p>
              <a:p>
                <a:r>
                  <a:rPr lang="en-US" dirty="0"/>
                  <a:t>The residual matrix tells us how far away the correlation matrix </a:t>
                </a:r>
                <a:r>
                  <a:rPr lang="en-US" b="1" dirty="0"/>
                  <a:t>R</a:t>
                </a:r>
                <a:r>
                  <a:rPr lang="en-US" dirty="0"/>
                  <a:t> we have observed is from the correlation matrix the model predicts. In other words, how far is the observed correlation matrix from the model-implied correlation matrix (which is simply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537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Every element in the residual matrix tells us how far is the model-implied (predicted) value of this element from its observed value.</a:t>
            </a:r>
          </a:p>
          <a:p>
            <a:endParaRPr lang="en-US" dirty="0"/>
          </a:p>
          <a:p>
            <a:r>
              <a:rPr lang="en-US" dirty="0"/>
              <a:t>Alright, so – again, we don’t have a population correlation matrix </a:t>
            </a:r>
            <a:r>
              <a:rPr lang="en-US" b="1" dirty="0"/>
              <a:t>P </a:t>
            </a:r>
            <a:r>
              <a:rPr lang="en-US" dirty="0"/>
              <a:t>which we used for all the computations and methods covered before. What are we going to do? </a:t>
            </a:r>
          </a:p>
          <a:p>
            <a:endParaRPr lang="en-US" dirty="0"/>
          </a:p>
          <a:p>
            <a:r>
              <a:rPr lang="en-US" dirty="0"/>
              <a:t>Of course, we’re going to pretend like the problem isn’t there and we’ll start by doing things in the exact same way.  </a:t>
            </a:r>
          </a:p>
        </p:txBody>
      </p:sp>
    </p:spTree>
    <p:extLst>
      <p:ext uri="{BB962C8B-B14F-4D97-AF65-F5344CB8AC3E}">
        <p14:creationId xmlns:p14="http://schemas.microsoft.com/office/powerpoint/2010/main" val="1273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First, we will obtain some initial communality estimates and plug them into the diagonal of </a:t>
                </a:r>
                <a:r>
                  <a:rPr lang="en-US" b="1" dirty="0"/>
                  <a:t>R</a:t>
                </a:r>
                <a:r>
                  <a:rPr lang="en-US" dirty="0"/>
                  <a:t>. We can use the SMCs. </a:t>
                </a:r>
              </a:p>
              <a:p>
                <a:endParaRPr lang="en-US" dirty="0"/>
              </a:p>
              <a:p>
                <a:r>
                  <a:rPr lang="en-US" dirty="0"/>
                  <a:t>This way, we will arrive at our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matrix just as we did arrive previously at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matrix. [Oh, by the way, did I ever call this a </a:t>
                </a:r>
                <a:r>
                  <a:rPr lang="en-US" i="1" dirty="0"/>
                  <a:t>reduced</a:t>
                </a:r>
                <a:r>
                  <a:rPr lang="en-US" dirty="0"/>
                  <a:t> correlation matrix? I didn’t? Well, now I do.]</a:t>
                </a:r>
              </a:p>
              <a:p>
                <a:endParaRPr lang="en-US" dirty="0"/>
              </a:p>
              <a:p>
                <a:r>
                  <a:rPr lang="en-US" dirty="0"/>
                  <a:t>We get the eigenvalues and eigenvectors for this reduced [see?] sample correlation matrix.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998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Again, we will obtain some eigenvalues and some eigenvectors. However, in this case (</a:t>
            </a:r>
            <a:r>
              <a:rPr lang="en-US" b="1" dirty="0"/>
              <a:t>not</a:t>
            </a:r>
            <a:r>
              <a:rPr lang="en-US" dirty="0"/>
              <a:t> having a population correlation matrix, </a:t>
            </a:r>
            <a:r>
              <a:rPr lang="en-US" b="1" dirty="0"/>
              <a:t>not</a:t>
            </a:r>
            <a:r>
              <a:rPr lang="en-US" dirty="0"/>
              <a:t> being sure the model holds exactly in the population), we will generally not obtain an eigen-solution where the (</a:t>
            </a:r>
            <a:r>
              <a:rPr lang="en-US" i="1" dirty="0"/>
              <a:t>p – m</a:t>
            </a:r>
            <a:r>
              <a:rPr lang="en-US" dirty="0"/>
              <a:t>) smallest eigenvalues are zero. </a:t>
            </a:r>
          </a:p>
          <a:p>
            <a:endParaRPr lang="en-US" dirty="0"/>
          </a:p>
          <a:p>
            <a:r>
              <a:rPr lang="en-US" dirty="0"/>
              <a:t>Thus, we cannot rely on the number of non-zero eigenvalues to show us the “true” number of factors (</a:t>
            </a:r>
            <a:r>
              <a:rPr lang="en-US" i="1" dirty="0"/>
              <a:t>m</a:t>
            </a:r>
            <a:r>
              <a:rPr lang="en-US" dirty="0"/>
              <a:t>). Thus, we will have to choose </a:t>
            </a:r>
            <a:r>
              <a:rPr lang="en-US" i="1" dirty="0"/>
              <a:t>m</a:t>
            </a:r>
            <a:r>
              <a:rPr lang="en-US" dirty="0"/>
              <a:t> ourselves beforehand, based on our best judgement (more on that later)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09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Thus, having chosen the number </a:t>
                </a:r>
                <a:r>
                  <a:rPr lang="en-US" i="1" dirty="0"/>
                  <a:t>m</a:t>
                </a:r>
                <a:r>
                  <a:rPr lang="en-US" dirty="0"/>
                  <a:t> beforehand, we will take the </a:t>
                </a:r>
                <a:r>
                  <a:rPr lang="en-US" i="1" dirty="0"/>
                  <a:t>m</a:t>
                </a:r>
                <a:r>
                  <a:rPr lang="en-US" dirty="0"/>
                  <a:t> largest eigenvalues and their corresponding </a:t>
                </a:r>
                <a:r>
                  <a:rPr lang="en-US" i="1" dirty="0"/>
                  <a:t>m</a:t>
                </a:r>
                <a:r>
                  <a:rPr lang="en-US" dirty="0"/>
                  <a:t> eigenvectors. </a:t>
                </a:r>
              </a:p>
              <a:p>
                <a:endParaRPr lang="en-US" dirty="0"/>
              </a:p>
              <a:p>
                <a:r>
                  <a:rPr lang="en-US" dirty="0"/>
                  <a:t>Just like before, we will take the square root of the eigenvalues, sort them by size and place them in a diagonal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And, just like before, we will create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with the corresponding eigenvectors as columns.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51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The Common Factor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And we have seen how the covariance structure model can be transformed into a correlation structure model.</a:t>
                </a:r>
              </a:p>
              <a:p>
                <a:endParaRPr lang="cs-CZ" b="1" dirty="0"/>
              </a:p>
              <a:p>
                <a:r>
                  <a:rPr lang="cs-CZ" dirty="0"/>
                  <a:t>For correlated factors: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𝚽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For uncorrelated factors: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878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Then, we can use the eigenvalues and eigenvector matrices to compute our estimate of factor loadings: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  <a:p>
                <a:r>
                  <a:rPr lang="cs-CZ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</m:acc>
                  </m:oMath>
                </a14:m>
                <a:r>
                  <a:rPr lang="cs-CZ" dirty="0"/>
                  <a:t> obtained in this way minimizes the residual sum of squares (RSS):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𝑅𝑆𝑆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rgPr>
                                    <m:argSz m:val="2"/>
                                  </m:argP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rgPr>
                                        <m:argSz m:val="2"/>
                                      </m:argPr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rgPr>
                                            <m:argSz m:val="2"/>
                                          </m:argP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32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argPr>
                                                <m:argSz m:val="2"/>
                                              </m:argPr>
                                              <m:r>
                                                <a:rPr lang="en-US" sz="3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argPr>
                                            <m:argSz m:val="2"/>
                                          </m:argP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rgPr>
                                        <m:argSz m:val="2"/>
                                      </m:argPr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𝚲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lang="en-US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rgPr>
                                        <m:argSz m:val="2"/>
                                      </m:argP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3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rgPr>
                                            <m:argSz m:val="2"/>
                                          </m:argPr>
                                          <m:r>
                                            <a:rPr lang="en-US" sz="3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𝚲</m:t>
                                          </m:r>
                                        </m:e>
                                      </m:acc>
                                    </m:e>
                                    <m:sup>
                                      <m:argPr>
                                        <m:argSz m:val="2"/>
                                      </m:argPr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me illustrate the formula for RSS now on the board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264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en-US" dirty="0"/>
                  <a:t>results in minimum sum of squared residuals, </a:t>
                </a:r>
                <a:r>
                  <a:rPr lang="en-US" b="1" dirty="0"/>
                  <a:t>conditional</a:t>
                </a:r>
                <a:r>
                  <a:rPr lang="en-US" dirty="0"/>
                  <a:t> on the given set of prior communality estimates.</a:t>
                </a:r>
              </a:p>
              <a:p>
                <a:endParaRPr lang="en-US" dirty="0"/>
              </a:p>
              <a:p>
                <a:r>
                  <a:rPr lang="en-US" dirty="0"/>
                  <a:t>This method is known as the </a:t>
                </a:r>
                <a:r>
                  <a:rPr lang="en-US" i="1" dirty="0"/>
                  <a:t>principal factor method using prior communality estimates</a:t>
                </a:r>
                <a:r>
                  <a:rPr lang="en-US" dirty="0"/>
                  <a:t> (whoa, that’s a LONG name)</a:t>
                </a:r>
              </a:p>
              <a:p>
                <a:endParaRPr lang="en-US" dirty="0"/>
              </a:p>
              <a:p>
                <a:r>
                  <a:rPr lang="en-US" dirty="0"/>
                  <a:t>Let’s look at an example.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895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Previously, we used the population correlation matrix for the</a:t>
                </a:r>
                <a:br>
                  <a:rPr lang="en-US" dirty="0"/>
                </a:br>
                <a:r>
                  <a:rPr lang="en-US" dirty="0"/>
                  <a:t>four-tests-data for examples. Assume we have a sample correlation matrix </a:t>
                </a:r>
                <a:r>
                  <a:rPr lang="en-US" b="1" dirty="0"/>
                  <a:t>R</a:t>
                </a:r>
                <a:r>
                  <a:rPr lang="en-US" dirty="0"/>
                  <a:t> from the same data, different from the population matrix </a:t>
                </a:r>
                <a:r>
                  <a:rPr lang="en-US" b="1" dirty="0"/>
                  <a:t>P:</a:t>
                </a:r>
              </a:p>
              <a:p>
                <a:endParaRPr lang="en-US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We would like to estimate the model, but we do not know the true communalities. Also, we do not know if the model holds in the population.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065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can, however, compute the SMCs as approximations to the true communalities. </a:t>
                </a:r>
              </a:p>
              <a:p>
                <a:endParaRPr lang="en-US" dirty="0"/>
              </a:p>
              <a:p>
                <a:r>
                  <a:rPr lang="en-US" dirty="0"/>
                  <a:t>In this case, we would get the following SMCs: .29, .377, .156 and .39 (respectively). We will replace the diagonal elements in </a:t>
                </a:r>
                <a:r>
                  <a:rPr lang="en-US" b="1" dirty="0"/>
                  <a:t>R</a:t>
                </a:r>
                <a:r>
                  <a:rPr lang="en-US" dirty="0"/>
                  <a:t> with the communality estimates to get our reduced sample correlation matrix: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.377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.156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.41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714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Choosing </a:t>
                </a:r>
                <a:r>
                  <a:rPr lang="en-US" i="1" dirty="0"/>
                  <a:t>m = </a:t>
                </a:r>
                <a:r>
                  <a:rPr lang="en-US" dirty="0"/>
                  <a:t>2</a:t>
                </a:r>
                <a:r>
                  <a:rPr lang="en-US" i="1" dirty="0"/>
                  <a:t>, </a:t>
                </a:r>
                <a:r>
                  <a:rPr lang="en-US" dirty="0"/>
                  <a:t>we get the following </a:t>
                </a:r>
                <a:r>
                  <a:rPr lang="en-US" i="1" dirty="0"/>
                  <a:t>m</a:t>
                </a:r>
                <a:r>
                  <a:rPr lang="en-US" dirty="0"/>
                  <a:t> eigenvalues and </a:t>
                </a:r>
                <a:r>
                  <a:rPr lang="en-US" i="1" dirty="0"/>
                  <a:t>m</a:t>
                </a:r>
                <a:r>
                  <a:rPr lang="en-US" dirty="0"/>
                  <a:t> eigenvectors:</a:t>
                </a:r>
              </a:p>
              <a:p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.438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.184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492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−.462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.571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−.331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.296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.754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.586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.330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977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…and we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acc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590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−.198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.685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−.142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.355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.323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.703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.141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Interesting point: the sums of squares of each column correspond to the eigenvalues.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836" t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593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Then, we can compute the model-implied </a:t>
                </a:r>
                <a:r>
                  <a:rPr lang="en-US" b="1" dirty="0"/>
                  <a:t>reduced</a:t>
                </a:r>
                <a:r>
                  <a:rPr lang="en-US" dirty="0"/>
                  <a:t> correlation matrix: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387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.432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.489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.146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.198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.231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.387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.461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.295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On the diagonal of this matrix are the communalities for this solution. These values are the sums of squares of factor loading in each row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Off the diagonal are the correlations between the MVs as reconstructed by this particular model solution.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092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Compare the model-implied reduced correlation matrix to the observed reduced correlation matrix: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387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.432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.489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.146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.198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.231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.387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.461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.295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.377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.17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.156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.41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004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They don’t match – the model does not fit the data perfectly.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387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.432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.489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.146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.198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.231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.387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.461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.295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.377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.17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.156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.41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560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lack of fit is represented in the residual matrix: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97 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.078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−.113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−.036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−.028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−.075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.023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.059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.095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−.125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88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The Common Factor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You learned a LOT already! </a:t>
            </a:r>
          </a:p>
          <a:p>
            <a:endParaRPr lang="en-US" dirty="0"/>
          </a:p>
          <a:p>
            <a:r>
              <a:rPr lang="en-US" dirty="0"/>
              <a:t>More than a majority of factor analysis practitioners know about the model </a:t>
            </a:r>
            <a:r>
              <a:rPr lang="en-US" dirty="0">
                <a:sym typeface="Wingdings" panose="05000000000000000000" pitchFamily="2" charset="2"/>
              </a:rPr>
              <a:t> (pretty sad, huh?)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37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The solution produced a residual matrix with minimum sum of squares, conditional on the prior communality estimates. If the prior communality estimates would be different, a different residual matrix would satisfy the RSS criterion. 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681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Short review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So, what was the principle behind the </a:t>
                </a:r>
                <a:r>
                  <a:rPr lang="en-US" i="1" dirty="0"/>
                  <a:t>principal factor method using prior communality estimates</a:t>
                </a:r>
                <a:r>
                  <a:rPr lang="cs-CZ" dirty="0"/>
                  <a:t>? Let</a:t>
                </a:r>
                <a:r>
                  <a:rPr lang="en-US" dirty="0"/>
                  <a:t>’s do a short recap:</a:t>
                </a:r>
              </a:p>
              <a:p>
                <a:endParaRPr lang="en-US" dirty="0"/>
              </a:p>
              <a:p>
                <a:r>
                  <a:rPr lang="en-US" dirty="0"/>
                  <a:t>1) First, we obtain some communality estimates (like SMCs) and plug them into the diagonal of </a:t>
                </a:r>
                <a:r>
                  <a:rPr lang="en-US" b="1" dirty="0"/>
                  <a:t>R</a:t>
                </a:r>
                <a:r>
                  <a:rPr lang="en-US" dirty="0"/>
                  <a:t>. Thus, we get our estimate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2) Then, we obtain the eigen-solution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3) We use the eigen-solution to 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4) What we just got is a solution that minimizes the Residual Sum of Squares (RSS) given our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520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Iterative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cs-CZ" dirty="0"/>
                  <a:t>Alternatively, we could try to minimize the RSS criterion by estimating </a:t>
                </a:r>
                <a:br>
                  <a:rPr lang="cs-CZ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cs-CZ" dirty="0"/>
                  <a:t> alongside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cs-CZ" dirty="0"/>
                  <a:t> and not sticking only with the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This can be done iteratively, by minimizing RSS with respect to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br>
                  <a:rPr lang="en-US" dirty="0"/>
                </a:br>
                <a:endParaRPr lang="cs-CZ" dirty="0"/>
              </a:p>
              <a:p>
                <a:r>
                  <a:rPr lang="en-US" dirty="0"/>
                  <a:t>This technique is called </a:t>
                </a:r>
                <a:r>
                  <a:rPr lang="en-US" i="1" dirty="0"/>
                  <a:t>iterative principal factors </a:t>
                </a:r>
                <a:r>
                  <a:rPr lang="en-US" dirty="0"/>
                  <a:t>or </a:t>
                </a:r>
                <a:r>
                  <a:rPr lang="en-US" i="1" dirty="0"/>
                  <a:t>ordinary least squares </a:t>
                </a:r>
                <a:r>
                  <a:rPr lang="en-US" dirty="0"/>
                  <a:t>(OLS) or </a:t>
                </a:r>
                <a:r>
                  <a:rPr lang="en-US" i="1" dirty="0"/>
                  <a:t>unweighted least squares </a:t>
                </a:r>
                <a:r>
                  <a:rPr lang="en-US" dirty="0"/>
                  <a:t>(ULS) or </a:t>
                </a:r>
                <a:r>
                  <a:rPr lang="en-US" i="1" dirty="0" err="1"/>
                  <a:t>minres</a:t>
                </a:r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76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Iterative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  <a:p>
                <a:r>
                  <a:rPr lang="en-US" sz="11200" dirty="0"/>
                  <a:t>We will start by doing things the same way we did previously, using the </a:t>
                </a:r>
                <a:r>
                  <a:rPr lang="en-US" sz="11200" i="1" dirty="0"/>
                  <a:t>principal factors method</a:t>
                </a:r>
                <a:r>
                  <a:rPr lang="en-US" sz="11200" dirty="0"/>
                  <a:t>: </a:t>
                </a:r>
                <a:br>
                  <a:rPr lang="en-US" sz="11200" dirty="0"/>
                </a:br>
                <a:br>
                  <a:rPr lang="en-US" sz="11200" dirty="0"/>
                </a:br>
                <a:endParaRPr lang="en-US" sz="11200" dirty="0"/>
              </a:p>
              <a:p>
                <a:r>
                  <a:rPr lang="en-US" sz="11200" dirty="0"/>
                  <a:t>1) First, we obtain some communality estimates (like SMCs) and plug them into the diagonal of </a:t>
                </a:r>
                <a:r>
                  <a:rPr lang="en-US" sz="11200" b="1" dirty="0"/>
                  <a:t>R</a:t>
                </a:r>
                <a:r>
                  <a:rPr lang="en-US" sz="11200" dirty="0"/>
                  <a:t>. Thus, we get our estimate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1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2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sz="11200" dirty="0"/>
              </a:p>
              <a:p>
                <a:r>
                  <a:rPr lang="en-US" sz="11200" dirty="0"/>
                  <a:t>2) Then, we obtain the eigen-solution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1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2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sz="11200" dirty="0"/>
              </a:p>
              <a:p>
                <a:r>
                  <a:rPr lang="en-US" sz="11200" dirty="0"/>
                  <a:t>3) We use the eigen-solution to 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endParaRPr lang="en-US" sz="11200" dirty="0"/>
              </a:p>
              <a:p>
                <a:endParaRPr lang="en-US" sz="11200" dirty="0"/>
              </a:p>
              <a:p>
                <a:r>
                  <a:rPr lang="en-US" sz="11200" dirty="0"/>
                  <a:t>…but we won’t end here. We will use the computed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sz="11200" dirty="0"/>
                  <a:t> to obtain new communality estimates by summing the squared elements in each row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sz="11200" dirty="0"/>
                  <a:t>  (diagonal elements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sSup>
                      <m:sSupPr>
                        <m:ctrlP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1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1200" dirty="0"/>
                  <a:t>)</a:t>
                </a:r>
                <a:endParaRPr lang="cs-CZ" sz="11200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728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Iterative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/>
                  <a:t>We shall take the new communality estimates and plug them into the diagonal of </a:t>
                </a:r>
                <a:r>
                  <a:rPr lang="en-US" sz="3300" b="1" dirty="0"/>
                  <a:t>R</a:t>
                </a:r>
                <a:r>
                  <a:rPr lang="en-US" sz="3300" dirty="0"/>
                  <a:t>. Thus, we get a new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sz="3300" dirty="0"/>
              </a:p>
              <a:p>
                <a:endParaRPr lang="en-US" sz="3300" dirty="0"/>
              </a:p>
              <a:p>
                <a:r>
                  <a:rPr lang="en-US" sz="3300" dirty="0"/>
                  <a:t>Again, we obtain the eigen-solution of this new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300" dirty="0"/>
                  <a:t> and use it to compute a new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endParaRPr lang="en-US" sz="3300" dirty="0"/>
              </a:p>
              <a:p>
                <a:endParaRPr lang="en-US" sz="3300" dirty="0"/>
              </a:p>
              <a:p>
                <a:r>
                  <a:rPr lang="en-US" sz="3300" dirty="0"/>
                  <a:t>…and repeat (</a:t>
                </a:r>
                <a:r>
                  <a:rPr lang="en-US" sz="3300" dirty="0">
                    <a:solidFill>
                      <a:prstClr val="black"/>
                    </a:solidFill>
                  </a:rPr>
                  <a:t>use the newly computed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sz="3300" dirty="0">
                    <a:solidFill>
                      <a:prstClr val="black"/>
                    </a:solidFill>
                  </a:rPr>
                  <a:t> to again obtain new communality estimates)</a:t>
                </a:r>
                <a:r>
                  <a:rPr lang="en-US" sz="3300" dirty="0"/>
                  <a:t>. We continue this process until the communalities obtained in successive iterations do not significantly differ by some pre-set criterion (convergence criterion).</a:t>
                </a:r>
                <a:endParaRPr lang="cs-CZ" sz="3300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3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366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Iterative procedure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/>
              <a:t>That</a:t>
            </a:r>
            <a:r>
              <a:rPr lang="en-US" sz="3000" dirty="0"/>
              <a:t>’s really all there is (in principle) about OLS. </a:t>
            </a:r>
          </a:p>
          <a:p>
            <a:endParaRPr lang="en-US" sz="3000" dirty="0"/>
          </a:p>
          <a:p>
            <a:r>
              <a:rPr lang="en-US" sz="3000" dirty="0"/>
              <a:t>By the way, the RSS function (the formula we have seen before) is a </a:t>
            </a:r>
            <a:r>
              <a:rPr lang="en-US" sz="3000" i="1" dirty="0"/>
              <a:t>discrepancy function </a:t>
            </a:r>
            <a:r>
              <a:rPr lang="en-US" sz="3000" dirty="0"/>
              <a:t>– it quantifies the distance between the observed and model-implied correlation matrices. In other words, it expresses the degree of lack of model fit. </a:t>
            </a:r>
          </a:p>
          <a:p>
            <a:endParaRPr lang="en-US" sz="3000" i="1" dirty="0"/>
          </a:p>
          <a:p>
            <a:r>
              <a:rPr lang="en-US" sz="3000" dirty="0"/>
              <a:t>Being a discrepancy function, it is always greater than or equal to zero and is zero </a:t>
            </a:r>
            <a:r>
              <a:rPr lang="en-US" sz="3000" b="1" dirty="0"/>
              <a:t>only</a:t>
            </a:r>
            <a:r>
              <a:rPr lang="en-US" sz="3000" dirty="0"/>
              <a:t> when the observed and model-implied correlation matrices are the same. </a:t>
            </a:r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392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Heywood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One nasty thing can happen when using OLS estimation</a:t>
            </a:r>
          </a:p>
          <a:p>
            <a:endParaRPr lang="en-US" dirty="0"/>
          </a:p>
          <a:p>
            <a:r>
              <a:rPr lang="en-US" dirty="0"/>
              <a:t>That is, some communalities can, in the course of the iterations, be greater than one. Conversely, the unique variances can become less than zero (because in a standardized solution, the communality and the unique variance of an MV add up to one)</a:t>
            </a:r>
          </a:p>
          <a:p>
            <a:endParaRPr lang="en-US" dirty="0"/>
          </a:p>
          <a:p>
            <a:r>
              <a:rPr lang="en-US" dirty="0"/>
              <a:t>But there’s no such thing as negative variance. Thus, such a solution would be nonsensical and unacceptable. We call these occurrences </a:t>
            </a:r>
            <a:r>
              <a:rPr lang="en-US" i="1" dirty="0"/>
              <a:t>Heywood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64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Heywood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If you’re using smart software, you should be notified whenever a </a:t>
            </a:r>
            <a:r>
              <a:rPr lang="en-US" i="1" dirty="0"/>
              <a:t>Heywood case</a:t>
            </a:r>
            <a:r>
              <a:rPr lang="en-US" dirty="0"/>
              <a:t> occurs</a:t>
            </a:r>
          </a:p>
          <a:p>
            <a:endParaRPr lang="en-US" dirty="0"/>
          </a:p>
          <a:p>
            <a:r>
              <a:rPr lang="en-US" dirty="0"/>
              <a:t>If you’re using smart software, it can help you circumvent the problem by placing a constraint on the associated unique variance such that it can only be greater than or equal to zero. </a:t>
            </a:r>
          </a:p>
        </p:txBody>
      </p:sp>
    </p:spTree>
    <p:extLst>
      <p:ext uri="{BB962C8B-B14F-4D97-AF65-F5344CB8AC3E}">
        <p14:creationId xmlns:p14="http://schemas.microsoft.com/office/powerpoint/2010/main" val="3624307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considered multiple scenarios of fitting the model to data. Let’s do a quick review. </a:t>
                </a:r>
              </a:p>
              <a:p>
                <a:endParaRPr lang="en-US" dirty="0"/>
              </a:p>
              <a:p>
                <a:r>
                  <a:rPr lang="en-US" dirty="0"/>
                  <a:t>1) You know </a:t>
                </a:r>
                <a:r>
                  <a:rPr lang="en-US" b="1" dirty="0"/>
                  <a:t>P</a:t>
                </a:r>
                <a:r>
                  <a:rPr lang="en-US" dirty="0"/>
                  <a:t> and you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. You can obtain the eigen-solution of 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b="1" dirty="0"/>
                  <a:t>P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 to compute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….however, this will never be the case in practice.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1114" t="-1995" r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8185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considered multiple scenarios of fitting the model to data. Let’s do a quick review. </a:t>
                </a:r>
              </a:p>
              <a:p>
                <a:endParaRPr lang="en-US" dirty="0"/>
              </a:p>
              <a:p>
                <a:r>
                  <a:rPr lang="en-US" dirty="0"/>
                  <a:t>2) You know </a:t>
                </a:r>
                <a:r>
                  <a:rPr lang="en-US" b="1" dirty="0"/>
                  <a:t>P</a:t>
                </a:r>
                <a:r>
                  <a:rPr lang="en-US" dirty="0"/>
                  <a:t> but you do not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. You can estimate communalities using SMCs and plug them into the diagonal of </a:t>
                </a:r>
                <a:r>
                  <a:rPr lang="en-US" b="1" dirty="0"/>
                  <a:t>P</a:t>
                </a:r>
                <a:r>
                  <a:rPr lang="en-US" dirty="0"/>
                  <a:t> to obtain (</a:t>
                </a:r>
                <a:r>
                  <a:rPr lang="en-US" b="1" dirty="0"/>
                  <a:t>P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). Afterwards, you obtain the eigen-solution of (</a:t>
                </a:r>
                <a:r>
                  <a:rPr lang="en-US" b="1" dirty="0"/>
                  <a:t>P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 to obtain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….however, this will </a:t>
                </a:r>
                <a:r>
                  <a:rPr lang="en-US" b="1" dirty="0"/>
                  <a:t>also</a:t>
                </a:r>
                <a:r>
                  <a:rPr lang="en-US" dirty="0"/>
                  <a:t> never be the case in practice.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1114" t="-1995" r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1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Fitting the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One important thing to note is that these models are intended for a </a:t>
            </a:r>
            <a:r>
              <a:rPr lang="cs-CZ" b="1" dirty="0"/>
              <a:t>population</a:t>
            </a:r>
            <a:r>
              <a:rPr lang="cs-CZ" dirty="0"/>
              <a:t> – they are population models, describing how stuff works in a population. </a:t>
            </a:r>
          </a:p>
          <a:p>
            <a:endParaRPr lang="cs-CZ" b="1" dirty="0"/>
          </a:p>
          <a:p>
            <a:r>
              <a:rPr lang="cs-CZ" dirty="0"/>
              <a:t>Anyway, at the beginning we learned that there are two sides to factor analysis – theory and methodology. </a:t>
            </a:r>
          </a:p>
          <a:p>
            <a:r>
              <a:rPr lang="cs-CZ" dirty="0"/>
              <a:t>What we have covered so far was the </a:t>
            </a:r>
            <a:r>
              <a:rPr lang="cs-CZ" b="1" dirty="0"/>
              <a:t>theory</a:t>
            </a:r>
            <a:r>
              <a:rPr lang="cs-CZ" dirty="0"/>
              <a:t> (the model itself)</a:t>
            </a:r>
            <a:r>
              <a:rPr lang="cs-CZ" b="1" dirty="0"/>
              <a:t> </a:t>
            </a:r>
          </a:p>
          <a:p>
            <a:r>
              <a:rPr lang="cs-CZ" dirty="0"/>
              <a:t>Now, we will focus on the </a:t>
            </a:r>
            <a:r>
              <a:rPr lang="cs-CZ" b="1" dirty="0"/>
              <a:t>methodology </a:t>
            </a:r>
            <a:r>
              <a:rPr lang="cs-CZ" dirty="0"/>
              <a:t>(how to fit the model on data / how to estimate the unknowns in the model)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52379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considered multiple scenarios of fitting the model to data. Let’s do a quick review. </a:t>
                </a:r>
              </a:p>
              <a:p>
                <a:endParaRPr lang="en-US" dirty="0"/>
              </a:p>
              <a:p>
                <a:r>
                  <a:rPr lang="en-US" dirty="0"/>
                  <a:t>3) You do not know </a:t>
                </a:r>
                <a:r>
                  <a:rPr lang="en-US" b="1" dirty="0"/>
                  <a:t>P</a:t>
                </a:r>
                <a:r>
                  <a:rPr lang="en-US" dirty="0"/>
                  <a:t> and you do not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. All you have is </a:t>
                </a:r>
                <a:r>
                  <a:rPr lang="en-US" b="1" dirty="0"/>
                  <a:t>R</a:t>
                </a:r>
                <a:r>
                  <a:rPr lang="en-US" dirty="0"/>
                  <a:t>. You can estimate communalities using SMCs and plug them into the diagonal of </a:t>
                </a:r>
                <a:r>
                  <a:rPr lang="en-US" b="1" dirty="0"/>
                  <a:t>R</a:t>
                </a:r>
                <a:r>
                  <a:rPr lang="en-US" dirty="0"/>
                  <a:t> to obtain (</a:t>
                </a:r>
                <a:r>
                  <a:rPr lang="en-US" b="1" dirty="0"/>
                  <a:t>R -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). Obtain the eigen-solution of (</a:t>
                </a:r>
                <a:r>
                  <a:rPr lang="en-US" b="1" dirty="0"/>
                  <a:t>R -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 to get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….the solution minimizes RSS given your original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. This can happen very often in practice, although we would normally use a better option coming up next.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1114" t="-1995" r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275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considered multiple scenarios of fitting the model to data. Let’s do a quick review. </a:t>
                </a:r>
              </a:p>
              <a:p>
                <a:endParaRPr lang="en-US" dirty="0"/>
              </a:p>
              <a:p>
                <a:r>
                  <a:rPr lang="en-US" dirty="0"/>
                  <a:t>4) You do not know </a:t>
                </a:r>
                <a:r>
                  <a:rPr lang="en-US" b="1" dirty="0"/>
                  <a:t>P</a:t>
                </a:r>
                <a:r>
                  <a:rPr lang="en-US" dirty="0"/>
                  <a:t> and you do not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. All you have is </a:t>
                </a:r>
                <a:r>
                  <a:rPr lang="en-US" b="1" dirty="0"/>
                  <a:t>R</a:t>
                </a:r>
                <a:r>
                  <a:rPr lang="en-US" dirty="0"/>
                  <a:t>. You can estimate communalities using SMCs and plug them into the diagonal of </a:t>
                </a:r>
                <a:r>
                  <a:rPr lang="en-US" b="1" dirty="0"/>
                  <a:t>R</a:t>
                </a:r>
                <a:r>
                  <a:rPr lang="en-US" dirty="0"/>
                  <a:t> to obtain (</a:t>
                </a:r>
                <a:r>
                  <a:rPr lang="en-US" b="1" dirty="0"/>
                  <a:t>R -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). Obtain the eigen-solution of (</a:t>
                </a:r>
                <a:r>
                  <a:rPr lang="en-US" b="1" dirty="0"/>
                  <a:t>R -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 to get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Use the computed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dirty="0"/>
                  <a:t> to obtain new communality estimates from the diagonal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 Return to the beginning with fresh new communality estimates, repeat until convergence. 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94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Fitting the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More specifically, we will focus on the </a:t>
            </a:r>
            <a:r>
              <a:rPr lang="cs-CZ" b="1" dirty="0"/>
              <a:t>theoretical basis</a:t>
            </a:r>
            <a:r>
              <a:rPr lang="cs-CZ" dirty="0"/>
              <a:t> for fitting the model. Later on in the course, we will cover the actual thing in practice (software and examples).</a:t>
            </a:r>
          </a:p>
          <a:p>
            <a:endParaRPr lang="cs-CZ" b="1" dirty="0"/>
          </a:p>
          <a:p>
            <a:r>
              <a:rPr lang="cs-CZ" dirty="0"/>
              <a:t>A </a:t>
            </a:r>
            <a:r>
              <a:rPr lang="cs-CZ" b="1" dirty="0"/>
              <a:t>model</a:t>
            </a:r>
            <a:r>
              <a:rPr lang="cs-CZ" dirty="0"/>
              <a:t> represents some hypothesized structure of data. Different </a:t>
            </a:r>
            <a:r>
              <a:rPr lang="cs-CZ" b="1" dirty="0"/>
              <a:t>methods</a:t>
            </a:r>
            <a:r>
              <a:rPr lang="cs-CZ" dirty="0"/>
              <a:t> are available for fitting the model to data and obtaining estimates of model parameters (the elements in model matrices) and providing us with information on how well the model </a:t>
            </a:r>
            <a:r>
              <a:rPr lang="cs-CZ" b="1" dirty="0"/>
              <a:t>fits</a:t>
            </a:r>
            <a:r>
              <a:rPr lang="cs-CZ" dirty="0"/>
              <a:t> the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7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Fitting the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For the sake of argument, we will consider the hypothetical scenario where the population correlation matrix </a:t>
            </a:r>
            <a:r>
              <a:rPr lang="cs-CZ" b="1" dirty="0"/>
              <a:t>P</a:t>
            </a:r>
            <a:r>
              <a:rPr lang="cs-CZ" dirty="0"/>
              <a:t> is known, and the model holds exactly in the population (i.e., the model explains </a:t>
            </a:r>
            <a:r>
              <a:rPr lang="cs-CZ" b="1" dirty="0"/>
              <a:t>P</a:t>
            </a:r>
            <a:r>
              <a:rPr lang="cs-CZ" dirty="0"/>
              <a:t> perfectly)</a:t>
            </a:r>
          </a:p>
          <a:p>
            <a:endParaRPr lang="cs-CZ" dirty="0"/>
          </a:p>
          <a:p>
            <a:r>
              <a:rPr lang="cs-CZ" dirty="0"/>
              <a:t>This will never ever be the case in practice, </a:t>
            </a:r>
            <a:r>
              <a:rPr lang="en-US" dirty="0"/>
              <a:t>but it’s a better starting point to begin understanding the principles. </a:t>
            </a:r>
          </a:p>
          <a:p>
            <a:endParaRPr lang="en-US" dirty="0"/>
          </a:p>
          <a:p>
            <a:r>
              <a:rPr lang="en-US" dirty="0"/>
              <a:t>Later, we will drop these assumptions, no worries. </a:t>
            </a:r>
          </a:p>
        </p:txBody>
      </p:sp>
    </p:spTree>
    <p:extLst>
      <p:ext uri="{BB962C8B-B14F-4D97-AF65-F5344CB8AC3E}">
        <p14:creationId xmlns:p14="http://schemas.microsoft.com/office/powerpoint/2010/main" val="393072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population correlation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Last time we talked about the case where the model holds </a:t>
                </a:r>
                <a:br>
                  <a:rPr lang="cs-CZ" dirty="0"/>
                </a:br>
                <a:r>
                  <a:rPr lang="cs-CZ" dirty="0"/>
                  <a:t>exactly </a:t>
                </a:r>
                <a:r>
                  <a:rPr lang="cs-CZ" b="1" dirty="0"/>
                  <a:t>and</a:t>
                </a:r>
                <a:r>
                  <a:rPr lang="cs-CZ" dirty="0"/>
                  <a:t> the common factors are uncorrelated (orthogonal). In such a case, the population correlation matrix </a:t>
                </a:r>
                <a:r>
                  <a:rPr lang="cs-CZ" b="1" dirty="0"/>
                  <a:t>P</a:t>
                </a:r>
                <a:r>
                  <a:rPr lang="cs-CZ" dirty="0"/>
                  <a:t> has the structure: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  <m:sup/>
                      </m:sSubSup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…or, alternatively: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  <m:sup/>
                      </m:sSubSup>
                      <m:r>
                        <a:rPr lang="en-US" b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 Strictly speaking, we should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dirty="0"/>
                  <a:t>, but let</a:t>
                </a:r>
                <a:r>
                  <a:rPr lang="en-US" dirty="0"/>
                  <a:t>’s omit the stars now for convenience.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07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9747</TotalTime>
  <Words>3749</Words>
  <Application>Microsoft Office PowerPoint</Application>
  <PresentationFormat>Widescreen</PresentationFormat>
  <Paragraphs>428</Paragraphs>
  <Slides>61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Wingdings</vt:lpstr>
      <vt:lpstr>Office Theme</vt:lpstr>
      <vt:lpstr>Fitting the Common Factor Model</vt:lpstr>
      <vt:lpstr>The Common Factor Model</vt:lpstr>
      <vt:lpstr>The Common Factor Model</vt:lpstr>
      <vt:lpstr>The Common Factor Model</vt:lpstr>
      <vt:lpstr>The Common Factor Model</vt:lpstr>
      <vt:lpstr>Fitting the model</vt:lpstr>
      <vt:lpstr>Fitting the model</vt:lpstr>
      <vt:lpstr>Fitting the model</vt:lpstr>
      <vt:lpstr>The population correlation matrix</vt:lpstr>
      <vt:lpstr>Rotational indeterminacy</vt:lpstr>
      <vt:lpstr>Rotational indeterminacy</vt:lpstr>
      <vt:lpstr>Rotational indeterminacy</vt:lpstr>
      <vt:lpstr>Rotational indeterminacy</vt:lpstr>
      <vt:lpstr>Rotational indeterminacy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The communality problem</vt:lpstr>
      <vt:lpstr>The communality problem</vt:lpstr>
      <vt:lpstr>The communality problem</vt:lpstr>
      <vt:lpstr>The communality problem</vt:lpstr>
      <vt:lpstr>The communality problem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Short review</vt:lpstr>
      <vt:lpstr>Iterative procedure</vt:lpstr>
      <vt:lpstr>Iterative procedure</vt:lpstr>
      <vt:lpstr>Iterative procedure</vt:lpstr>
      <vt:lpstr>Iterative procedure</vt:lpstr>
      <vt:lpstr>Heywood cases</vt:lpstr>
      <vt:lpstr>Heywood cases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algebra</dc:title>
  <dc:creator>Adam Ťápal</dc:creator>
  <cp:lastModifiedBy>Adam Ťápal</cp:lastModifiedBy>
  <cp:revision>194</cp:revision>
  <dcterms:created xsi:type="dcterms:W3CDTF">2017-09-24T20:13:48Z</dcterms:created>
  <dcterms:modified xsi:type="dcterms:W3CDTF">2018-10-15T15:20:59Z</dcterms:modified>
</cp:coreProperties>
</file>