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4"/>
  </p:notesMasterIdLst>
  <p:sldIdLst>
    <p:sldId id="256" r:id="rId3"/>
    <p:sldId id="258" r:id="rId4"/>
    <p:sldId id="259" r:id="rId5"/>
    <p:sldId id="282" r:id="rId6"/>
    <p:sldId id="306" r:id="rId7"/>
    <p:sldId id="307" r:id="rId8"/>
    <p:sldId id="269" r:id="rId9"/>
    <p:sldId id="264" r:id="rId10"/>
    <p:sldId id="287" r:id="rId11"/>
    <p:sldId id="270" r:id="rId12"/>
    <p:sldId id="271" r:id="rId13"/>
    <p:sldId id="272" r:id="rId14"/>
    <p:sldId id="283" r:id="rId15"/>
    <p:sldId id="284" r:id="rId16"/>
    <p:sldId id="278" r:id="rId17"/>
    <p:sldId id="266" r:id="rId18"/>
    <p:sldId id="288" r:id="rId19"/>
    <p:sldId id="275" r:id="rId20"/>
    <p:sldId id="276" r:id="rId21"/>
    <p:sldId id="277" r:id="rId22"/>
    <p:sldId id="280" r:id="rId23"/>
    <p:sldId id="289" r:id="rId24"/>
    <p:sldId id="279" r:id="rId25"/>
    <p:sldId id="273" r:id="rId26"/>
    <p:sldId id="285" r:id="rId27"/>
    <p:sldId id="305" r:id="rId28"/>
    <p:sldId id="290" r:id="rId29"/>
    <p:sldId id="291" r:id="rId30"/>
    <p:sldId id="292" r:id="rId31"/>
    <p:sldId id="294" r:id="rId32"/>
    <p:sldId id="296" r:id="rId33"/>
    <p:sldId id="297" r:id="rId34"/>
    <p:sldId id="298" r:id="rId35"/>
    <p:sldId id="301" r:id="rId36"/>
    <p:sldId id="299" r:id="rId37"/>
    <p:sldId id="300" r:id="rId38"/>
    <p:sldId id="303" r:id="rId39"/>
    <p:sldId id="304" r:id="rId40"/>
    <p:sldId id="267" r:id="rId41"/>
    <p:sldId id="281" r:id="rId42"/>
    <p:sldId id="286" r:id="rId43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85814" autoAdjust="0"/>
  </p:normalViewPr>
  <p:slideViewPr>
    <p:cSldViewPr snapToGrid="0">
      <p:cViewPr varScale="1">
        <p:scale>
          <a:sx n="62" d="100"/>
          <a:sy n="62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9C713-5125-4B51-9965-CB2E1704F69F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B6FFB-E4DB-48C7-922B-558E9DEE0A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444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6FFB-E4DB-48C7-922B-558E9DEE0A32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856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>
            <a:extLst>
              <a:ext uri="{FF2B5EF4-FFF2-40B4-BE49-F238E27FC236}">
                <a16:creationId xmlns:a16="http://schemas.microsoft.com/office/drawing/2014/main" id="{C886F98A-0B8E-4D2A-A766-53863E13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C2D7D7BD-BF27-4E39-9CBC-3F29F7B38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87767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pic>
        <p:nvPicPr>
          <p:cNvPr id="6" name="Picture 20" descr="logo+napis_en">
            <a:extLst>
              <a:ext uri="{FF2B5EF4-FFF2-40B4-BE49-F238E27FC236}">
                <a16:creationId xmlns:a16="http://schemas.microsoft.com/office/drawing/2014/main" id="{9C5E01B5-0AB1-4036-971A-0E5CC137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82625"/>
            <a:ext cx="593513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OPVaVpI_loga-eu_pos_H_EN">
            <a:extLst>
              <a:ext uri="{FF2B5EF4-FFF2-40B4-BE49-F238E27FC236}">
                <a16:creationId xmlns:a16="http://schemas.microsoft.com/office/drawing/2014/main" id="{5F04B949-DC90-43BA-AC8D-F4594D44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397500"/>
            <a:ext cx="482176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0" y="3057525"/>
            <a:ext cx="10653184" cy="1058863"/>
          </a:xfrm>
        </p:spPr>
        <p:txBody>
          <a:bodyPr anchor="t"/>
          <a:lstStyle>
            <a:lvl1pPr>
              <a:defRPr sz="40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367214"/>
            <a:ext cx="6680200" cy="54768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3ADB19-0046-40DC-8C3E-D27C7D34F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F507DD-B019-4AC7-AE89-0984F39A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59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54017" y="404814"/>
            <a:ext cx="2758016" cy="572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5734" y="404814"/>
            <a:ext cx="8075084" cy="5722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A0FEF2-9B1A-4072-A019-2886E898E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C7DFB5-C421-42FE-BCB3-4370B38C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90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>
            <a:extLst>
              <a:ext uri="{FF2B5EF4-FFF2-40B4-BE49-F238E27FC236}">
                <a16:creationId xmlns:a16="http://schemas.microsoft.com/office/drawing/2014/main" id="{1521FA82-0BF8-42A2-BB42-9FBC0168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09" t="-119444" r="16785" b="149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BE1271D-05BE-4922-BF9B-5F31DAE7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87767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pic>
        <p:nvPicPr>
          <p:cNvPr id="6" name="Picture 9" descr="CEITEC_logo_pos_RGB">
            <a:extLst>
              <a:ext uri="{FF2B5EF4-FFF2-40B4-BE49-F238E27FC236}">
                <a16:creationId xmlns:a16="http://schemas.microsoft.com/office/drawing/2014/main" id="{93B898AC-F163-4C6D-8161-7328D508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2949575"/>
            <a:ext cx="4318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OPVaVpI_loga-eu_pos_H_EN">
            <a:extLst>
              <a:ext uri="{FF2B5EF4-FFF2-40B4-BE49-F238E27FC236}">
                <a16:creationId xmlns:a16="http://schemas.microsoft.com/office/drawing/2014/main" id="{2F6441DD-4D45-4E5F-9420-95C4E8EE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397500"/>
            <a:ext cx="482176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1127126"/>
            <a:ext cx="10653184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3598864"/>
            <a:ext cx="668020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95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023DB8-591B-46DD-84ED-D11FBFFA0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A120-ABAE-4938-9BFD-9BD096D573FC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F9D14-695B-4861-BD79-69AD112D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82470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669BBD-3A9F-49D9-9CD5-146AC8DF1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6CCE-318A-4997-8A6B-320C3915A397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3D49A-0F56-4980-A38A-5B3F4984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36493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5734" y="1619250"/>
            <a:ext cx="5416551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19250"/>
            <a:ext cx="5416549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945914-36E4-4550-B0AA-252FD57D2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587A-4EA4-44FA-B576-0D2D759C7194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E7C0F-4E82-4102-89C2-9B871425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54009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92F378-F7A0-48EF-B83B-A8E699E28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63D6-53C2-4B97-A598-490B19FD8EB6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F5773-F1E8-4556-A9D5-3B77BCC9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417106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76A0E3-22D4-4519-8092-0BCA52441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FB5C-043A-4B3D-A040-BE68DABAAB5C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090D97-6EEA-4BD0-8383-5647B167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59667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133308-B64E-4FCE-92B9-C51A36866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D3AC-E449-4120-86AC-9BA4B054828B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C92BFE-9B1D-433A-B3FD-2265E52D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89338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2758D8-226D-4533-9ADD-653AF2742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EFEC-EADB-419D-A6C0-FB16DC5BDA0E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950A2-C7B6-433B-83B0-C9FC6E82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5472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E171C-D323-42D2-8236-560108034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743705-BF4B-4030-96FC-7DBC9CFE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5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B8F05B-335C-404E-BE73-AFB778D38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1A8B-450A-4B10-8CF6-8284E24EB9A8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D12596-A2EF-4AE0-85AE-FE1716A8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47539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039A5-4B04-4502-B69F-3A657060F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AFFD-C1BB-4CB7-AF84-777EA06B7A82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8C8E06-1064-44CF-A826-E61EB150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376731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54017" y="404814"/>
            <a:ext cx="2758016" cy="572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5734" y="404814"/>
            <a:ext cx="8075084" cy="5722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583D1E-BD5B-4AE1-AB00-33761B583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B782-5D18-4CD7-81CD-325EF25514C8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05BA5F-D075-479F-83A4-91179FC4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2003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7C1241-3691-4ECE-8F9A-540CF45CA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35A0F-1D17-4061-A289-05ED56B4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41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5734" y="1619250"/>
            <a:ext cx="5416551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19250"/>
            <a:ext cx="5416549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538931-239D-4DA3-8C6F-ED4160888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9E0652-EE0B-4655-BFD9-D51148F9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3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36363B-3F56-414E-8842-96AE68488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69CF7F-CE12-416C-BD4A-17953E52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1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DF3549-1942-4E31-8776-79519E852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F09EEE-7114-47B9-8461-B7D292A1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0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F1D4E9-1893-4CB4-BB0A-965DCED3E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6F01B3-C28D-411D-8CB1-340CB942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0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F70F0C-1CFA-4048-AFB5-C877A8AD7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82E6DF-FEB7-4F99-B88F-DF004EE7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9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DE3272-5542-4C33-BA5A-723522C9C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ED958A-30C5-4976-AE6D-1277F314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04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9A037123-3D09-4E44-B794-D9F8B9E27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12187767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pic>
        <p:nvPicPr>
          <p:cNvPr id="1027" name="Picture 14" descr="CEITEC_logo_neg_RGB">
            <a:extLst>
              <a:ext uri="{FF2B5EF4-FFF2-40B4-BE49-F238E27FC236}">
                <a16:creationId xmlns:a16="http://schemas.microsoft.com/office/drawing/2014/main" id="{E9AD7903-86B9-4045-8C32-E36773C4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84" y="720725"/>
            <a:ext cx="407881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F6885CFB-758A-4BA3-9BBD-AE83A7183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5733" y="404813"/>
            <a:ext cx="719878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E71D368-EF2A-480E-AAF2-46A80E13E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1619250"/>
            <a:ext cx="110363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F62BC9-C8C7-4E30-BD5C-1C48C95434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217" y="6332538"/>
            <a:ext cx="191981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fld id="{4555E26D-70CF-4C6B-A22C-476D55D65C6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D3FBF6F-EC47-4183-9614-FBA8367A51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332538"/>
            <a:ext cx="767715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4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29A4CB-4084-4C54-8184-506966F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12187767" cy="1439863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589612B-87BC-424E-9F63-F6EE50B16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404813"/>
            <a:ext cx="76771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9A6BC60-51F7-4903-89DF-CA785C7A2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1619250"/>
            <a:ext cx="110363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886F79F-C6AC-40BD-9002-8DED1ADA7C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217" y="6332538"/>
            <a:ext cx="191981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pPr>
              <a:defRPr/>
            </a:pPr>
            <a:fld id="{0DEA9D7D-E0AD-46F7-A8F3-3D4620CC6E9C}" type="slidenum">
              <a:rPr lang="cs-CZ" altLang="en-US"/>
              <a:pPr>
                <a:defRPr/>
              </a:pPr>
              <a:t>‹#›</a:t>
            </a:fld>
            <a:r>
              <a:rPr lang="cs-CZ" altLang="en-US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812570E9-93A0-488C-A4F0-97BDA7855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332538"/>
            <a:ext cx="767715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Název prezentace - doplnit</a:t>
            </a:r>
          </a:p>
        </p:txBody>
      </p:sp>
      <p:pic>
        <p:nvPicPr>
          <p:cNvPr id="2055" name="Picture 9" descr="CEITEC_logo_neg_RGB">
            <a:extLst>
              <a:ext uri="{FF2B5EF4-FFF2-40B4-BE49-F238E27FC236}">
                <a16:creationId xmlns:a16="http://schemas.microsoft.com/office/drawing/2014/main" id="{860EC42D-E436-41A3-A24F-5AE2E805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84" y="720725"/>
            <a:ext cx="407881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ainmap.org/" TargetMode="External"/><Relationship Id="rId3" Type="http://schemas.openxmlformats.org/officeDocument/2006/relationships/hyperlink" Target="http://www.fmridc.org/" TargetMode="External"/><Relationship Id="rId7" Type="http://schemas.openxmlformats.org/officeDocument/2006/relationships/hyperlink" Target="http://www.sdmproject.com/database" TargetMode="External"/><Relationship Id="rId2" Type="http://schemas.openxmlformats.org/officeDocument/2006/relationships/hyperlink" Target="http://www.brainnet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pressiondatabase.org/" TargetMode="External"/><Relationship Id="rId5" Type="http://schemas.openxmlformats.org/officeDocument/2006/relationships/hyperlink" Target="http://www.bipolardatabase.org/" TargetMode="External"/><Relationship Id="rId4" Type="http://schemas.openxmlformats.org/officeDocument/2006/relationships/hyperlink" Target="http://www.openfmri.org/" TargetMode="External"/><Relationship Id="rId9" Type="http://schemas.openxmlformats.org/officeDocument/2006/relationships/hyperlink" Target="http://www.neurosynth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Meta-analysis of neuroimaging data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Martin Jáni</a:t>
            </a:r>
          </a:p>
          <a:p>
            <a:r>
              <a:rPr lang="sk-SK" dirty="0" err="1"/>
              <a:t>Selected</a:t>
            </a:r>
            <a:r>
              <a:rPr lang="sk-SK" dirty="0"/>
              <a:t> </a:t>
            </a:r>
            <a:r>
              <a:rPr lang="sk-SK" dirty="0" err="1"/>
              <a:t>Topics</a:t>
            </a:r>
            <a:r>
              <a:rPr lang="sk-SK" dirty="0"/>
              <a:t> in </a:t>
            </a:r>
            <a:r>
              <a:rPr lang="sk-SK" dirty="0" err="1"/>
              <a:t>Contemporary</a:t>
            </a:r>
            <a:r>
              <a:rPr lang="sk-SK" dirty="0"/>
              <a:t> </a:t>
            </a:r>
            <a:r>
              <a:rPr lang="sk-SK" dirty="0" err="1"/>
              <a:t>Neuroscience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9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8C3F-BA93-42D8-9433-353BDD64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Region of interest-based meta-analyses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2E6D-4D4B-4E7D-9855-A2DA1298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50"/>
            <a:ext cx="6987439" cy="4508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/>
              <a:t>set of different meta-analyses for every ROI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selective</a:t>
            </a:r>
            <a:r>
              <a:rPr lang="en-US" sz="2400" dirty="0"/>
              <a:t> = </a:t>
            </a:r>
            <a:r>
              <a:rPr lang="sk-SK" sz="2400" dirty="0"/>
              <a:t>some regions more studied than others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a priori hypotheses influence selection of ROI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strong publication bias</a:t>
            </a:r>
          </a:p>
        </p:txBody>
      </p:sp>
      <p:pic>
        <p:nvPicPr>
          <p:cNvPr id="4" name="Picture 2" descr="Výsledok vyhľadávania obrázkov pre dopyt region of interest">
            <a:extLst>
              <a:ext uri="{FF2B5EF4-FFF2-40B4-BE49-F238E27FC236}">
                <a16:creationId xmlns:a16="http://schemas.microsoft.com/office/drawing/2014/main" id="{1F148D11-3281-468F-9585-76A7EA8C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56" y="2020192"/>
            <a:ext cx="3924678" cy="3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7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EE82-0DD2-4CBD-94B5-4EFECB82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Label-based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C1A22-BE9E-483A-AD40-EE454112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57" y="1690688"/>
            <a:ext cx="6612834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peak of a cluster plotted as a dot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number of dots count in each region</a:t>
            </a:r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</a:rPr>
              <a:t>increase</a:t>
            </a:r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decrease</a:t>
            </a:r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00B050"/>
                </a:solidFill>
              </a:rPr>
              <a:t>borders of conventional regions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drawbacks: no weighting, loss of information, </a:t>
            </a:r>
            <a:r>
              <a:rPr lang="en-US" sz="2400" dirty="0"/>
              <a:t>selective</a:t>
            </a:r>
            <a:endParaRPr lang="sk-SK" dirty="0"/>
          </a:p>
          <a:p>
            <a:endParaRPr lang="sk-SK" dirty="0"/>
          </a:p>
        </p:txBody>
      </p:sp>
      <p:pic>
        <p:nvPicPr>
          <p:cNvPr id="3074" name="Picture 2" descr="http://media.springernature.com/full/springer-static/image/art%3A10.1186%2F2045-5380-2-6/MediaObjects/13587_2011_Article_18_Fig3_HTML.jpg">
            <a:extLst>
              <a:ext uri="{FF2B5EF4-FFF2-40B4-BE49-F238E27FC236}">
                <a16:creationId xmlns:a16="http://schemas.microsoft.com/office/drawing/2014/main" id="{E44E3540-54D3-46E8-8277-92B5A8968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12947" r="81607" b="61932"/>
          <a:stretch/>
        </p:blipFill>
        <p:spPr bwMode="auto">
          <a:xfrm>
            <a:off x="530084" y="1690688"/>
            <a:ext cx="3617843" cy="43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11B353-D5C6-4C62-AB5A-D846206BBAF4}"/>
              </a:ext>
            </a:extLst>
          </p:cNvPr>
          <p:cNvSpPr/>
          <p:nvPr/>
        </p:nvSpPr>
        <p:spPr>
          <a:xfrm>
            <a:off x="715745" y="6136964"/>
            <a:ext cx="337393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</p:spTree>
    <p:extLst>
      <p:ext uri="{BB962C8B-B14F-4D97-AF65-F5344CB8AC3E}">
        <p14:creationId xmlns:p14="http://schemas.microsoft.com/office/powerpoint/2010/main" val="126720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Voxel-based meta-analyses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F2077-9E0B-4F7C-9676-35FEA794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50"/>
            <a:ext cx="11001500" cy="4508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Image-based meta-analyses</a:t>
            </a:r>
          </a:p>
          <a:p>
            <a:pPr>
              <a:lnSpc>
                <a:spcPct val="150000"/>
              </a:lnSpc>
            </a:pPr>
            <a:r>
              <a:rPr lang="sk-SK" dirty="0"/>
              <a:t>Coordinate-based meta-analyses</a:t>
            </a:r>
          </a:p>
          <a:p>
            <a:pPr>
              <a:lnSpc>
                <a:spcPct val="150000"/>
              </a:lnSpc>
            </a:pPr>
            <a:r>
              <a:rPr lang="en-US" dirty="0"/>
              <a:t>Mixed image- and coordinate-based meta-analyses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9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Voxel-based meta-analyses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F2077-9E0B-4F7C-9676-35FEA794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b="1" dirty="0"/>
              <a:t>Image-based meta-analyses</a:t>
            </a:r>
          </a:p>
          <a:p>
            <a:pPr>
              <a:lnSpc>
                <a:spcPct val="150000"/>
              </a:lnSpc>
            </a:pPr>
            <a:r>
              <a:rPr lang="sk-SK" dirty="0"/>
              <a:t>Coordinate-based meta-analyses</a:t>
            </a:r>
          </a:p>
          <a:p>
            <a:pPr>
              <a:lnSpc>
                <a:spcPct val="150000"/>
              </a:lnSpc>
            </a:pPr>
            <a:r>
              <a:rPr lang="en-US" dirty="0"/>
              <a:t>Mixed image- and coordinate-based meta-analyses</a:t>
            </a:r>
          </a:p>
        </p:txBody>
      </p:sp>
    </p:spTree>
    <p:extLst>
      <p:ext uri="{BB962C8B-B14F-4D97-AF65-F5344CB8AC3E}">
        <p14:creationId xmlns:p14="http://schemas.microsoft.com/office/powerpoint/2010/main" val="46049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Image-</a:t>
            </a:r>
            <a:r>
              <a:rPr lang="sk-SK" dirty="0" err="1"/>
              <a:t>based</a:t>
            </a:r>
            <a:r>
              <a:rPr lang="sk-SK" dirty="0"/>
              <a:t> </a:t>
            </a:r>
            <a:r>
              <a:rPr lang="sk-SK" dirty="0" err="1"/>
              <a:t>meta-analyses</a:t>
            </a:r>
            <a:endParaRPr lang="sk-S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F2077-9E0B-4F7C-9676-35FEA794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50"/>
            <a:ext cx="5375615" cy="4508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use of </a:t>
            </a:r>
            <a:r>
              <a:rPr lang="en-US" dirty="0"/>
              <a:t>parametric maps</a:t>
            </a:r>
          </a:p>
          <a:p>
            <a:pPr>
              <a:lnSpc>
                <a:spcPct val="150000"/>
              </a:lnSpc>
            </a:pPr>
            <a:r>
              <a:rPr lang="en-US" dirty="0"/>
              <a:t>meta-analysis for each voxel</a:t>
            </a:r>
          </a:p>
          <a:p>
            <a:pPr>
              <a:lnSpc>
                <a:spcPct val="150000"/>
              </a:lnSpc>
            </a:pPr>
            <a:r>
              <a:rPr lang="en-US" dirty="0"/>
              <a:t>multiple-comparisons problem</a:t>
            </a:r>
          </a:p>
          <a:p>
            <a:pPr>
              <a:lnSpc>
                <a:spcPct val="150000"/>
              </a:lnSpc>
            </a:pPr>
            <a:r>
              <a:rPr lang="en-US" dirty="0"/>
              <a:t>hard to find (contacting authors)</a:t>
            </a:r>
          </a:p>
        </p:txBody>
      </p:sp>
      <p:pic>
        <p:nvPicPr>
          <p:cNvPr id="4" name="Picture 4" descr="Výsledok vyhľadávania obrázkov pre dopyt voxel wise">
            <a:extLst>
              <a:ext uri="{FF2B5EF4-FFF2-40B4-BE49-F238E27FC236}">
                <a16:creationId xmlns:a16="http://schemas.microsoft.com/office/drawing/2014/main" id="{552FEB04-4511-49E7-9458-32421184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19" y="2104755"/>
            <a:ext cx="5464415" cy="35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1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Voxel-based meta-analyses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F2077-9E0B-4F7C-9676-35FEA794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Image-based meta-analyses</a:t>
            </a:r>
          </a:p>
          <a:p>
            <a:pPr>
              <a:lnSpc>
                <a:spcPct val="150000"/>
              </a:lnSpc>
            </a:pPr>
            <a:r>
              <a:rPr lang="sk-SK" b="1" dirty="0"/>
              <a:t>Coordinate-based meta-analyses</a:t>
            </a:r>
          </a:p>
          <a:p>
            <a:pPr>
              <a:lnSpc>
                <a:spcPct val="150000"/>
              </a:lnSpc>
            </a:pPr>
            <a:r>
              <a:rPr lang="en-US" dirty="0"/>
              <a:t>Mixed image- and coordinate-based meta-analyses</a:t>
            </a:r>
          </a:p>
        </p:txBody>
      </p:sp>
    </p:spTree>
    <p:extLst>
      <p:ext uri="{BB962C8B-B14F-4D97-AF65-F5344CB8AC3E}">
        <p14:creationId xmlns:p14="http://schemas.microsoft.com/office/powerpoint/2010/main" val="237622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Coordinate-based meta-analyses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B2EBA36-7890-4D5D-B9EA-1A5FD644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903" y="6089374"/>
            <a:ext cx="1550505" cy="76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Kanske et al. 2015</a:t>
            </a:r>
            <a:endParaRPr lang="cs-CZ" sz="2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94DAFE-2126-4ECD-825F-0F4A8B8E0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65080"/>
              </p:ext>
            </p:extLst>
          </p:nvPr>
        </p:nvGraphicFramePr>
        <p:xfrm>
          <a:off x="689853" y="1419675"/>
          <a:ext cx="9328050" cy="54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orelDRAW" r:id="rId3" imgW="12599635" imgH="7345366" progId="CorelDRAW.Graphic.11">
                  <p:embed/>
                </p:oleObj>
              </mc:Choice>
              <mc:Fallback>
                <p:oleObj name="CorelDRAW" r:id="rId3" imgW="12599635" imgH="7345366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853" y="1419675"/>
                        <a:ext cx="9328050" cy="54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8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/>
              <a:t>Kernel density analysis (KDA)</a:t>
            </a:r>
          </a:p>
        </p:txBody>
      </p:sp>
      <p:pic>
        <p:nvPicPr>
          <p:cNvPr id="5122" name="Picture 2" descr="http://media.springernature.com/full/springer-static/image/art%3A10.1186%2F2045-5380-2-6/MediaObjects/13587_2011_Article_18_Fig3_HTML.jpg">
            <a:extLst>
              <a:ext uri="{FF2B5EF4-FFF2-40B4-BE49-F238E27FC236}">
                <a16:creationId xmlns:a16="http://schemas.microsoft.com/office/drawing/2014/main" id="{4479F84D-8EBF-43E5-9277-3EBFB7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42469" r="67842" b="31403"/>
          <a:stretch/>
        </p:blipFill>
        <p:spPr bwMode="auto">
          <a:xfrm>
            <a:off x="-13573" y="1877925"/>
            <a:ext cx="5380255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E4F5E-52C9-403A-A567-8F5C2F251FF1}"/>
              </a:ext>
            </a:extLst>
          </p:cNvPr>
          <p:cNvSpPr txBox="1">
            <a:spLocks/>
          </p:cNvSpPr>
          <p:nvPr/>
        </p:nvSpPr>
        <p:spPr>
          <a:xfrm>
            <a:off x="5618473" y="1877925"/>
            <a:ext cx="4863548" cy="357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k-SK" sz="2400" dirty="0"/>
              <a:t>peak as a sphere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number of spheres surrounding each voxel are counted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</a:rPr>
              <a:t>increase</a:t>
            </a:r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decrease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8D202-EECB-4C40-963F-620024EBD006}"/>
              </a:ext>
            </a:extLst>
          </p:cNvPr>
          <p:cNvSpPr/>
          <p:nvPr/>
        </p:nvSpPr>
        <p:spPr>
          <a:xfrm>
            <a:off x="715745" y="6136964"/>
            <a:ext cx="337393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  <p:pic>
        <p:nvPicPr>
          <p:cNvPr id="6" name="Picture 2" descr="Peak coordinates mapping in some voxel-based meta-analytic methods">
            <a:extLst>
              <a:ext uri="{FF2B5EF4-FFF2-40B4-BE49-F238E27FC236}">
                <a16:creationId xmlns:a16="http://schemas.microsoft.com/office/drawing/2014/main" id="{7F89350C-4860-4F9A-B1CC-8BA04A449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 r="32493" b="50321"/>
          <a:stretch/>
        </p:blipFill>
        <p:spPr bwMode="auto">
          <a:xfrm>
            <a:off x="8839201" y="4445658"/>
            <a:ext cx="3285640" cy="24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51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/>
              <a:t>Multilevel kernel density (MKDA)</a:t>
            </a:r>
          </a:p>
        </p:txBody>
      </p:sp>
      <p:pic>
        <p:nvPicPr>
          <p:cNvPr id="6" name="Picture 2" descr="Peak coordinates mapping in some voxel-based meta-analytic methods">
            <a:extLst>
              <a:ext uri="{FF2B5EF4-FFF2-40B4-BE49-F238E27FC236}">
                <a16:creationId xmlns:a16="http://schemas.microsoft.com/office/drawing/2014/main" id="{D3BC726F-5BE6-4C77-854E-B81E12CE3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2" t="-3498" r="-2582" b="53819"/>
          <a:stretch/>
        </p:blipFill>
        <p:spPr bwMode="auto">
          <a:xfrm>
            <a:off x="8906360" y="4447355"/>
            <a:ext cx="3285640" cy="24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media.springernature.com/full/springer-static/image/art%3A10.1186%2F2045-5380-2-6/MediaObjects/13587_2011_Article_18_Fig3_HTML.jpg">
            <a:extLst>
              <a:ext uri="{FF2B5EF4-FFF2-40B4-BE49-F238E27FC236}">
                <a16:creationId xmlns:a16="http://schemas.microsoft.com/office/drawing/2014/main" id="{4479F84D-8EBF-43E5-9277-3EBFB7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4" t="12373" r="22575" b="61499"/>
          <a:stretch/>
        </p:blipFill>
        <p:spPr bwMode="auto">
          <a:xfrm>
            <a:off x="0" y="1877925"/>
            <a:ext cx="5380255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E4F5E-52C9-403A-A567-8F5C2F251FF1}"/>
              </a:ext>
            </a:extLst>
          </p:cNvPr>
          <p:cNvSpPr txBox="1">
            <a:spLocks/>
          </p:cNvSpPr>
          <p:nvPr/>
        </p:nvSpPr>
        <p:spPr>
          <a:xfrm>
            <a:off x="5722920" y="1877925"/>
            <a:ext cx="3314768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similar to KDA</a:t>
            </a:r>
            <a:endParaRPr lang="sk-SK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voxel close to two spheres from one study counts as one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avoids false high values at</a:t>
            </a:r>
            <a:r>
              <a:rPr lang="sk-SK" sz="2400" dirty="0"/>
              <a:t> </a:t>
            </a:r>
            <a:r>
              <a:rPr lang="en-US" sz="2400" dirty="0"/>
              <a:t>intersections</a:t>
            </a:r>
            <a:endParaRPr lang="sk-SK" sz="2400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dirty="0"/>
              <a:t>weighted by sample size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robustness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5A031-4F4A-4996-9B79-B28F0D37D429}"/>
              </a:ext>
            </a:extLst>
          </p:cNvPr>
          <p:cNvSpPr/>
          <p:nvPr/>
        </p:nvSpPr>
        <p:spPr>
          <a:xfrm>
            <a:off x="715745" y="6136964"/>
            <a:ext cx="337393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</p:spTree>
    <p:extLst>
      <p:ext uri="{BB962C8B-B14F-4D97-AF65-F5344CB8AC3E}">
        <p14:creationId xmlns:p14="http://schemas.microsoft.com/office/powerpoint/2010/main" val="326906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/>
              <a:t>Activation likelihood estimation (ALE)</a:t>
            </a:r>
          </a:p>
        </p:txBody>
      </p:sp>
      <p:pic>
        <p:nvPicPr>
          <p:cNvPr id="5122" name="Picture 2" descr="http://media.springernature.com/full/springer-static/image/art%3A10.1186%2F2045-5380-2-6/MediaObjects/13587_2011_Article_18_Fig3_HTML.jpg">
            <a:extLst>
              <a:ext uri="{FF2B5EF4-FFF2-40B4-BE49-F238E27FC236}">
                <a16:creationId xmlns:a16="http://schemas.microsoft.com/office/drawing/2014/main" id="{4479F84D-8EBF-43E5-9277-3EBFB7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72975" r="67994" b="897"/>
          <a:stretch/>
        </p:blipFill>
        <p:spPr bwMode="auto">
          <a:xfrm>
            <a:off x="0" y="1877925"/>
            <a:ext cx="5380255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E4F5E-52C9-403A-A567-8F5C2F251FF1}"/>
              </a:ext>
            </a:extLst>
          </p:cNvPr>
          <p:cNvSpPr txBox="1">
            <a:spLocks/>
          </p:cNvSpPr>
          <p:nvPr/>
        </p:nvSpPr>
        <p:spPr>
          <a:xfrm>
            <a:off x="5570183" y="1880555"/>
            <a:ext cx="4863548" cy="357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k-SK" sz="2400" dirty="0"/>
              <a:t>peak as a </a:t>
            </a:r>
            <a:r>
              <a:rPr lang="en-US" sz="2400" dirty="0"/>
              <a:t>smoothed </a:t>
            </a:r>
            <a:r>
              <a:rPr lang="sk-SK" sz="2400" dirty="0"/>
              <a:t>sphere (Gaussian Kernel at FWHM)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higher value for voxels closer to the center of the sphere (peak)</a:t>
            </a:r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FF0000"/>
                </a:solidFill>
              </a:rPr>
              <a:t>increase</a:t>
            </a:r>
          </a:p>
          <a:p>
            <a:pPr lvl="1">
              <a:lnSpc>
                <a:spcPct val="15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decrease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2FB89-DB96-460F-9B60-D7CA2E08A5E6}"/>
              </a:ext>
            </a:extLst>
          </p:cNvPr>
          <p:cNvSpPr/>
          <p:nvPr/>
        </p:nvSpPr>
        <p:spPr>
          <a:xfrm>
            <a:off x="715745" y="6136964"/>
            <a:ext cx="337393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  <p:pic>
        <p:nvPicPr>
          <p:cNvPr id="6" name="Picture 2" descr="Peak coordinates mapping in some voxel-based meta-analytic methods">
            <a:extLst>
              <a:ext uri="{FF2B5EF4-FFF2-40B4-BE49-F238E27FC236}">
                <a16:creationId xmlns:a16="http://schemas.microsoft.com/office/drawing/2014/main" id="{01522B81-1827-4C57-80B9-BFD57FC25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" t="50321" r="66139"/>
          <a:stretch/>
        </p:blipFill>
        <p:spPr bwMode="auto">
          <a:xfrm>
            <a:off x="8839201" y="4445658"/>
            <a:ext cx="3285640" cy="24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4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rontiersin.org/files/Articles/89718/fnhum-08-00462-HTML/image_m/fnhum-08-00462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2" y="1435596"/>
            <a:ext cx="6090834" cy="5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295414-D957-4232-8EB0-37D7162B6B62}"/>
              </a:ext>
            </a:extLst>
          </p:cNvPr>
          <p:cNvSpPr/>
          <p:nvPr/>
        </p:nvSpPr>
        <p:spPr>
          <a:xfrm>
            <a:off x="8819803" y="6171583"/>
            <a:ext cx="226190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[Stelzer et al., 2014]</a:t>
            </a:r>
          </a:p>
        </p:txBody>
      </p:sp>
    </p:spTree>
    <p:extLst>
      <p:ext uri="{BB962C8B-B14F-4D97-AF65-F5344CB8AC3E}">
        <p14:creationId xmlns:p14="http://schemas.microsoft.com/office/powerpoint/2010/main" val="351507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Signed differential mapping </a:t>
            </a:r>
            <a:r>
              <a:rPr lang="sk-SK" dirty="0"/>
              <a:t>(</a:t>
            </a:r>
            <a:r>
              <a:rPr lang="en-US" dirty="0"/>
              <a:t>SDM</a:t>
            </a:r>
            <a:r>
              <a:rPr lang="sk-SK" dirty="0"/>
              <a:t>)</a:t>
            </a:r>
          </a:p>
        </p:txBody>
      </p:sp>
      <p:pic>
        <p:nvPicPr>
          <p:cNvPr id="5122" name="Picture 2" descr="http://media.springernature.com/full/springer-static/image/art%3A10.1186%2F2045-5380-2-6/MediaObjects/13587_2011_Article_18_Fig3_HTML.jpg">
            <a:extLst>
              <a:ext uri="{FF2B5EF4-FFF2-40B4-BE49-F238E27FC236}">
                <a16:creationId xmlns:a16="http://schemas.microsoft.com/office/drawing/2014/main" id="{4479F84D-8EBF-43E5-9277-3EBFB7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42271" r="36729" b="31601"/>
          <a:stretch/>
        </p:blipFill>
        <p:spPr bwMode="auto">
          <a:xfrm>
            <a:off x="-6773" y="1877925"/>
            <a:ext cx="2838734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E4F5E-52C9-403A-A567-8F5C2F251FF1}"/>
              </a:ext>
            </a:extLst>
          </p:cNvPr>
          <p:cNvSpPr txBox="1">
            <a:spLocks/>
          </p:cNvSpPr>
          <p:nvPr/>
        </p:nvSpPr>
        <p:spPr>
          <a:xfrm>
            <a:off x="3250600" y="1877925"/>
            <a:ext cx="8528112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smoothed spheres like in ALE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weighted by sample size, robustness analysis like MKDA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k-SK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combines positive and negative values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adds heterogeneity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FFE12-EF9D-45C4-8FFD-C421194EB6B0}"/>
              </a:ext>
            </a:extLst>
          </p:cNvPr>
          <p:cNvSpPr/>
          <p:nvPr/>
        </p:nvSpPr>
        <p:spPr>
          <a:xfrm>
            <a:off x="715745" y="6136964"/>
            <a:ext cx="337393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  <p:pic>
        <p:nvPicPr>
          <p:cNvPr id="6" name="Picture 2" descr="Peak coordinates mapping in some voxel-based meta-analytic methods">
            <a:extLst>
              <a:ext uri="{FF2B5EF4-FFF2-40B4-BE49-F238E27FC236}">
                <a16:creationId xmlns:a16="http://schemas.microsoft.com/office/drawing/2014/main" id="{295754D5-8EDB-4681-9B21-16522C389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t="50321" r="33707"/>
          <a:stretch/>
        </p:blipFill>
        <p:spPr bwMode="auto">
          <a:xfrm>
            <a:off x="8839201" y="4445658"/>
            <a:ext cx="3285640" cy="24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6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eak coordinates mapping in some voxel-based meta-analytic methods">
            <a:extLst>
              <a:ext uri="{FF2B5EF4-FFF2-40B4-BE49-F238E27FC236}">
                <a16:creationId xmlns:a16="http://schemas.microsoft.com/office/drawing/2014/main" id="{21AE9C43-7058-415E-A895-153EF3075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0" t="51973" r="-790" b="-1652"/>
          <a:stretch/>
        </p:blipFill>
        <p:spPr bwMode="auto">
          <a:xfrm>
            <a:off x="8930677" y="4463512"/>
            <a:ext cx="3261324" cy="23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Effect size-Signed differential mapping </a:t>
            </a:r>
            <a:br>
              <a:rPr lang="sk-SK" dirty="0"/>
            </a:br>
            <a:r>
              <a:rPr lang="sk-SK" dirty="0"/>
              <a:t>(</a:t>
            </a:r>
            <a:r>
              <a:rPr lang="en-US" dirty="0"/>
              <a:t>ES-SDM</a:t>
            </a:r>
            <a:r>
              <a:rPr lang="sk-SK" dirty="0"/>
              <a:t>)</a:t>
            </a:r>
          </a:p>
        </p:txBody>
      </p:sp>
      <p:pic>
        <p:nvPicPr>
          <p:cNvPr id="5122" name="Picture 2" descr="http://media.springernature.com/full/springer-static/image/art%3A10.1186%2F2045-5380-2-6/MediaObjects/13587_2011_Article_18_Fig3_HTML.jpg">
            <a:extLst>
              <a:ext uri="{FF2B5EF4-FFF2-40B4-BE49-F238E27FC236}">
                <a16:creationId xmlns:a16="http://schemas.microsoft.com/office/drawing/2014/main" id="{4479F84D-8EBF-43E5-9277-3EBFB7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2" t="74064" r="23036" b="-192"/>
          <a:stretch/>
        </p:blipFill>
        <p:spPr bwMode="auto">
          <a:xfrm>
            <a:off x="0" y="1459470"/>
            <a:ext cx="5275997" cy="3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E4F5E-52C9-403A-A567-8F5C2F251FF1}"/>
              </a:ext>
            </a:extLst>
          </p:cNvPr>
          <p:cNvSpPr txBox="1">
            <a:spLocks/>
          </p:cNvSpPr>
          <p:nvPr/>
        </p:nvSpPr>
        <p:spPr>
          <a:xfrm>
            <a:off x="5516947" y="1877925"/>
            <a:ext cx="6339256" cy="176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similar to SDM, but values are effect sizes</a:t>
            </a:r>
            <a:endParaRPr lang="sk-SK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weighted by variance (right)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FFE12-EF9D-45C4-8FFD-C421194EB6B0}"/>
              </a:ext>
            </a:extLst>
          </p:cNvPr>
          <p:cNvSpPr/>
          <p:nvPr/>
        </p:nvSpPr>
        <p:spPr>
          <a:xfrm>
            <a:off x="172822" y="5325004"/>
            <a:ext cx="199694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E31D4-FF3E-41A0-846E-621A47FBA405}"/>
              </a:ext>
            </a:extLst>
          </p:cNvPr>
          <p:cNvSpPr/>
          <p:nvPr/>
        </p:nvSpPr>
        <p:spPr>
          <a:xfrm>
            <a:off x="5516947" y="3538222"/>
            <a:ext cx="3489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random effects model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combination of peaks and statistical parametric maps</a:t>
            </a:r>
          </a:p>
        </p:txBody>
      </p:sp>
    </p:spTree>
    <p:extLst>
      <p:ext uri="{BB962C8B-B14F-4D97-AF65-F5344CB8AC3E}">
        <p14:creationId xmlns:p14="http://schemas.microsoft.com/office/powerpoint/2010/main" val="368680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A064-4310-4841-9BCA-8415393B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Voxel-based meta-analyses</a:t>
            </a:r>
            <a:endParaRPr lang="sk-SK" dirty="0"/>
          </a:p>
        </p:txBody>
      </p:sp>
      <p:pic>
        <p:nvPicPr>
          <p:cNvPr id="2050" name="Picture 2" descr="Peak coordinates mapping in some voxel-based meta-analytic methods">
            <a:extLst>
              <a:ext uri="{FF2B5EF4-FFF2-40B4-BE49-F238E27FC236}">
                <a16:creationId xmlns:a16="http://schemas.microsoft.com/office/drawing/2014/main" id="{89569027-1ECC-42DC-8D2E-192C38F72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9" y="1849692"/>
            <a:ext cx="9542915" cy="48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153935-772B-4884-9CA0-B6A725AD949E}"/>
              </a:ext>
            </a:extLst>
          </p:cNvPr>
          <p:cNvSpPr/>
          <p:nvPr/>
        </p:nvSpPr>
        <p:spPr>
          <a:xfrm>
            <a:off x="10032824" y="6316904"/>
            <a:ext cx="221432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et al., 2012]</a:t>
            </a:r>
          </a:p>
        </p:txBody>
      </p:sp>
    </p:spTree>
    <p:extLst>
      <p:ext uri="{BB962C8B-B14F-4D97-AF65-F5344CB8AC3E}">
        <p14:creationId xmlns:p14="http://schemas.microsoft.com/office/powerpoint/2010/main" val="55121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84D-BFEE-480A-975D-F2ED8187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Voxel-based meta-analyses</a:t>
            </a:r>
            <a:endParaRPr lang="sk-S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F2077-9E0B-4F7C-9676-35FEA794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Image-based meta-analyses</a:t>
            </a:r>
          </a:p>
          <a:p>
            <a:pPr>
              <a:lnSpc>
                <a:spcPct val="150000"/>
              </a:lnSpc>
            </a:pPr>
            <a:r>
              <a:rPr lang="sk-SK" dirty="0"/>
              <a:t>Coordinate-based meta-analyses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Mixed image- and coordinate-based meta-analyses</a:t>
            </a:r>
          </a:p>
        </p:txBody>
      </p:sp>
    </p:spTree>
    <p:extLst>
      <p:ext uri="{BB962C8B-B14F-4D97-AF65-F5344CB8AC3E}">
        <p14:creationId xmlns:p14="http://schemas.microsoft.com/office/powerpoint/2010/main" val="164036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2BA7-ABF4-4A18-B228-648BBC97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Mixed image- and coordinate-based meta-analyses</a:t>
            </a:r>
            <a:endParaRPr lang="sk-SK" dirty="0"/>
          </a:p>
        </p:txBody>
      </p:sp>
      <p:pic>
        <p:nvPicPr>
          <p:cNvPr id="6146" name="Picture 2" descr="Validation of ES-SDM">
            <a:extLst>
              <a:ext uri="{FF2B5EF4-FFF2-40B4-BE49-F238E27FC236}">
                <a16:creationId xmlns:a16="http://schemas.microsoft.com/office/drawing/2014/main" id="{0D0C4DFB-C049-4FF9-B09A-966D73C242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673" y="1489092"/>
            <a:ext cx="5982344" cy="52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02683F-4340-42E4-86DF-95606ABC46D4}"/>
              </a:ext>
            </a:extLst>
          </p:cNvPr>
          <p:cNvSpPr/>
          <p:nvPr/>
        </p:nvSpPr>
        <p:spPr>
          <a:xfrm>
            <a:off x="9502737" y="6309156"/>
            <a:ext cx="221432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et al., 2012]</a:t>
            </a:r>
          </a:p>
        </p:txBody>
      </p:sp>
    </p:spTree>
    <p:extLst>
      <p:ext uri="{BB962C8B-B14F-4D97-AF65-F5344CB8AC3E}">
        <p14:creationId xmlns:p14="http://schemas.microsoft.com/office/powerpoint/2010/main" val="167978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sk-S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Meta-analysis is a quantitative systematic review</a:t>
            </a:r>
          </a:p>
          <a:p>
            <a:pPr>
              <a:lnSpc>
                <a:spcPct val="150000"/>
              </a:lnSpc>
            </a:pPr>
            <a:r>
              <a:rPr lang="en-US" dirty="0"/>
              <a:t>Pretty accessible and valuable research to do</a:t>
            </a:r>
          </a:p>
          <a:p>
            <a:pPr>
              <a:lnSpc>
                <a:spcPct val="150000"/>
              </a:lnSpc>
            </a:pPr>
            <a:r>
              <a:rPr lang="sk-SK" dirty="0"/>
              <a:t>Different approaches and methods</a:t>
            </a:r>
          </a:p>
          <a:p>
            <a:pPr>
              <a:lnSpc>
                <a:spcPct val="150000"/>
              </a:lnSpc>
            </a:pPr>
            <a:r>
              <a:rPr lang="sk-SK" dirty="0"/>
              <a:t>ROI based and Voxel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1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71F3-0627-4101-9CEC-03689B47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8483" y="1572754"/>
            <a:ext cx="3600107" cy="4508500"/>
          </a:xfrm>
        </p:spPr>
        <p:txBody>
          <a:bodyPr/>
          <a:lstStyle/>
          <a:p>
            <a:pPr marL="0" indent="0" algn="r">
              <a:buNone/>
            </a:pPr>
            <a:r>
              <a:rPr lang="sk-SK" dirty="0"/>
              <a:t>www.sdmproject.com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263A2-7370-45CB-A489-DE31D7095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5" r="1356" b="5741"/>
          <a:stretch/>
        </p:blipFill>
        <p:spPr>
          <a:xfrm>
            <a:off x="1479408" y="2138766"/>
            <a:ext cx="9178259" cy="47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71F3-0627-4101-9CEC-03689B4787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sk-SK" dirty="0"/>
              <a:t>www.sdmproject.com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67CDE-1EF9-4F45-AA2A-228C5A52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2"/>
          <a:stretch/>
        </p:blipFill>
        <p:spPr bwMode="auto">
          <a:xfrm>
            <a:off x="3921070" y="2453813"/>
            <a:ext cx="8270929" cy="440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2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consistent task/process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choose contrasts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9422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982" y="1619250"/>
            <a:ext cx="5416549" cy="4508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similar to systematic review</a:t>
            </a:r>
          </a:p>
          <a:p>
            <a:pPr>
              <a:lnSpc>
                <a:spcPct val="150000"/>
              </a:lnSpc>
            </a:pPr>
            <a:r>
              <a:rPr lang="en-US" dirty="0"/>
              <a:t>search in databases</a:t>
            </a:r>
          </a:p>
          <a:p>
            <a:pPr>
              <a:lnSpc>
                <a:spcPct val="150000"/>
              </a:lnSpc>
            </a:pPr>
            <a:r>
              <a:rPr lang="en-US" dirty="0"/>
              <a:t>selection of papers</a:t>
            </a:r>
          </a:p>
          <a:p>
            <a:pPr>
              <a:lnSpc>
                <a:spcPct val="150000"/>
              </a:lnSpc>
            </a:pPr>
            <a:r>
              <a:rPr lang="en-US" dirty="0"/>
              <a:t>1 study as 1 subject</a:t>
            </a:r>
          </a:p>
          <a:p>
            <a:pPr>
              <a:lnSpc>
                <a:spcPct val="150000"/>
              </a:lnSpc>
            </a:pPr>
            <a:r>
              <a:rPr lang="en-US" dirty="0"/>
              <a:t>contact authors for missing data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948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57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CAFA2-3636-45B7-90BD-7BB7AE2F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" r="12543" b="5382"/>
          <a:stretch/>
        </p:blipFill>
        <p:spPr>
          <a:xfrm>
            <a:off x="3952068" y="1809299"/>
            <a:ext cx="8239932" cy="50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CAFA2-3636-45B7-90BD-7BB7AE2F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" r="12543" b="5382"/>
          <a:stretch/>
        </p:blipFill>
        <p:spPr>
          <a:xfrm>
            <a:off x="3952068" y="1809299"/>
            <a:ext cx="8239932" cy="5048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FF5A5-1730-4A09-B128-8E9DC87D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07" y="2048900"/>
            <a:ext cx="6985718" cy="45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1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CAFA2-3636-45B7-90BD-7BB7AE2F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" r="12543" b="5382"/>
          <a:stretch/>
        </p:blipFill>
        <p:spPr>
          <a:xfrm>
            <a:off x="3952068" y="1809299"/>
            <a:ext cx="8239932" cy="5048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FF5A5-1730-4A09-B128-8E9DC87D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07" y="2048900"/>
            <a:ext cx="6985718" cy="4569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9D9A4-E000-4849-AA79-050AFE49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044" y="2694726"/>
            <a:ext cx="34575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07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619249"/>
            <a:ext cx="5443743" cy="4921035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b="1" dirty="0"/>
              <a:t>coordinate peaks </a:t>
            </a:r>
            <a:r>
              <a:rPr lang="en-US" dirty="0"/>
              <a:t>to estimate parametric maps</a:t>
            </a:r>
          </a:p>
          <a:p>
            <a:r>
              <a:rPr lang="en-US" dirty="0"/>
              <a:t>optionally include </a:t>
            </a:r>
            <a:r>
              <a:rPr lang="en-US" b="1" dirty="0"/>
              <a:t>original </a:t>
            </a:r>
            <a:r>
              <a:rPr lang="en-US" dirty="0"/>
              <a:t>parametric maps</a:t>
            </a:r>
          </a:p>
          <a:p>
            <a:endParaRPr lang="en-US" dirty="0"/>
          </a:p>
          <a:p>
            <a:r>
              <a:rPr lang="en-US" dirty="0"/>
              <a:t>creates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/>
              <a:t>parametric maps of </a:t>
            </a:r>
            <a:r>
              <a:rPr lang="en-US" sz="2800" b="1" dirty="0"/>
              <a:t>effect sizes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/>
              <a:t>heterogeneity maps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690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817" y="5727700"/>
            <a:ext cx="5366216" cy="812584"/>
          </a:xfrm>
        </p:spPr>
        <p:txBody>
          <a:bodyPr/>
          <a:lstStyle/>
          <a:p>
            <a:r>
              <a:rPr lang="en-US" sz="2400" dirty="0"/>
              <a:t>modality: VBM, fMRI, PET, DTI</a:t>
            </a:r>
          </a:p>
          <a:p>
            <a:r>
              <a:rPr lang="en-US" sz="2400" dirty="0"/>
              <a:t>template: GM, WM, FA, CSF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8F170-EAAC-4844-B6E4-8AB949D37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17" y="1619250"/>
            <a:ext cx="4867741" cy="40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estimate mean</a:t>
            </a:r>
          </a:p>
          <a:p>
            <a:pPr>
              <a:lnSpc>
                <a:spcPct val="150000"/>
              </a:lnSpc>
            </a:pPr>
            <a:r>
              <a:rPr lang="en-US" dirty="0"/>
              <a:t>linear model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800" dirty="0"/>
              <a:t>compare groups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800" dirty="0"/>
              <a:t>meta-regression</a:t>
            </a:r>
          </a:p>
          <a:p>
            <a:pPr>
              <a:lnSpc>
                <a:spcPct val="150000"/>
              </a:lnSpc>
            </a:pPr>
            <a:r>
              <a:rPr lang="en-US" dirty="0"/>
              <a:t>multimodal meta-analysis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2899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threshold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extract peaks (seed)</a:t>
            </a:r>
          </a:p>
          <a:p>
            <a:pPr>
              <a:lnSpc>
                <a:spcPct val="150000"/>
              </a:lnSpc>
            </a:pPr>
            <a:r>
              <a:rPr lang="en-US" dirty="0"/>
              <a:t>funnel plot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8756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threshold results</a:t>
            </a:r>
          </a:p>
          <a:p>
            <a:r>
              <a:rPr lang="en-US" dirty="0"/>
              <a:t>create mask</a:t>
            </a:r>
          </a:p>
          <a:p>
            <a:r>
              <a:rPr lang="en-US" dirty="0"/>
              <a:t>extract peaks</a:t>
            </a:r>
          </a:p>
          <a:p>
            <a:r>
              <a:rPr lang="en-US" dirty="0"/>
              <a:t>funnel plot</a:t>
            </a:r>
            <a:endParaRPr lang="sk-S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9F485-8F73-4C41-9938-5B54BB2A6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" t="13315" r="2500" b="5515"/>
          <a:stretch/>
        </p:blipFill>
        <p:spPr>
          <a:xfrm>
            <a:off x="1115878" y="1625988"/>
            <a:ext cx="11076122" cy="52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Example: SDM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research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data collection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formatting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preprocessing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/>
              <a:t>model estimation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k-SK" b="1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0EF9A-BC69-47B3-9B0C-4726945DF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threshold results</a:t>
            </a:r>
          </a:p>
          <a:p>
            <a:r>
              <a:rPr lang="en-US" dirty="0"/>
              <a:t>create mask</a:t>
            </a:r>
          </a:p>
          <a:p>
            <a:r>
              <a:rPr lang="en-US" dirty="0"/>
              <a:t>extract peaks</a:t>
            </a:r>
          </a:p>
          <a:p>
            <a:r>
              <a:rPr lang="en-US" dirty="0"/>
              <a:t>funnel plot</a:t>
            </a:r>
            <a:endParaRPr lang="sk-S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9F485-8F73-4C41-9938-5B54BB2A6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" t="13315" r="2500" b="5515"/>
          <a:stretch/>
        </p:blipFill>
        <p:spPr>
          <a:xfrm>
            <a:off x="1115878" y="1625988"/>
            <a:ext cx="11076122" cy="523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44D20-5474-4A0F-941E-0CC70B095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447" y="800894"/>
            <a:ext cx="42576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38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F6BE-5A0E-4008-8584-AA6517FE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Databases</a:t>
            </a:r>
            <a:endParaRPr lang="sk-S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0D89F-9C5C-428D-850C-3CAB5C3A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b="1" dirty="0" err="1"/>
              <a:t>sets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original</a:t>
            </a:r>
            <a:r>
              <a:rPr lang="cs-CZ" sz="1600" b="1" dirty="0"/>
              <a:t> data (eg </a:t>
            </a:r>
            <a:r>
              <a:rPr lang="cs-CZ" sz="1600" b="1" dirty="0" err="1"/>
              <a:t>raw</a:t>
            </a:r>
            <a:r>
              <a:rPr lang="cs-CZ" sz="1600" b="1" dirty="0"/>
              <a:t> </a:t>
            </a:r>
            <a:r>
              <a:rPr lang="cs-CZ" sz="1600" b="1" dirty="0" err="1"/>
              <a:t>scanned</a:t>
            </a:r>
            <a:r>
              <a:rPr lang="cs-CZ" sz="1600" b="1" dirty="0"/>
              <a:t> </a:t>
            </a:r>
            <a:r>
              <a:rPr lang="cs-CZ" sz="1600" b="1" dirty="0" err="1"/>
              <a:t>images</a:t>
            </a:r>
            <a:r>
              <a:rPr lang="cs-CZ" sz="1600" b="1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</a:t>
            </a:r>
            <a:r>
              <a:rPr lang="en-US" sz="1600" dirty="0" err="1"/>
              <a:t>BRAINNet</a:t>
            </a:r>
            <a:r>
              <a:rPr lang="en-US" sz="1600" dirty="0"/>
              <a:t> (</a:t>
            </a:r>
            <a:r>
              <a:rPr lang="en-US" sz="1600" u="sng" dirty="0">
                <a:hlinkClick r:id="rId2"/>
              </a:rPr>
              <a:t>http://www.brainnet.net</a:t>
            </a:r>
            <a:r>
              <a:rPr lang="en-US" sz="1600" dirty="0"/>
              <a:t>)</a:t>
            </a:r>
            <a:endParaRPr lang="sk-SK" sz="1600" dirty="0"/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</a:t>
            </a:r>
            <a:r>
              <a:rPr lang="en-US" sz="1600" dirty="0"/>
              <a:t>fMRI Data Center (</a:t>
            </a:r>
            <a:r>
              <a:rPr lang="en-US" sz="1600" u="sng" dirty="0">
                <a:hlinkClick r:id="rId3"/>
              </a:rPr>
              <a:t>http://www.fmridc.org</a:t>
            </a:r>
            <a:r>
              <a:rPr lang="en-US" sz="1600" dirty="0"/>
              <a:t>)</a:t>
            </a:r>
            <a:endParaRPr lang="sk-SK" sz="1600" dirty="0"/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</a:t>
            </a:r>
            <a:r>
              <a:rPr lang="en-US" sz="1600" dirty="0" err="1"/>
              <a:t>OpenfMRI</a:t>
            </a:r>
            <a:r>
              <a:rPr lang="en-US" sz="1600" dirty="0"/>
              <a:t> (</a:t>
            </a:r>
            <a:r>
              <a:rPr lang="en-US" sz="1600" u="sng" dirty="0">
                <a:hlinkClick r:id="rId4"/>
              </a:rPr>
              <a:t>http://www.openfmri.org</a:t>
            </a:r>
            <a:r>
              <a:rPr lang="en-US" sz="1600" dirty="0"/>
              <a:t>)</a:t>
            </a:r>
            <a:endParaRPr lang="cs-CZ" sz="1600" dirty="0"/>
          </a:p>
          <a:p>
            <a:pPr>
              <a:lnSpc>
                <a:spcPct val="200000"/>
              </a:lnSpc>
            </a:pPr>
            <a:r>
              <a:rPr lang="en-US" sz="1600" b="1" dirty="0"/>
              <a:t>summary statistics from the studies included in one meta-analysis</a:t>
            </a:r>
            <a:r>
              <a:rPr lang="sk-SK" sz="1600" b="1" dirty="0"/>
              <a:t> (</a:t>
            </a:r>
            <a:r>
              <a:rPr lang="sk-SK" sz="1600" b="1" dirty="0" err="1"/>
              <a:t>mean</a:t>
            </a:r>
            <a:r>
              <a:rPr lang="sk-SK" sz="1600" b="1" dirty="0"/>
              <a:t> and SD of ROI </a:t>
            </a:r>
            <a:r>
              <a:rPr lang="sk-SK" sz="1600" b="1" dirty="0" err="1"/>
              <a:t>volumes</a:t>
            </a:r>
            <a:r>
              <a:rPr lang="sk-SK" sz="1600" b="1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</a:t>
            </a:r>
            <a:r>
              <a:rPr lang="en-US" sz="1600" dirty="0"/>
              <a:t>Bipolar Disorder Neuroimaging Database (</a:t>
            </a:r>
            <a:r>
              <a:rPr lang="en-US" sz="1600" u="sng" dirty="0">
                <a:hlinkClick r:id="rId5"/>
              </a:rPr>
              <a:t>http://www.bipolardatabase.org</a:t>
            </a:r>
            <a:r>
              <a:rPr lang="en-US" sz="1600" dirty="0"/>
              <a:t>)</a:t>
            </a:r>
            <a:endParaRPr lang="sk-SK" sz="1600" dirty="0"/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</a:t>
            </a:r>
            <a:r>
              <a:rPr lang="en-US" sz="1600" dirty="0"/>
              <a:t>Major Depressive Disorder Neuroimaging Database (</a:t>
            </a:r>
            <a:r>
              <a:rPr lang="en-US" sz="1600" u="sng" dirty="0">
                <a:hlinkClick r:id="rId6"/>
              </a:rPr>
              <a:t>http://www.depressiondatabase.org</a:t>
            </a:r>
            <a:r>
              <a:rPr lang="en-US" sz="1600" dirty="0"/>
              <a:t>) </a:t>
            </a:r>
            <a:endParaRPr lang="sk-SK" sz="1600" dirty="0"/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P</a:t>
            </a:r>
            <a:r>
              <a:rPr lang="en-US" sz="1600" dirty="0" err="1"/>
              <a:t>eak</a:t>
            </a:r>
            <a:r>
              <a:rPr lang="en-US" sz="1600" dirty="0"/>
              <a:t>-coordinate databases from SDM meta-analyses (</a:t>
            </a:r>
            <a:r>
              <a:rPr lang="en-US" sz="1600" u="sng" dirty="0">
                <a:hlinkClick r:id="rId7"/>
              </a:rPr>
              <a:t>http://www.sdmproject.com/database</a:t>
            </a:r>
            <a:r>
              <a:rPr lang="en-US" sz="1600" dirty="0"/>
              <a:t>)</a:t>
            </a:r>
            <a:endParaRPr lang="sk-SK" sz="1600" dirty="0"/>
          </a:p>
          <a:p>
            <a:pPr>
              <a:lnSpc>
                <a:spcPct val="200000"/>
              </a:lnSpc>
            </a:pPr>
            <a:r>
              <a:rPr lang="en-US" sz="1600" b="1" dirty="0"/>
              <a:t>sets of summary statistics of virtually all published studies</a:t>
            </a:r>
            <a:endParaRPr lang="sk-SK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	</a:t>
            </a:r>
            <a:r>
              <a:rPr lang="cs-CZ" sz="1600" dirty="0" err="1"/>
              <a:t>BrainMap</a:t>
            </a:r>
            <a:r>
              <a:rPr lang="cs-CZ" sz="1600" dirty="0"/>
              <a:t> (</a:t>
            </a:r>
            <a:r>
              <a:rPr lang="cs-CZ" sz="1600" dirty="0">
                <a:hlinkClick r:id="rId8"/>
              </a:rPr>
              <a:t>http://www.brainmap.org</a:t>
            </a:r>
            <a:r>
              <a:rPr lang="cs-CZ" sz="16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	</a:t>
            </a:r>
            <a:r>
              <a:rPr lang="cs-CZ" sz="1600" dirty="0" err="1"/>
              <a:t>NeuroSynth</a:t>
            </a:r>
            <a:r>
              <a:rPr lang="cs-CZ" sz="1600" dirty="0"/>
              <a:t> (</a:t>
            </a:r>
            <a:r>
              <a:rPr lang="cs-CZ" sz="1600" u="sng" dirty="0">
                <a:hlinkClick r:id="rId9"/>
              </a:rPr>
              <a:t>http://www.neurosynth.org</a:t>
            </a:r>
            <a:r>
              <a:rPr lang="cs-CZ" sz="1600" dirty="0"/>
              <a:t>)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958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why and what?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3A7AC7-46D6-4279-857B-3E732435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need for comprehensive summary</a:t>
            </a:r>
          </a:p>
          <a:p>
            <a:pPr>
              <a:lnSpc>
                <a:spcPct val="150000"/>
              </a:lnSpc>
            </a:pPr>
            <a:r>
              <a:rPr lang="en-US" dirty="0"/>
              <a:t>meta-analysis = quantitative review</a:t>
            </a:r>
          </a:p>
          <a:p>
            <a:pPr>
              <a:lnSpc>
                <a:spcPct val="150000"/>
              </a:lnSpc>
            </a:pPr>
            <a:r>
              <a:rPr lang="en-US" dirty="0"/>
              <a:t>1 study represents 1 subject</a:t>
            </a:r>
          </a:p>
          <a:p>
            <a:pPr>
              <a:lnSpc>
                <a:spcPct val="150000"/>
              </a:lnSpc>
            </a:pPr>
            <a:r>
              <a:rPr lang="en-US" dirty="0"/>
              <a:t>units of measurement = summary statistics (effect sizes)</a:t>
            </a:r>
          </a:p>
          <a:p>
            <a:pPr>
              <a:lnSpc>
                <a:spcPct val="150000"/>
              </a:lnSpc>
            </a:pPr>
            <a:r>
              <a:rPr lang="en-US" dirty="0"/>
              <a:t>standard </a:t>
            </a:r>
            <a:r>
              <a:rPr lang="en-US" dirty="0" err="1"/>
              <a:t>IMRaD</a:t>
            </a:r>
            <a:r>
              <a:rPr lang="en-US" dirty="0"/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2971634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12F925-8AD2-40FE-9DD4-8A452A2D0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948F3-DBCB-4293-BEB1-4A3CF9F6D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263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literature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34098"/>
          </a:xfrm>
        </p:spPr>
        <p:txBody>
          <a:bodyPr>
            <a:normAutofit fontScale="55000" lnSpcReduction="20000"/>
          </a:bodyPr>
          <a:lstStyle/>
          <a:p>
            <a:pPr marL="432000" indent="-457200">
              <a:lnSpc>
                <a:spcPct val="170000"/>
              </a:lnSpc>
              <a:buNone/>
            </a:pPr>
            <a:r>
              <a:rPr lang="sk-SK" dirty="0"/>
              <a:t>Kanske P, Schönfelder S, Forneck J, Wessa M (2015): Impaired regulation of emotion: neural correlates of reappraisal and distraction in bipolar disorder and unaffected relatives. Transl Psychiatry 5:e497. http://www.nature.com/doifinder/10.1038/tp.2014.137.</a:t>
            </a:r>
          </a:p>
          <a:p>
            <a:pPr marL="432000" indent="-457200">
              <a:lnSpc>
                <a:spcPct val="170000"/>
              </a:lnSpc>
              <a:buNone/>
            </a:pPr>
            <a:r>
              <a:rPr lang="sk-SK" dirty="0"/>
              <a:t>Radua J, Mataix-Cols D, Phillips ML, El-Hage W, Kronhaus DM, Cardoner N, Surguladze S (2012): A new meta-analytic method for neuroimaging studies that combines reported peak coordinates and statistical parametric maps. Eur Psychiatry 27:605–11. http://www.sciencedirect.com/science/article/pii/S0924933811000733.</a:t>
            </a:r>
          </a:p>
          <a:p>
            <a:pPr marL="432000" indent="-457200">
              <a:lnSpc>
                <a:spcPct val="170000"/>
              </a:lnSpc>
              <a:buNone/>
            </a:pPr>
            <a:r>
              <a:rPr lang="sk-SK" dirty="0"/>
              <a:t>Radua J, Mataix-Cols D (2009): Voxel-wise meta-analysis of grey matter changes in obsessive–compulsive disorder. Br J Psychiatry 195:393–402. http://bjp.rcpsych.org/content/195/5/393.abstract.</a:t>
            </a:r>
          </a:p>
          <a:p>
            <a:pPr marL="432000" indent="-457200">
              <a:lnSpc>
                <a:spcPct val="170000"/>
              </a:lnSpc>
              <a:buNone/>
            </a:pPr>
            <a:r>
              <a:rPr lang="sk-SK" dirty="0"/>
              <a:t>Radua J, Mataix-Cols D (2012): Meta-analytic methods for neuroimaging data explained. Biol Mood Anxiety Disord 2:6. http://biolmoodanxietydisord.biomedcentral.com/articles/10.1186/2045-5380-2-6.</a:t>
            </a:r>
          </a:p>
          <a:p>
            <a:pPr marL="432000" indent="-457200">
              <a:lnSpc>
                <a:spcPct val="170000"/>
              </a:lnSpc>
              <a:buNone/>
            </a:pPr>
            <a:r>
              <a:rPr lang="sk-SK" dirty="0"/>
              <a:t>Stelzer J, Lohmann G, Mueller K, Buschmann T, Turner R (2014): Deficient approaches to human neuroimaging. Front Hum Neurosci 8:1–16. http://journal.frontiersin.org/article/10.3389/fnhum.2014.00462/abstract.</a:t>
            </a:r>
          </a:p>
        </p:txBody>
      </p:sp>
    </p:spTree>
    <p:extLst>
      <p:ext uri="{BB962C8B-B14F-4D97-AF65-F5344CB8AC3E}">
        <p14:creationId xmlns:p14="http://schemas.microsoft.com/office/powerpoint/2010/main" val="189427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17DE-6D9E-486B-AE21-670AAACA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A99B3761-1341-48C9-9CBC-947C5BE9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932304" y="1781999"/>
            <a:ext cx="1652587" cy="12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id="{3C2F42A1-FFCD-4416-9249-F305C8D3C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897166" y="4581687"/>
            <a:ext cx="1652587" cy="12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visejÃ­cÃ­ obrÃ¡zek">
            <a:extLst>
              <a:ext uri="{FF2B5EF4-FFF2-40B4-BE49-F238E27FC236}">
                <a16:creationId xmlns:a16="http://schemas.microsoft.com/office/drawing/2014/main" id="{6B232E55-8B04-4DC3-BCC4-0036BB0AA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897167" y="3143651"/>
            <a:ext cx="1652587" cy="12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DB0374-5EDB-4492-9812-731316BD68CD}"/>
              </a:ext>
            </a:extLst>
          </p:cNvPr>
          <p:cNvCxnSpPr>
            <a:cxnSpLocks/>
          </p:cNvCxnSpPr>
          <p:nvPr/>
        </p:nvCxnSpPr>
        <p:spPr bwMode="auto">
          <a:xfrm>
            <a:off x="2959762" y="2395042"/>
            <a:ext cx="867905" cy="4439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A9DCC-C320-4780-B0D8-445E31335D61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3715" y="4773478"/>
            <a:ext cx="793185" cy="5374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941C03-55ED-427A-BE24-1066559BA29C}"/>
              </a:ext>
            </a:extLst>
          </p:cNvPr>
          <p:cNvCxnSpPr>
            <a:cxnSpLocks/>
          </p:cNvCxnSpPr>
          <p:nvPr/>
        </p:nvCxnSpPr>
        <p:spPr bwMode="auto">
          <a:xfrm>
            <a:off x="2940531" y="3831965"/>
            <a:ext cx="906369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150F0-74D1-4D7F-B9E9-4BBEFBB9F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5" t="27108" r="25085" b="5881"/>
          <a:stretch/>
        </p:blipFill>
        <p:spPr>
          <a:xfrm>
            <a:off x="4544211" y="2398672"/>
            <a:ext cx="3256036" cy="24105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124" name="Picture 4" descr="SouvisejÃ­cÃ­ obrÃ¡zek">
            <a:extLst>
              <a:ext uri="{FF2B5EF4-FFF2-40B4-BE49-F238E27FC236}">
                <a16:creationId xmlns:a16="http://schemas.microsoft.com/office/drawing/2014/main" id="{D682897F-8E2E-4619-BF97-98D97624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58" y="2379823"/>
            <a:ext cx="2684038" cy="17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70FB1C2-A162-4E3B-BB54-AF9C147528C2}"/>
              </a:ext>
            </a:extLst>
          </p:cNvPr>
          <p:cNvSpPr txBox="1">
            <a:spLocks/>
          </p:cNvSpPr>
          <p:nvPr/>
        </p:nvSpPr>
        <p:spPr bwMode="auto">
          <a:xfrm>
            <a:off x="8771448" y="4653367"/>
            <a:ext cx="2292458" cy="112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rgbClr val="55555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55555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rgbClr val="55555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55555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55555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55555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55555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555555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t-statistic</a:t>
            </a:r>
          </a:p>
          <a:p>
            <a:pPr marL="0" indent="0">
              <a:buFontTx/>
              <a:buNone/>
            </a:pPr>
            <a:r>
              <a:rPr lang="en-US" kern="0" dirty="0"/>
              <a:t>p value</a:t>
            </a:r>
            <a:endParaRPr lang="sk-SK" kern="0" dirty="0"/>
          </a:p>
        </p:txBody>
      </p:sp>
    </p:spTree>
    <p:extLst>
      <p:ext uri="{BB962C8B-B14F-4D97-AF65-F5344CB8AC3E}">
        <p14:creationId xmlns:p14="http://schemas.microsoft.com/office/powerpoint/2010/main" val="27432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17DE-6D9E-486B-AE21-670AAACA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A99B3761-1341-48C9-9CBC-947C5BE9D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77155" y="1595060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id="{3C2F42A1-FFCD-4416-9249-F305C8D3C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77155" y="2724717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visejÃ­cÃ­ obrÃ¡zek">
            <a:extLst>
              <a:ext uri="{FF2B5EF4-FFF2-40B4-BE49-F238E27FC236}">
                <a16:creationId xmlns:a16="http://schemas.microsoft.com/office/drawing/2014/main" id="{6B232E55-8B04-4DC3-BCC4-0036BB0AA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77155" y="2159531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DB0374-5EDB-4492-9812-731316BD68CD}"/>
              </a:ext>
            </a:extLst>
          </p:cNvPr>
          <p:cNvCxnSpPr>
            <a:cxnSpLocks/>
          </p:cNvCxnSpPr>
          <p:nvPr/>
        </p:nvCxnSpPr>
        <p:spPr bwMode="auto">
          <a:xfrm>
            <a:off x="1662143" y="1810010"/>
            <a:ext cx="716484" cy="230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A9DCC-C320-4780-B0D8-445E31335D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660631" y="2816180"/>
            <a:ext cx="740584" cy="2302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941C03-55ED-427A-BE24-1066559BA29C}"/>
              </a:ext>
            </a:extLst>
          </p:cNvPr>
          <p:cNvCxnSpPr>
            <a:cxnSpLocks/>
          </p:cNvCxnSpPr>
          <p:nvPr/>
        </p:nvCxnSpPr>
        <p:spPr bwMode="auto">
          <a:xfrm flipV="1">
            <a:off x="1684731" y="2428319"/>
            <a:ext cx="71648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150F0-74D1-4D7F-B9E9-4BBEFBB9F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5" t="27108" r="25085" b="5881"/>
          <a:stretch/>
        </p:blipFill>
        <p:spPr>
          <a:xfrm>
            <a:off x="2585723" y="2040460"/>
            <a:ext cx="1047798" cy="7757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6842C4-808F-4DB6-A574-773EC0406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4" t="13768" r="24521" b="5881"/>
          <a:stretch/>
        </p:blipFill>
        <p:spPr>
          <a:xfrm>
            <a:off x="5808476" y="2396529"/>
            <a:ext cx="3939958" cy="33990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F5F741-0139-4414-8B1A-348A44DAB062}"/>
              </a:ext>
            </a:extLst>
          </p:cNvPr>
          <p:cNvCxnSpPr>
            <a:cxnSpLocks/>
          </p:cNvCxnSpPr>
          <p:nvPr/>
        </p:nvCxnSpPr>
        <p:spPr bwMode="auto">
          <a:xfrm>
            <a:off x="3901041" y="4188990"/>
            <a:ext cx="1643871" cy="696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6ACB50-7AFB-4285-81EE-93E6D3A03D0B}"/>
              </a:ext>
            </a:extLst>
          </p:cNvPr>
          <p:cNvCxnSpPr>
            <a:cxnSpLocks/>
          </p:cNvCxnSpPr>
          <p:nvPr/>
        </p:nvCxnSpPr>
        <p:spPr bwMode="auto">
          <a:xfrm flipV="1">
            <a:off x="3873526" y="5287614"/>
            <a:ext cx="1643871" cy="61831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78414F-1EA1-4828-B7D5-23737991BB73}"/>
              </a:ext>
            </a:extLst>
          </p:cNvPr>
          <p:cNvCxnSpPr>
            <a:cxnSpLocks/>
          </p:cNvCxnSpPr>
          <p:nvPr/>
        </p:nvCxnSpPr>
        <p:spPr bwMode="auto">
          <a:xfrm>
            <a:off x="4073646" y="2396529"/>
            <a:ext cx="1443751" cy="6580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8" name="Picture 2" descr="SouvisejÃ­cÃ­ obrÃ¡zek">
            <a:extLst>
              <a:ext uri="{FF2B5EF4-FFF2-40B4-BE49-F238E27FC236}">
                <a16:creationId xmlns:a16="http://schemas.microsoft.com/office/drawing/2014/main" id="{E96C4EB3-2EF3-4D7E-9B82-84817807A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81111" y="3331095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ouvisejÃ­cÃ­ obrÃ¡zek">
            <a:extLst>
              <a:ext uri="{FF2B5EF4-FFF2-40B4-BE49-F238E27FC236}">
                <a16:creationId xmlns:a16="http://schemas.microsoft.com/office/drawing/2014/main" id="{7F2A2BB5-D783-4F35-A93F-E96EFC744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81111" y="4460752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ouvisejÃ­cÃ­ obrÃ¡zek">
            <a:extLst>
              <a:ext uri="{FF2B5EF4-FFF2-40B4-BE49-F238E27FC236}">
                <a16:creationId xmlns:a16="http://schemas.microsoft.com/office/drawing/2014/main" id="{86EBEA37-DB5D-4B7C-9B55-D8D72C99E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81111" y="3895566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B2B2E7-DD00-4183-A968-27AA37E80745}"/>
              </a:ext>
            </a:extLst>
          </p:cNvPr>
          <p:cNvCxnSpPr>
            <a:cxnSpLocks/>
          </p:cNvCxnSpPr>
          <p:nvPr/>
        </p:nvCxnSpPr>
        <p:spPr bwMode="auto">
          <a:xfrm>
            <a:off x="1666099" y="3546045"/>
            <a:ext cx="716484" cy="230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0BCD689-9781-4C47-9BEC-60B0FC4BD4E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64587" y="4552215"/>
            <a:ext cx="740584" cy="2302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EBA6421-7E6C-4F4B-9EBB-29E833A38E1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88687" y="4164354"/>
            <a:ext cx="71648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248B9F7-AC8D-4F6D-B58D-6A60A544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5" t="27108" r="25085" b="5881"/>
          <a:stretch/>
        </p:blipFill>
        <p:spPr>
          <a:xfrm>
            <a:off x="2589679" y="3776495"/>
            <a:ext cx="1047798" cy="7757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5" name="Picture 2" descr="SouvisejÃ­cÃ­ obrÃ¡zek">
            <a:extLst>
              <a:ext uri="{FF2B5EF4-FFF2-40B4-BE49-F238E27FC236}">
                <a16:creationId xmlns:a16="http://schemas.microsoft.com/office/drawing/2014/main" id="{5ADDC046-B986-4E45-AF3D-0D4F0B503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77155" y="5072664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SouvisejÃ­cÃ­ obrÃ¡zek">
            <a:extLst>
              <a:ext uri="{FF2B5EF4-FFF2-40B4-BE49-F238E27FC236}">
                <a16:creationId xmlns:a16="http://schemas.microsoft.com/office/drawing/2014/main" id="{8339048E-521D-4028-9FBC-AD41ACFF4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77155" y="6202321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SouvisejÃ­cÃ­ obrÃ¡zek">
            <a:extLst>
              <a:ext uri="{FF2B5EF4-FFF2-40B4-BE49-F238E27FC236}">
                <a16:creationId xmlns:a16="http://schemas.microsoft.com/office/drawing/2014/main" id="{299C5C71-E825-4988-B3E3-247CD7841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4"/>
          <a:stretch/>
        </p:blipFill>
        <p:spPr bwMode="auto">
          <a:xfrm>
            <a:off x="777155" y="5637135"/>
            <a:ext cx="723068" cy="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E31610-2F81-449B-ACCE-580A6131F1CC}"/>
              </a:ext>
            </a:extLst>
          </p:cNvPr>
          <p:cNvCxnSpPr>
            <a:cxnSpLocks/>
          </p:cNvCxnSpPr>
          <p:nvPr/>
        </p:nvCxnSpPr>
        <p:spPr bwMode="auto">
          <a:xfrm>
            <a:off x="1662143" y="5287614"/>
            <a:ext cx="716484" cy="230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B945732-0CE9-4E9F-B4FD-97E0F91182A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60631" y="6293784"/>
            <a:ext cx="740584" cy="2302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DBF3FDA-EBF6-4736-BE27-2BDAD7C764E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84731" y="5905923"/>
            <a:ext cx="71648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0952B2ED-9540-475A-BB1E-A340D8168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5" t="27108" r="25085" b="5881"/>
          <a:stretch/>
        </p:blipFill>
        <p:spPr>
          <a:xfrm>
            <a:off x="2585723" y="5518064"/>
            <a:ext cx="1047798" cy="7757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493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6F20-D422-447F-9150-A9C67239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Effect sizes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3F0-2AC0-4BC9-9E31-ABBE152A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619249"/>
            <a:ext cx="9715141" cy="50450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difference in means / pooled standard deviation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Cohen's 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Glass' Δ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Hedges’ g</a:t>
            </a:r>
          </a:p>
          <a:p>
            <a:pPr>
              <a:lnSpc>
                <a:spcPct val="200000"/>
              </a:lnSpc>
            </a:pPr>
            <a:r>
              <a:rPr lang="sk-SK" dirty="0"/>
              <a:t>comparable with other studies</a:t>
            </a:r>
          </a:p>
          <a:p>
            <a:pPr>
              <a:lnSpc>
                <a:spcPct val="150000"/>
              </a:lnSpc>
            </a:pPr>
            <a:r>
              <a:rPr lang="sk-SK" dirty="0"/>
              <a:t>unit of measure is lost</a:t>
            </a:r>
          </a:p>
          <a:p>
            <a:pPr>
              <a:lnSpc>
                <a:spcPct val="150000"/>
              </a:lnSpc>
            </a:pPr>
            <a:r>
              <a:rPr lang="sk-SK" dirty="0"/>
              <a:t>less straightforward</a:t>
            </a:r>
          </a:p>
        </p:txBody>
      </p:sp>
      <p:pic>
        <p:nvPicPr>
          <p:cNvPr id="5124" name="Picture 4" descr="http://www.statisticshowto.com/wp-content/uploads/2016/10/hedges-g-pooled-weighted.png">
            <a:extLst>
              <a:ext uri="{FF2B5EF4-FFF2-40B4-BE49-F238E27FC236}">
                <a16:creationId xmlns:a16="http://schemas.microsoft.com/office/drawing/2014/main" id="{57A6184B-83C6-4282-9B37-FB71DAC6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07" y="2270340"/>
            <a:ext cx="3989101" cy="11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3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Publication</a:t>
            </a:r>
            <a:r>
              <a:rPr lang="sk-SK" dirty="0"/>
              <a:t> </a:t>
            </a:r>
            <a:r>
              <a:rPr lang="sk-SK" dirty="0" err="1"/>
              <a:t>bias</a:t>
            </a:r>
            <a:endParaRPr lang="cs-CZ" dirty="0"/>
          </a:p>
        </p:txBody>
      </p:sp>
      <p:pic>
        <p:nvPicPr>
          <p:cNvPr id="5124" name="Picture 4" descr="http://media.springernature.com/full/springer-static/image/art%3A10.1186%2F2045-5380-2-6/MediaObjects/13587_2011_Article_18_Fig2_HTM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33535"/>
            <a:ext cx="10515600" cy="40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E3B3BF46-DC05-42B3-AE87-605EFFB66BAC}"/>
              </a:ext>
            </a:extLst>
          </p:cNvPr>
          <p:cNvSpPr/>
          <p:nvPr/>
        </p:nvSpPr>
        <p:spPr>
          <a:xfrm>
            <a:off x="4561315" y="6430400"/>
            <a:ext cx="337393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[Radua and Mataix-Cols, 2012]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E3003D-4665-453B-8073-30B98C133579}"/>
              </a:ext>
            </a:extLst>
          </p:cNvPr>
          <p:cNvSpPr txBox="1">
            <a:spLocks/>
          </p:cNvSpPr>
          <p:nvPr/>
        </p:nvSpPr>
        <p:spPr bwMode="auto">
          <a:xfrm>
            <a:off x="2124559" y="5703514"/>
            <a:ext cx="2292458" cy="46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55555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55555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55555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/>
              <a:t>Forest plot</a:t>
            </a:r>
            <a:endParaRPr lang="sk-SK" b="1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6E8B92-3A7E-468C-B2C5-D646FD9CF348}"/>
              </a:ext>
            </a:extLst>
          </p:cNvPr>
          <p:cNvSpPr txBox="1">
            <a:spLocks/>
          </p:cNvSpPr>
          <p:nvPr/>
        </p:nvSpPr>
        <p:spPr bwMode="auto">
          <a:xfrm>
            <a:off x="7935252" y="5651541"/>
            <a:ext cx="2292458" cy="46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55555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55555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55555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/>
              <a:t>Funnel plot</a:t>
            </a:r>
            <a:endParaRPr lang="sk-SK" b="1" kern="0" dirty="0"/>
          </a:p>
        </p:txBody>
      </p:sp>
    </p:spTree>
    <p:extLst>
      <p:ext uri="{BB962C8B-B14F-4D97-AF65-F5344CB8AC3E}">
        <p14:creationId xmlns:p14="http://schemas.microsoft.com/office/powerpoint/2010/main" val="268085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4A16-2D21-40A9-9E95-A848A52B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91" y="1516207"/>
            <a:ext cx="4539712" cy="930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 dirty="0"/>
              <a:t>Region of interest-based meta-analyses</a:t>
            </a:r>
          </a:p>
        </p:txBody>
      </p:sp>
      <p:pic>
        <p:nvPicPr>
          <p:cNvPr id="5122" name="Picture 2" descr="Výsledok vyhľadávania obrázkov pre dopyt region of interest">
            <a:extLst>
              <a:ext uri="{FF2B5EF4-FFF2-40B4-BE49-F238E27FC236}">
                <a16:creationId xmlns:a16="http://schemas.microsoft.com/office/drawing/2014/main" id="{FF094EB4-1543-4E64-9199-700AEE4B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08" y="2717616"/>
            <a:ext cx="3924678" cy="3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76678F-FED2-4A49-A8C4-D11254F0EF99}"/>
              </a:ext>
            </a:extLst>
          </p:cNvPr>
          <p:cNvSpPr/>
          <p:nvPr/>
        </p:nvSpPr>
        <p:spPr>
          <a:xfrm>
            <a:off x="6772759" y="1516207"/>
            <a:ext cx="412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555555"/>
                </a:solidFill>
              </a:rPr>
              <a:t>Voxel-based meta-analyses</a:t>
            </a:r>
          </a:p>
        </p:txBody>
      </p:sp>
      <p:pic>
        <p:nvPicPr>
          <p:cNvPr id="5124" name="Picture 4" descr="Výsledok vyhľadávania obrázkov pre dopyt voxel wise">
            <a:extLst>
              <a:ext uri="{FF2B5EF4-FFF2-40B4-BE49-F238E27FC236}">
                <a16:creationId xmlns:a16="http://schemas.microsoft.com/office/drawing/2014/main" id="{A4184E9B-605C-40B1-AB74-A49A6ED4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60" y="2937890"/>
            <a:ext cx="5464415" cy="35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2661"/>
      </p:ext>
    </p:extLst>
  </p:cSld>
  <p:clrMapOvr>
    <a:masterClrMapping/>
  </p:clrMapOvr>
</p:sld>
</file>

<file path=ppt/theme/theme1.xml><?xml version="1.0" encoding="utf-8"?>
<a:theme xmlns:a="http://schemas.openxmlformats.org/drawingml/2006/main" name="ceitec_theme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eitec_theme" id="{4D4B3E33-7FA2-40CD-A0BA-D41BD19640E8}" vid="{ADE15F64-5C9D-4099-B424-038AF106529F}"/>
    </a:ext>
  </a:extLst>
</a:theme>
</file>

<file path=ppt/theme/theme2.xml><?xml version="1.0" encoding="utf-8"?>
<a:theme xmlns:a="http://schemas.openxmlformats.org/drawingml/2006/main" name="1_CEITEC_sablona-prezentace_CZ">
  <a:themeElements>
    <a:clrScheme name="1_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ceitec_theme</Template>
  <TotalTime>6924</TotalTime>
  <Words>942</Words>
  <Application>Microsoft Office PowerPoint</Application>
  <PresentationFormat>Widescreen</PresentationFormat>
  <Paragraphs>245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ceitec_theme</vt:lpstr>
      <vt:lpstr>1_CEITEC_sablona-prezentace_CZ</vt:lpstr>
      <vt:lpstr>CorelDRAW</vt:lpstr>
      <vt:lpstr>Meta-analysis of neuroimaging data</vt:lpstr>
      <vt:lpstr>PowerPoint Presentation</vt:lpstr>
      <vt:lpstr>PowerPoint Presentation</vt:lpstr>
      <vt:lpstr>why and what?</vt:lpstr>
      <vt:lpstr>PowerPoint Presentation</vt:lpstr>
      <vt:lpstr>PowerPoint Presentation</vt:lpstr>
      <vt:lpstr>The use of Effect sizes</vt:lpstr>
      <vt:lpstr>Publication bias</vt:lpstr>
      <vt:lpstr>PowerPoint Presentation</vt:lpstr>
      <vt:lpstr>Region of interest-based meta-analyses</vt:lpstr>
      <vt:lpstr>Label-based reviews</vt:lpstr>
      <vt:lpstr>Voxel-based meta-analyses</vt:lpstr>
      <vt:lpstr>Voxel-based meta-analyses</vt:lpstr>
      <vt:lpstr>Image-based meta-analyses</vt:lpstr>
      <vt:lpstr>Voxel-based meta-analyses</vt:lpstr>
      <vt:lpstr>Coordinate-based meta-analyses</vt:lpstr>
      <vt:lpstr>Kernel density analysis (KDA)</vt:lpstr>
      <vt:lpstr>Multilevel kernel density (MKDA)</vt:lpstr>
      <vt:lpstr>Activation likelihood estimation (ALE)</vt:lpstr>
      <vt:lpstr>Signed differential mapping (SDM)</vt:lpstr>
      <vt:lpstr>Effect size-Signed differential mapping  (ES-SDM)</vt:lpstr>
      <vt:lpstr>Voxel-based meta-analyses</vt:lpstr>
      <vt:lpstr>Voxel-based meta-analyses</vt:lpstr>
      <vt:lpstr>Mixed image- and coordinate-based meta-analyses</vt:lpstr>
      <vt:lpstr>Summary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Example: SDM</vt:lpstr>
      <vt:lpstr>Databases</vt:lpstr>
      <vt:lpstr>Thank you for your attention</vt:lpstr>
      <vt:lpstr>literature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and meta-analysis  in neuroscience</dc:title>
  <dc:creator>Martin Jáni</dc:creator>
  <cp:lastModifiedBy>Martin Jani</cp:lastModifiedBy>
  <cp:revision>73</cp:revision>
  <dcterms:created xsi:type="dcterms:W3CDTF">2017-12-05T10:43:31Z</dcterms:created>
  <dcterms:modified xsi:type="dcterms:W3CDTF">2018-11-15T15:14:55Z</dcterms:modified>
</cp:coreProperties>
</file>