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305" r:id="rId3"/>
    <p:sldId id="306" r:id="rId4"/>
    <p:sldId id="309" r:id="rId5"/>
    <p:sldId id="285" r:id="rId6"/>
    <p:sldId id="311" r:id="rId7"/>
    <p:sldId id="307" r:id="rId8"/>
    <p:sldId id="308" r:id="rId9"/>
    <p:sldId id="312" r:id="rId10"/>
    <p:sldId id="313" r:id="rId11"/>
    <p:sldId id="258" r:id="rId12"/>
    <p:sldId id="314" r:id="rId13"/>
    <p:sldId id="299" r:id="rId14"/>
    <p:sldId id="300" r:id="rId15"/>
    <p:sldId id="276" r:id="rId16"/>
    <p:sldId id="277" r:id="rId17"/>
    <p:sldId id="286" r:id="rId18"/>
    <p:sldId id="278" r:id="rId19"/>
    <p:sldId id="303" r:id="rId20"/>
    <p:sldId id="301" r:id="rId21"/>
    <p:sldId id="302" r:id="rId22"/>
    <p:sldId id="310" r:id="rId23"/>
    <p:sldId id="279" r:id="rId24"/>
    <p:sldId id="280" r:id="rId25"/>
    <p:sldId id="282" r:id="rId26"/>
    <p:sldId id="257" r:id="rId27"/>
    <p:sldId id="315" r:id="rId28"/>
    <p:sldId id="259" r:id="rId29"/>
    <p:sldId id="260" r:id="rId30"/>
    <p:sldId id="261" r:id="rId31"/>
    <p:sldId id="268" r:id="rId32"/>
    <p:sldId id="269" r:id="rId33"/>
    <p:sldId id="265" r:id="rId34"/>
    <p:sldId id="262" r:id="rId35"/>
    <p:sldId id="296" r:id="rId36"/>
    <p:sldId id="263" r:id="rId37"/>
    <p:sldId id="264" r:id="rId38"/>
    <p:sldId id="297" r:id="rId39"/>
    <p:sldId id="270" r:id="rId40"/>
    <p:sldId id="266" r:id="rId41"/>
    <p:sldId id="271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A6D1B-DF5B-450A-A8A6-D65192A48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5BD2B5-9A76-4749-A66F-A0D7FC311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0A060C3-E326-4F11-A2FC-36F245043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CB9B-23B4-458F-9B52-F34D076CBF1D}" type="datetimeFigureOut">
              <a:rPr lang="cs-CZ" smtClean="0"/>
              <a:t>26.10.2018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C9A1F2-0C33-4D0F-9953-B2B7F19C4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058117-6984-4499-85A8-2CEBB68E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0E53-ADBE-49EB-9924-2EFB35B53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305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664BB4-D1FF-4853-A427-BD8547B05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315E887-3883-4A66-B429-A48208A57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2C947D-EEDB-40B1-9969-52F4EC66F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CB9B-23B4-458F-9B52-F34D076CBF1D}" type="datetimeFigureOut">
              <a:rPr lang="cs-CZ" smtClean="0"/>
              <a:t>26.10.2018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AFFD56E-C9FC-4751-BAF6-EF82058C3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E7222EF-26A7-4301-B305-DE16F82EB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0E53-ADBE-49EB-9924-2EFB35B53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781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3E8E77D-E40F-42D2-8FCE-2815719981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5F80DD5-4B97-4A9E-989A-448FCBB93F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191B3B-3DC4-47DC-BC2E-F5BA2B043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CB9B-23B4-458F-9B52-F34D076CBF1D}" type="datetimeFigureOut">
              <a:rPr lang="cs-CZ" smtClean="0"/>
              <a:t>26.10.2018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CF23AE-3A6B-4726-BCA3-F614BF137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1819C2-E4C1-4F1F-A67D-D8EA8BD16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0E53-ADBE-49EB-9924-2EFB35B53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150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B470E-41C8-434A-8B8D-AC5611ED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A30A79-B8A3-4C62-B9B4-34173CB88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C6FAD9-31B0-493D-9E72-528FED591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CB9B-23B4-458F-9B52-F34D076CBF1D}" type="datetimeFigureOut">
              <a:rPr lang="cs-CZ" smtClean="0"/>
              <a:t>26.10.2018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63C858-8583-485E-B282-4BC16E585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2CDF97-A92A-4F39-AD68-ADBE9881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0E53-ADBE-49EB-9924-2EFB35B53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3556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60432B-F514-4A92-9030-D3EAFCC0A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4A8632E-8B99-4D5D-A245-EC852E7E8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4EF0D7-83BC-4E70-AB69-E8F107A55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CB9B-23B4-458F-9B52-F34D076CBF1D}" type="datetimeFigureOut">
              <a:rPr lang="cs-CZ" smtClean="0"/>
              <a:t>26.10.2018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F7267B-FA50-4AD2-B8FF-B6F8034C2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6EAB2F-5FF1-4382-B56E-14DCAF7BB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0E53-ADBE-49EB-9924-2EFB35B53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523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982054-2EC9-4321-A093-D45D1CC66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18BB8C-7A96-4C06-9D13-AEE1D2D7F4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391CB52-7E33-4193-B8CB-F66281F07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1935A7-64AC-4506-80D2-249C2D26C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CB9B-23B4-458F-9B52-F34D076CBF1D}" type="datetimeFigureOut">
              <a:rPr lang="cs-CZ" smtClean="0"/>
              <a:t>26.10.2018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8EC6265-37EB-49AE-88DE-154B01721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2CDDBF-FECB-492B-A096-8D9E428FE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0E53-ADBE-49EB-9924-2EFB35B53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656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E10CBF-B473-4C16-8B0B-61EE3290C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B2A2B36-F944-4401-BA2B-F6CC8AB35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23F9ABC-6911-4895-8F26-293F27FA2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2EB8B239-A634-4847-9226-F866BF1D9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FE687DB-9F82-44B3-8229-BD7BC9E777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A8522ED-8955-4C59-B9EF-B356AC77C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CB9B-23B4-458F-9B52-F34D076CBF1D}" type="datetimeFigureOut">
              <a:rPr lang="cs-CZ" smtClean="0"/>
              <a:t>26.10.2018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5593C17-E025-40D0-B185-383570DE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02DC778-28B8-485B-8AB4-EDDC9B3B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0E53-ADBE-49EB-9924-2EFB35B53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0653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DAC4B2-4C67-43AA-9C9D-E3A36ED61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8AE22F8-8EEA-42F1-9B17-91E439823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CB9B-23B4-458F-9B52-F34D076CBF1D}" type="datetimeFigureOut">
              <a:rPr lang="cs-CZ" smtClean="0"/>
              <a:t>26.10.2018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B15E3AF-1D5E-4195-8FB9-5052809C4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7F7B614-E704-40D8-A46F-9C9F55981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0E53-ADBE-49EB-9924-2EFB35B53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70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F16226A-EAE2-4A31-8B93-56E73DD30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CB9B-23B4-458F-9B52-F34D076CBF1D}" type="datetimeFigureOut">
              <a:rPr lang="cs-CZ" smtClean="0"/>
              <a:t>26.10.2018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45329AC-7747-46F0-9954-F5A225B8C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002DC4D-505D-4615-861A-925A14AF4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0E53-ADBE-49EB-9924-2EFB35B53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7769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00C897-CBBC-42E2-8E99-9AA2AAB3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7E67941-564A-42B4-BCFD-D4C48AA7C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254F775-CA1D-4DC4-96C5-BDECFAC19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B65EDED-94D7-4390-AC44-78CB031D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CB9B-23B4-458F-9B52-F34D076CBF1D}" type="datetimeFigureOut">
              <a:rPr lang="cs-CZ" smtClean="0"/>
              <a:t>26.10.2018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D84E544-3DDF-490B-8C82-7382AE8B7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F9A6EA-09A4-4CE3-A02D-D9ECE828A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0E53-ADBE-49EB-9924-2EFB35B53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6430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9432DE-8A62-4147-A889-C31CB2CA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CC91E4D-1DD6-4AE0-9B27-CF9BBB29D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E59E5C6-4068-4439-AF41-49D91CAC6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C20ED50-E232-4387-A516-EF888FA19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CB9B-23B4-458F-9B52-F34D076CBF1D}" type="datetimeFigureOut">
              <a:rPr lang="cs-CZ" smtClean="0"/>
              <a:t>26.10.2018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8A4DE66-B571-483A-A9DD-D8FCAE7BE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F638FE-D119-429A-80D2-7DAB5BD0C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20E53-ADBE-49EB-9924-2EFB35B53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180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2F17F96-ABE8-4056-8E27-A1E078189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1A81C25-F129-4177-8808-5A08DAA88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CC5EFB-F0C5-4C78-A9D5-A18A32FE8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7CB9B-23B4-458F-9B52-F34D076CBF1D}" type="datetimeFigureOut">
              <a:rPr lang="cs-CZ" smtClean="0"/>
              <a:t>26.10.2018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6129C4E-F30A-4D72-8919-7CBCC34EDE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CA8389-E17C-4ED3-888A-905F58A2B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20E53-ADBE-49EB-9924-2EFB35B539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434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sN1f6fmu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861C5E-97C5-46B5-AB78-3CEB0616D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65294"/>
            <a:ext cx="9144000" cy="1048656"/>
          </a:xfrm>
        </p:spPr>
        <p:txBody>
          <a:bodyPr>
            <a:normAutofit/>
          </a:bodyPr>
          <a:lstStyle/>
          <a:p>
            <a:r>
              <a:rPr lang="en-US" sz="4800" dirty="0"/>
              <a:t>rTMS </a:t>
            </a:r>
            <a:r>
              <a:rPr lang="cs-CZ" sz="4800" dirty="0"/>
              <a:t>and neurofeedback</a:t>
            </a:r>
            <a:endParaRPr lang="en-US" sz="4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F5E5C8-6CD8-4374-83E1-937108416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793" y="2372714"/>
            <a:ext cx="11303306" cy="3472952"/>
          </a:xfrm>
        </p:spPr>
        <p:txBody>
          <a:bodyPr>
            <a:normAutofit/>
          </a:bodyPr>
          <a:lstStyle/>
          <a:p>
            <a:pPr>
              <a:spcAft>
                <a:spcPts val="500"/>
              </a:spcAft>
            </a:pPr>
            <a:r>
              <a:rPr lang="en-US" dirty="0"/>
              <a:t>Pavla Linhartová</a:t>
            </a:r>
            <a:endParaRPr lang="cs-CZ" dirty="0"/>
          </a:p>
          <a:p>
            <a:pPr>
              <a:spcAft>
                <a:spcPts val="500"/>
              </a:spcAft>
            </a:pPr>
            <a:endParaRPr lang="cs-CZ" dirty="0"/>
          </a:p>
          <a:p>
            <a:pPr>
              <a:spcAft>
                <a:spcPts val="500"/>
              </a:spcAft>
            </a:pPr>
            <a:r>
              <a:rPr lang="cs-CZ" dirty="0"/>
              <a:t>pavla.linhartova@gmail.com</a:t>
            </a:r>
          </a:p>
          <a:p>
            <a:pPr>
              <a:spcAft>
                <a:spcPts val="500"/>
              </a:spcAft>
            </a:pPr>
            <a:r>
              <a:rPr lang="en-US" sz="2000" dirty="0"/>
              <a:t>Department of Psychiatry, Faculty of Medicine, Masaryk University and University Hospital Brno</a:t>
            </a:r>
          </a:p>
          <a:p>
            <a:pPr>
              <a:spcAft>
                <a:spcPts val="500"/>
              </a:spcAft>
            </a:pPr>
            <a:r>
              <a:rPr lang="cs-CZ" sz="2000" dirty="0"/>
              <a:t>Czech Republic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" name="Obrázek 3" descr="VÃ½sledek obrÃ¡zku pro lf mu logo">
            <a:extLst>
              <a:ext uri="{FF2B5EF4-FFF2-40B4-BE49-F238E27FC236}">
                <a16:creationId xmlns:a16="http://schemas.microsoft.com/office/drawing/2014/main" id="{C160FCD9-6F0B-4FE7-B784-48FBA694EBC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50" y="5019104"/>
            <a:ext cx="1655656" cy="1655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VÃ½sledek obrÃ¡zku pro masaryk university logo">
            <a:extLst>
              <a:ext uri="{FF2B5EF4-FFF2-40B4-BE49-F238E27FC236}">
                <a16:creationId xmlns:a16="http://schemas.microsoft.com/office/drawing/2014/main" id="{8DE64BA8-1464-4E11-A276-211B6C5C5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482" y="5019104"/>
            <a:ext cx="1655656" cy="165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Ã½sledek obrÃ¡zku pro fakultnÃ­ nemocnice brno logo">
            <a:extLst>
              <a:ext uri="{FF2B5EF4-FFF2-40B4-BE49-F238E27FC236}">
                <a16:creationId xmlns:a16="http://schemas.microsoft.com/office/drawing/2014/main" id="{E83CAC05-1A9D-4A32-9C4B-F089CD912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414" y="5380127"/>
            <a:ext cx="2626140" cy="93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Ã½sledek obrÃ¡zku pro ceitec brno logo">
            <a:extLst>
              <a:ext uri="{FF2B5EF4-FFF2-40B4-BE49-F238E27FC236}">
                <a16:creationId xmlns:a16="http://schemas.microsoft.com/office/drawing/2014/main" id="{0A28DAB3-1C09-4557-AA1C-384DFBB15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566" y="5070470"/>
            <a:ext cx="3612533" cy="138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022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216B06-A0E2-4673-8119-638DA03DE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rTMS in psychiatry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EAE720BF-1B45-48D1-B38F-5DA54FB87B3E}"/>
              </a:ext>
            </a:extLst>
          </p:cNvPr>
          <p:cNvGrpSpPr/>
          <p:nvPr/>
        </p:nvGrpSpPr>
        <p:grpSpPr>
          <a:xfrm>
            <a:off x="5310801" y="1585458"/>
            <a:ext cx="1955518" cy="1111401"/>
            <a:chOff x="3357110" y="-118891"/>
            <a:chExt cx="1436225" cy="1111401"/>
          </a:xfrm>
        </p:grpSpPr>
        <p:sp>
          <p:nvSpPr>
            <p:cNvPr id="20" name="Obdélník: se zakulacenými rohy 19">
              <a:extLst>
                <a:ext uri="{FF2B5EF4-FFF2-40B4-BE49-F238E27FC236}">
                  <a16:creationId xmlns:a16="http://schemas.microsoft.com/office/drawing/2014/main" id="{9A7CBB53-82DF-413E-96AC-4F66F5E2ED8E}"/>
                </a:ext>
              </a:extLst>
            </p:cNvPr>
            <p:cNvSpPr/>
            <p:nvPr/>
          </p:nvSpPr>
          <p:spPr>
            <a:xfrm>
              <a:off x="3357110" y="-118891"/>
              <a:ext cx="1436225" cy="1111401"/>
            </a:xfrm>
            <a:prstGeom prst="roundRect">
              <a:avLst/>
            </a:prstGeom>
            <a:solidFill>
              <a:srgbClr val="FF000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Obdélník: se zakulacenými rohy 4">
              <a:extLst>
                <a:ext uri="{FF2B5EF4-FFF2-40B4-BE49-F238E27FC236}">
                  <a16:creationId xmlns:a16="http://schemas.microsoft.com/office/drawing/2014/main" id="{B2FD0155-9A7C-485D-AB3F-C7561101A4DB}"/>
                </a:ext>
              </a:extLst>
            </p:cNvPr>
            <p:cNvSpPr txBox="1"/>
            <p:nvPr/>
          </p:nvSpPr>
          <p:spPr>
            <a:xfrm>
              <a:off x="3411364" y="-64637"/>
              <a:ext cx="1327717" cy="10028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900" b="1" kern="1200" dirty="0" err="1"/>
                <a:t>Depression</a:t>
              </a:r>
              <a:endParaRPr lang="cs-CZ" sz="1900" b="1" kern="1200" dirty="0"/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E994D74B-5EA2-4513-958C-BA2F6E2DC69A}"/>
              </a:ext>
            </a:extLst>
          </p:cNvPr>
          <p:cNvGrpSpPr/>
          <p:nvPr/>
        </p:nvGrpSpPr>
        <p:grpSpPr>
          <a:xfrm>
            <a:off x="7829093" y="2591628"/>
            <a:ext cx="1978341" cy="1070484"/>
            <a:chOff x="4934426" y="834306"/>
            <a:chExt cx="1512700" cy="1070484"/>
          </a:xfrm>
        </p:grpSpPr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7104D850-B9BA-4679-BE7A-FF5EA2265FA4}"/>
                </a:ext>
              </a:extLst>
            </p:cNvPr>
            <p:cNvSpPr/>
            <p:nvPr/>
          </p:nvSpPr>
          <p:spPr>
            <a:xfrm>
              <a:off x="4934426" y="834306"/>
              <a:ext cx="1512700" cy="1070484"/>
            </a:xfrm>
            <a:prstGeom prst="roundRect">
              <a:avLst/>
            </a:prstGeom>
            <a:solidFill>
              <a:srgbClr val="92D05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Obdélník: se zakulacenými rohy 6">
              <a:extLst>
                <a:ext uri="{FF2B5EF4-FFF2-40B4-BE49-F238E27FC236}">
                  <a16:creationId xmlns:a16="http://schemas.microsoft.com/office/drawing/2014/main" id="{0C577318-9997-4D31-A21C-AE3288913668}"/>
                </a:ext>
              </a:extLst>
            </p:cNvPr>
            <p:cNvSpPr txBox="1"/>
            <p:nvPr/>
          </p:nvSpPr>
          <p:spPr>
            <a:xfrm>
              <a:off x="4986683" y="886563"/>
              <a:ext cx="1408186" cy="9659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900" b="1" kern="1200" dirty="0"/>
                <a:t>ADHD</a:t>
              </a:r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2CD63A92-171C-4517-8820-80777ABC8543}"/>
              </a:ext>
            </a:extLst>
          </p:cNvPr>
          <p:cNvGrpSpPr/>
          <p:nvPr/>
        </p:nvGrpSpPr>
        <p:grpSpPr>
          <a:xfrm>
            <a:off x="7599546" y="4285917"/>
            <a:ext cx="1978342" cy="1176313"/>
            <a:chOff x="4834887" y="2573819"/>
            <a:chExt cx="1660268" cy="1176313"/>
          </a:xfrm>
        </p:grpSpPr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545A01D4-B2D5-48E9-8A4E-DC29DF2E9773}"/>
                </a:ext>
              </a:extLst>
            </p:cNvPr>
            <p:cNvSpPr/>
            <p:nvPr/>
          </p:nvSpPr>
          <p:spPr>
            <a:xfrm>
              <a:off x="4834887" y="2573819"/>
              <a:ext cx="1660268" cy="1176313"/>
            </a:xfrm>
            <a:prstGeom prst="roundRect">
              <a:avLst/>
            </a:prstGeom>
            <a:solidFill>
              <a:srgbClr val="92D05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bdélník: se zakulacenými rohy 8">
              <a:extLst>
                <a:ext uri="{FF2B5EF4-FFF2-40B4-BE49-F238E27FC236}">
                  <a16:creationId xmlns:a16="http://schemas.microsoft.com/office/drawing/2014/main" id="{2B2C9546-359E-4051-A055-4AC145A8E773}"/>
                </a:ext>
              </a:extLst>
            </p:cNvPr>
            <p:cNvSpPr txBox="1"/>
            <p:nvPr/>
          </p:nvSpPr>
          <p:spPr>
            <a:xfrm>
              <a:off x="4899069" y="2623753"/>
              <a:ext cx="1545422" cy="10614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900" b="1" dirty="0"/>
                <a:t>Auditory </a:t>
              </a:r>
              <a:r>
                <a:rPr lang="cs-CZ" sz="1900" b="1" dirty="0" err="1"/>
                <a:t>halluctionations</a:t>
              </a:r>
              <a:endParaRPr lang="cs-CZ" sz="1900" b="1" kern="1200" dirty="0"/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4D5B3751-DF21-4C2C-ACB4-7241F83DC97E}"/>
              </a:ext>
            </a:extLst>
          </p:cNvPr>
          <p:cNvGrpSpPr/>
          <p:nvPr/>
        </p:nvGrpSpPr>
        <p:grpSpPr>
          <a:xfrm>
            <a:off x="5322317" y="5710388"/>
            <a:ext cx="1955517" cy="954170"/>
            <a:chOff x="3440969" y="3555120"/>
            <a:chExt cx="1525253" cy="954170"/>
          </a:xfrm>
        </p:grpSpPr>
        <p:sp>
          <p:nvSpPr>
            <p:cNvPr id="14" name="Obdélník: se zakulacenými rohy 13">
              <a:extLst>
                <a:ext uri="{FF2B5EF4-FFF2-40B4-BE49-F238E27FC236}">
                  <a16:creationId xmlns:a16="http://schemas.microsoft.com/office/drawing/2014/main" id="{91FBEAAD-CA6C-4106-A6D4-23F1B3174D47}"/>
                </a:ext>
              </a:extLst>
            </p:cNvPr>
            <p:cNvSpPr/>
            <p:nvPr/>
          </p:nvSpPr>
          <p:spPr>
            <a:xfrm>
              <a:off x="3440969" y="3555120"/>
              <a:ext cx="1525253" cy="954170"/>
            </a:xfrm>
            <a:prstGeom prst="roundRect">
              <a:avLst/>
            </a:prstGeom>
            <a:solidFill>
              <a:srgbClr val="92D05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bdélník: se zakulacenými rohy 10">
              <a:extLst>
                <a:ext uri="{FF2B5EF4-FFF2-40B4-BE49-F238E27FC236}">
                  <a16:creationId xmlns:a16="http://schemas.microsoft.com/office/drawing/2014/main" id="{E981AB8B-BB41-4D52-9149-EC983E962CC3}"/>
                </a:ext>
              </a:extLst>
            </p:cNvPr>
            <p:cNvSpPr txBox="1"/>
            <p:nvPr/>
          </p:nvSpPr>
          <p:spPr>
            <a:xfrm>
              <a:off x="3487548" y="3601699"/>
              <a:ext cx="1432095" cy="8610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900" b="1" kern="1200" dirty="0" err="1"/>
                <a:t>Other</a:t>
              </a:r>
              <a:r>
                <a:rPr lang="cs-CZ" sz="1900" b="1" kern="1200" dirty="0"/>
                <a:t>...</a:t>
              </a: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88DBC5C0-CBDE-4ECA-BB21-9700CF8A6B76}"/>
              </a:ext>
            </a:extLst>
          </p:cNvPr>
          <p:cNvGrpSpPr/>
          <p:nvPr/>
        </p:nvGrpSpPr>
        <p:grpSpPr>
          <a:xfrm>
            <a:off x="2958219" y="4285917"/>
            <a:ext cx="1978343" cy="1125361"/>
            <a:chOff x="1856824" y="2536805"/>
            <a:chExt cx="1462414" cy="1125361"/>
          </a:xfrm>
        </p:grpSpPr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9AF2A943-597E-452F-B013-790E960EAE40}"/>
                </a:ext>
              </a:extLst>
            </p:cNvPr>
            <p:cNvSpPr/>
            <p:nvPr/>
          </p:nvSpPr>
          <p:spPr>
            <a:xfrm>
              <a:off x="1856824" y="2536805"/>
              <a:ext cx="1462414" cy="1125361"/>
            </a:xfrm>
            <a:prstGeom prst="roundRect">
              <a:avLst/>
            </a:prstGeom>
            <a:solidFill>
              <a:srgbClr val="92D05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bdélník: se zakulacenými rohy 12">
              <a:extLst>
                <a:ext uri="{FF2B5EF4-FFF2-40B4-BE49-F238E27FC236}">
                  <a16:creationId xmlns:a16="http://schemas.microsoft.com/office/drawing/2014/main" id="{C91855F3-30D6-47CC-8CAE-6024DD5BEDEE}"/>
                </a:ext>
              </a:extLst>
            </p:cNvPr>
            <p:cNvSpPr txBox="1"/>
            <p:nvPr/>
          </p:nvSpPr>
          <p:spPr>
            <a:xfrm>
              <a:off x="1911760" y="2591741"/>
              <a:ext cx="1352542" cy="1015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900" b="1" kern="1200" dirty="0" err="1"/>
                <a:t>Addictions</a:t>
              </a:r>
              <a:r>
                <a:rPr lang="cs-CZ" sz="1900" b="1" kern="1200" dirty="0"/>
                <a:t> (cravingu)</a:t>
              </a: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43191AB5-9EC1-420A-9A32-C16B8ED76AA8}"/>
              </a:ext>
            </a:extLst>
          </p:cNvPr>
          <p:cNvGrpSpPr/>
          <p:nvPr/>
        </p:nvGrpSpPr>
        <p:grpSpPr>
          <a:xfrm>
            <a:off x="2792716" y="2563968"/>
            <a:ext cx="1978341" cy="1098144"/>
            <a:chOff x="1837050" y="684922"/>
            <a:chExt cx="1501961" cy="1098144"/>
          </a:xfrm>
        </p:grpSpPr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1F2FAC34-AC2F-4FDF-BCA7-29B6BB0B9357}"/>
                </a:ext>
              </a:extLst>
            </p:cNvPr>
            <p:cNvSpPr/>
            <p:nvPr/>
          </p:nvSpPr>
          <p:spPr>
            <a:xfrm>
              <a:off x="1837050" y="684922"/>
              <a:ext cx="1501961" cy="1098144"/>
            </a:xfrm>
            <a:prstGeom prst="roundRect">
              <a:avLst/>
            </a:prstGeom>
            <a:solidFill>
              <a:srgbClr val="92D05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Obdélník: se zakulacenými rohy 14">
              <a:extLst>
                <a:ext uri="{FF2B5EF4-FFF2-40B4-BE49-F238E27FC236}">
                  <a16:creationId xmlns:a16="http://schemas.microsoft.com/office/drawing/2014/main" id="{6B284C59-097D-43CD-9EE8-D6987F709AF1}"/>
                </a:ext>
              </a:extLst>
            </p:cNvPr>
            <p:cNvSpPr txBox="1"/>
            <p:nvPr/>
          </p:nvSpPr>
          <p:spPr>
            <a:xfrm>
              <a:off x="1890657" y="738529"/>
              <a:ext cx="1394747" cy="9909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900" b="1" kern="1200" dirty="0" err="1"/>
                <a:t>Obsessive</a:t>
              </a:r>
              <a:r>
                <a:rPr lang="cs-CZ" sz="1900" b="1" kern="1200" dirty="0"/>
                <a:t> </a:t>
              </a:r>
              <a:r>
                <a:rPr lang="cs-CZ" sz="1900" b="1" kern="1200" dirty="0" err="1"/>
                <a:t>compulsive</a:t>
              </a:r>
              <a:r>
                <a:rPr lang="cs-CZ" sz="1900" b="1" kern="1200" dirty="0"/>
                <a:t> </a:t>
              </a:r>
              <a:r>
                <a:rPr lang="cs-CZ" sz="1900" b="1" kern="1200" dirty="0" err="1"/>
                <a:t>disorder</a:t>
              </a:r>
              <a:endParaRPr lang="cs-CZ" sz="19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56276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473173-0CD6-41A1-BA00-0314DEC37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706"/>
            <a:ext cx="10515600" cy="1325563"/>
          </a:xfrm>
        </p:spPr>
        <p:txBody>
          <a:bodyPr/>
          <a:lstStyle/>
          <a:p>
            <a:pPr algn="ctr"/>
            <a:r>
              <a:rPr lang="cs-CZ" dirty="0" err="1"/>
              <a:t>Neural</a:t>
            </a:r>
            <a:r>
              <a:rPr lang="cs-CZ" dirty="0"/>
              <a:t> </a:t>
            </a:r>
            <a:r>
              <a:rPr lang="cs-CZ" dirty="0" err="1"/>
              <a:t>substrates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emotion</a:t>
            </a:r>
            <a:r>
              <a:rPr lang="cs-CZ" dirty="0"/>
              <a:t> </a:t>
            </a:r>
            <a:r>
              <a:rPr lang="cs-CZ" dirty="0" err="1"/>
              <a:t>regulation</a:t>
            </a:r>
            <a:endParaRPr lang="cs-CZ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B6113F0C-DF32-49C1-8B66-45B9189D23CB}"/>
              </a:ext>
            </a:extLst>
          </p:cNvPr>
          <p:cNvGrpSpPr/>
          <p:nvPr/>
        </p:nvGrpSpPr>
        <p:grpSpPr>
          <a:xfrm>
            <a:off x="572007" y="1735928"/>
            <a:ext cx="4571010" cy="4137187"/>
            <a:chOff x="608583" y="1512269"/>
            <a:chExt cx="4571010" cy="4137187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13EE5263-8162-4DD6-AB14-2B14946B5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8583" y="1512269"/>
              <a:ext cx="4571010" cy="4137187"/>
            </a:xfrm>
            <a:prstGeom prst="rect">
              <a:avLst/>
            </a:prstGeom>
          </p:spPr>
        </p:pic>
        <p:sp>
          <p:nvSpPr>
            <p:cNvPr id="7" name="Ovál 6">
              <a:extLst>
                <a:ext uri="{FF2B5EF4-FFF2-40B4-BE49-F238E27FC236}">
                  <a16:creationId xmlns:a16="http://schemas.microsoft.com/office/drawing/2014/main" id="{D2F8B184-892F-4EBE-8EAC-F27FB9652677}"/>
                </a:ext>
              </a:extLst>
            </p:cNvPr>
            <p:cNvSpPr/>
            <p:nvPr/>
          </p:nvSpPr>
          <p:spPr>
            <a:xfrm rot="2221178">
              <a:off x="3743725" y="2421634"/>
              <a:ext cx="874493" cy="538890"/>
            </a:xfrm>
            <a:prstGeom prst="ellipse">
              <a:avLst/>
            </a:prstGeom>
            <a:solidFill>
              <a:srgbClr val="FF0000">
                <a:alpha val="45000"/>
              </a:srgb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192CA577-CCAF-4BCF-B5E1-7AB1CD989A37}"/>
              </a:ext>
            </a:extLst>
          </p:cNvPr>
          <p:cNvSpPr txBox="1"/>
          <p:nvPr/>
        </p:nvSpPr>
        <p:spPr>
          <a:xfrm>
            <a:off x="5341435" y="1648325"/>
            <a:ext cx="664201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Volitional</a:t>
            </a:r>
            <a:r>
              <a:rPr lang="cs-CZ" sz="2000" dirty="0"/>
              <a:t> „top-</a:t>
            </a:r>
            <a:r>
              <a:rPr lang="cs-CZ" sz="2000" dirty="0" err="1"/>
              <a:t>down</a:t>
            </a:r>
            <a:r>
              <a:rPr lang="cs-CZ" sz="2000" dirty="0"/>
              <a:t>“ </a:t>
            </a:r>
            <a:r>
              <a:rPr lang="cs-CZ" sz="2000" dirty="0" err="1"/>
              <a:t>cognitive</a:t>
            </a:r>
            <a:r>
              <a:rPr lang="cs-CZ" sz="2000" dirty="0"/>
              <a:t> </a:t>
            </a:r>
            <a:r>
              <a:rPr lang="cs-CZ" sz="2000" dirty="0" err="1"/>
              <a:t>emotion</a:t>
            </a:r>
            <a:r>
              <a:rPr lang="cs-CZ" sz="2000" dirty="0"/>
              <a:t> </a:t>
            </a:r>
            <a:r>
              <a:rPr lang="cs-CZ" sz="2000" dirty="0" err="1"/>
              <a:t>regulation</a:t>
            </a:r>
            <a:r>
              <a:rPr lang="cs-CZ" sz="2000" dirty="0"/>
              <a:t>:</a:t>
            </a:r>
            <a:br>
              <a:rPr lang="cs-CZ" sz="2000" dirty="0"/>
            </a:br>
            <a:r>
              <a:rPr lang="cs-CZ" sz="2000" dirty="0"/>
              <a:t>amygdala </a:t>
            </a:r>
            <a:r>
              <a:rPr lang="cs-CZ" sz="2000" dirty="0" err="1"/>
              <a:t>activity</a:t>
            </a:r>
            <a:r>
              <a:rPr lang="cs-CZ" sz="2000" dirty="0"/>
              <a:t> </a:t>
            </a:r>
            <a:r>
              <a:rPr lang="cs-CZ" sz="2000" dirty="0" err="1"/>
              <a:t>regulation</a:t>
            </a:r>
            <a:r>
              <a:rPr lang="cs-CZ" sz="2000" dirty="0"/>
              <a:t> by </a:t>
            </a:r>
            <a:r>
              <a:rPr lang="cs-CZ" sz="2000" dirty="0" err="1"/>
              <a:t>prefrontal</a:t>
            </a:r>
            <a:r>
              <a:rPr lang="cs-CZ" sz="2000" dirty="0"/>
              <a:t> </a:t>
            </a:r>
            <a:r>
              <a:rPr lang="cs-CZ" sz="2000" dirty="0" err="1"/>
              <a:t>cortex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Petients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impaired</a:t>
            </a:r>
            <a:r>
              <a:rPr lang="cs-CZ" sz="2000" dirty="0"/>
              <a:t> </a:t>
            </a:r>
            <a:r>
              <a:rPr lang="cs-CZ" sz="2000" dirty="0" err="1"/>
              <a:t>emotion</a:t>
            </a:r>
            <a:r>
              <a:rPr lang="cs-CZ" sz="2000" dirty="0"/>
              <a:t> </a:t>
            </a:r>
            <a:r>
              <a:rPr lang="cs-CZ" sz="2000" dirty="0" err="1"/>
              <a:t>regulation</a:t>
            </a:r>
            <a:r>
              <a:rPr lang="cs-CZ" sz="20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Amygdala </a:t>
            </a:r>
            <a:r>
              <a:rPr lang="cs-CZ" sz="2000" dirty="0" err="1"/>
              <a:t>hyperactivity</a:t>
            </a:r>
            <a:r>
              <a:rPr lang="cs-CZ" sz="2000" dirty="0"/>
              <a:t> </a:t>
            </a:r>
            <a:r>
              <a:rPr lang="cs-CZ" sz="2000" dirty="0" err="1"/>
              <a:t>during</a:t>
            </a:r>
            <a:r>
              <a:rPr lang="cs-CZ" sz="2000" dirty="0"/>
              <a:t> </a:t>
            </a:r>
            <a:r>
              <a:rPr lang="cs-CZ" sz="2000" dirty="0" err="1"/>
              <a:t>emotion</a:t>
            </a:r>
            <a:r>
              <a:rPr lang="cs-CZ" sz="2000" dirty="0"/>
              <a:t> processing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Decreased</a:t>
            </a:r>
            <a:r>
              <a:rPr lang="cs-CZ" sz="2000" dirty="0"/>
              <a:t> </a:t>
            </a:r>
            <a:r>
              <a:rPr lang="cs-CZ" sz="2000" dirty="0" err="1"/>
              <a:t>lateral</a:t>
            </a:r>
            <a:r>
              <a:rPr lang="cs-CZ" sz="2000" dirty="0"/>
              <a:t> </a:t>
            </a:r>
            <a:r>
              <a:rPr lang="cs-CZ" sz="2000" dirty="0" err="1"/>
              <a:t>prefrontal</a:t>
            </a:r>
            <a:r>
              <a:rPr lang="cs-CZ" sz="2000" dirty="0"/>
              <a:t> </a:t>
            </a:r>
            <a:r>
              <a:rPr lang="cs-CZ" sz="2000" dirty="0" err="1"/>
              <a:t>activity</a:t>
            </a:r>
            <a:r>
              <a:rPr lang="cs-CZ" sz="2000" dirty="0"/>
              <a:t> </a:t>
            </a:r>
            <a:r>
              <a:rPr lang="cs-CZ" sz="2000" dirty="0" err="1"/>
              <a:t>during</a:t>
            </a:r>
            <a:r>
              <a:rPr lang="cs-CZ" sz="2000" dirty="0"/>
              <a:t> </a:t>
            </a:r>
            <a:r>
              <a:rPr lang="cs-CZ" sz="2000" dirty="0" err="1"/>
              <a:t>emotion</a:t>
            </a:r>
            <a:r>
              <a:rPr lang="cs-CZ" sz="2000" dirty="0"/>
              <a:t> processing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Impaired</a:t>
            </a:r>
            <a:r>
              <a:rPr lang="cs-CZ" sz="2000" dirty="0"/>
              <a:t> </a:t>
            </a:r>
            <a:r>
              <a:rPr lang="cs-CZ" sz="2000" dirty="0" err="1"/>
              <a:t>connectivity</a:t>
            </a:r>
            <a:r>
              <a:rPr lang="cs-CZ" sz="2000" dirty="0"/>
              <a:t> </a:t>
            </a:r>
            <a:r>
              <a:rPr lang="cs-CZ" sz="2000" dirty="0" err="1"/>
              <a:t>between</a:t>
            </a:r>
            <a:r>
              <a:rPr lang="cs-CZ" sz="2000" dirty="0"/>
              <a:t> amygdala and </a:t>
            </a:r>
            <a:r>
              <a:rPr lang="cs-CZ" sz="2000" dirty="0" err="1"/>
              <a:t>prefrontal</a:t>
            </a:r>
            <a:r>
              <a:rPr lang="cs-CZ" sz="2000" dirty="0"/>
              <a:t> </a:t>
            </a:r>
            <a:r>
              <a:rPr lang="cs-CZ" sz="2000" dirty="0" err="1"/>
              <a:t>cortex</a:t>
            </a:r>
            <a:endParaRPr lang="cs-CZ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F5DFE30-6FD0-4905-83D7-3B4F2F1139DE}"/>
              </a:ext>
            </a:extLst>
          </p:cNvPr>
          <p:cNvSpPr txBox="1"/>
          <p:nvPr/>
        </p:nvSpPr>
        <p:spPr>
          <a:xfrm>
            <a:off x="5608319" y="4826675"/>
            <a:ext cx="629091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1600" dirty="0" err="1"/>
              <a:t>Phillips</a:t>
            </a:r>
            <a:r>
              <a:rPr lang="cs-CZ" sz="1600" dirty="0"/>
              <a:t>, M.L., </a:t>
            </a:r>
            <a:r>
              <a:rPr lang="cs-CZ" sz="1600" dirty="0" err="1"/>
              <a:t>Ladouceur</a:t>
            </a:r>
            <a:r>
              <a:rPr lang="cs-CZ" sz="1600" dirty="0"/>
              <a:t>, C.D., </a:t>
            </a:r>
            <a:r>
              <a:rPr lang="cs-CZ" sz="1600" dirty="0" err="1"/>
              <a:t>Drevets</a:t>
            </a:r>
            <a:r>
              <a:rPr lang="cs-CZ" sz="1600" dirty="0"/>
              <a:t>, W.C. (2008). A </a:t>
            </a:r>
            <a:r>
              <a:rPr lang="cs-CZ" sz="1600" dirty="0" err="1"/>
              <a:t>neural</a:t>
            </a:r>
            <a:r>
              <a:rPr lang="cs-CZ" sz="1600" dirty="0"/>
              <a:t> model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voluntary</a:t>
            </a:r>
            <a:r>
              <a:rPr lang="cs-CZ" sz="1600" dirty="0"/>
              <a:t> and </a:t>
            </a:r>
            <a:r>
              <a:rPr lang="cs-CZ" sz="1600" dirty="0" err="1"/>
              <a:t>automatic</a:t>
            </a:r>
            <a:r>
              <a:rPr lang="cs-CZ" sz="1600" dirty="0"/>
              <a:t> </a:t>
            </a:r>
            <a:r>
              <a:rPr lang="cs-CZ" sz="1600" dirty="0" err="1"/>
              <a:t>emotion</a:t>
            </a:r>
            <a:r>
              <a:rPr lang="cs-CZ" sz="1600" dirty="0"/>
              <a:t> </a:t>
            </a:r>
            <a:r>
              <a:rPr lang="cs-CZ" sz="1600" dirty="0" err="1"/>
              <a:t>regulation</a:t>
            </a:r>
            <a:r>
              <a:rPr lang="cs-CZ" sz="1600" dirty="0"/>
              <a:t>. </a:t>
            </a:r>
            <a:r>
              <a:rPr lang="cs-CZ" sz="1600" i="1" dirty="0" err="1"/>
              <a:t>Molecular</a:t>
            </a:r>
            <a:r>
              <a:rPr lang="cs-CZ" sz="1600" i="1" dirty="0"/>
              <a:t> Psychiatry, 13</a:t>
            </a:r>
            <a:r>
              <a:rPr lang="cs-CZ" sz="1600" dirty="0"/>
              <a:t>(9), 829-857.</a:t>
            </a:r>
          </a:p>
          <a:p>
            <a:pPr marL="0" lvl="1"/>
            <a:endParaRPr lang="cs-CZ" sz="1600" dirty="0"/>
          </a:p>
          <a:p>
            <a:pPr marL="0" lvl="1"/>
            <a:r>
              <a:rPr lang="cs-CZ" sz="1600" dirty="0"/>
              <a:t>Schulze, L., </a:t>
            </a:r>
            <a:r>
              <a:rPr lang="cs-CZ" sz="1600" dirty="0" err="1"/>
              <a:t>Schmahl</a:t>
            </a:r>
            <a:r>
              <a:rPr lang="cs-CZ" sz="1600" dirty="0"/>
              <a:t>, C., </a:t>
            </a:r>
            <a:r>
              <a:rPr lang="cs-CZ" sz="1600" dirty="0" err="1"/>
              <a:t>Niedtfeld</a:t>
            </a:r>
            <a:r>
              <a:rPr lang="cs-CZ" sz="1600" dirty="0"/>
              <a:t>, I. (2016). </a:t>
            </a:r>
            <a:r>
              <a:rPr lang="cs-CZ" sz="1600" dirty="0" err="1"/>
              <a:t>Neural</a:t>
            </a:r>
            <a:r>
              <a:rPr lang="cs-CZ" sz="1600" dirty="0"/>
              <a:t> </a:t>
            </a:r>
            <a:r>
              <a:rPr lang="cs-CZ" sz="1600" dirty="0" err="1"/>
              <a:t>correlates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disturbed</a:t>
            </a:r>
            <a:r>
              <a:rPr lang="cs-CZ" sz="1600" dirty="0"/>
              <a:t> </a:t>
            </a:r>
            <a:r>
              <a:rPr lang="cs-CZ" sz="1600" dirty="0" err="1"/>
              <a:t>emotional</a:t>
            </a:r>
            <a:r>
              <a:rPr lang="cs-CZ" sz="1600" dirty="0"/>
              <a:t> processing in borderline personality </a:t>
            </a:r>
            <a:r>
              <a:rPr lang="cs-CZ" sz="1600" dirty="0" err="1"/>
              <a:t>disorder</a:t>
            </a:r>
            <a:r>
              <a:rPr lang="cs-CZ" sz="1600" dirty="0"/>
              <a:t>: A </a:t>
            </a:r>
            <a:r>
              <a:rPr lang="cs-CZ" sz="1600" dirty="0" err="1"/>
              <a:t>multimodal</a:t>
            </a:r>
            <a:r>
              <a:rPr lang="cs-CZ" sz="1600" dirty="0"/>
              <a:t> meta-</a:t>
            </a:r>
            <a:r>
              <a:rPr lang="cs-CZ" sz="1600" dirty="0" err="1"/>
              <a:t>analysis</a:t>
            </a:r>
            <a:r>
              <a:rPr lang="cs-CZ" sz="1600" dirty="0"/>
              <a:t>. </a:t>
            </a:r>
            <a:r>
              <a:rPr lang="cs-CZ" sz="1600" i="1" dirty="0" err="1"/>
              <a:t>Biological</a:t>
            </a:r>
            <a:r>
              <a:rPr lang="cs-CZ" sz="1600" i="1" dirty="0"/>
              <a:t> Psychiatry, 79</a:t>
            </a:r>
            <a:r>
              <a:rPr lang="cs-CZ" sz="1600" dirty="0"/>
              <a:t>(2), 97-106.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969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27E822-6890-4F4F-90A9-8CFE84A95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15" y="2617671"/>
            <a:ext cx="6867293" cy="1325563"/>
          </a:xfrm>
        </p:spPr>
        <p:txBody>
          <a:bodyPr/>
          <a:lstStyle/>
          <a:p>
            <a:r>
              <a:rPr lang="cs-CZ" dirty="0"/>
              <a:t>rTMS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emotion</a:t>
            </a:r>
            <a:r>
              <a:rPr lang="cs-CZ" dirty="0"/>
              <a:t> </a:t>
            </a:r>
            <a:r>
              <a:rPr lang="cs-CZ" dirty="0" err="1"/>
              <a:t>regulation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3762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473173-0CD6-41A1-BA00-0314DEC37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70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Targeting emotion regulation in BPD</a:t>
            </a:r>
            <a:r>
              <a:rPr lang="cs-CZ" dirty="0"/>
              <a:t> by rTMS</a:t>
            </a:r>
            <a:endParaRPr lang="en-US" dirty="0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C48906DB-778D-45F9-ABF8-D0B700ADA10A}"/>
              </a:ext>
            </a:extLst>
          </p:cNvPr>
          <p:cNvGrpSpPr/>
          <p:nvPr/>
        </p:nvGrpSpPr>
        <p:grpSpPr>
          <a:xfrm>
            <a:off x="729034" y="2167664"/>
            <a:ext cx="4571010" cy="4137187"/>
            <a:chOff x="608583" y="1512269"/>
            <a:chExt cx="4571010" cy="4137187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04CF90E1-4B29-46BC-AFDA-13F840FC9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8583" y="1512269"/>
              <a:ext cx="4571010" cy="4137187"/>
            </a:xfrm>
            <a:prstGeom prst="rect">
              <a:avLst/>
            </a:prstGeom>
          </p:spPr>
        </p:pic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0A8864BF-7F2E-4C7F-B5F3-12668AD25095}"/>
                </a:ext>
              </a:extLst>
            </p:cNvPr>
            <p:cNvSpPr/>
            <p:nvPr/>
          </p:nvSpPr>
          <p:spPr>
            <a:xfrm rot="2221178">
              <a:off x="3743725" y="2421634"/>
              <a:ext cx="874493" cy="538890"/>
            </a:xfrm>
            <a:prstGeom prst="ellipse">
              <a:avLst/>
            </a:prstGeom>
            <a:solidFill>
              <a:srgbClr val="FF0000">
                <a:alpha val="45000"/>
              </a:srgb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3" name="Picture 4" descr="Výsledek obrázku pro tms coil">
            <a:extLst>
              <a:ext uri="{FF2B5EF4-FFF2-40B4-BE49-F238E27FC236}">
                <a16:creationId xmlns:a16="http://schemas.microsoft.com/office/drawing/2014/main" id="{73D672FB-48F4-434C-B585-8976580A6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0000">
            <a:off x="4530987" y="1896487"/>
            <a:ext cx="1812005" cy="10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79C51209-274B-488E-A96C-B5FCB002A263}"/>
              </a:ext>
            </a:extLst>
          </p:cNvPr>
          <p:cNvCxnSpPr>
            <a:cxnSpLocks/>
          </p:cNvCxnSpPr>
          <p:nvPr/>
        </p:nvCxnSpPr>
        <p:spPr>
          <a:xfrm flipH="1">
            <a:off x="4301422" y="2557347"/>
            <a:ext cx="790074" cy="7891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" name="Skupina 3">
            <a:extLst>
              <a:ext uri="{FF2B5EF4-FFF2-40B4-BE49-F238E27FC236}">
                <a16:creationId xmlns:a16="http://schemas.microsoft.com/office/drawing/2014/main" id="{6413CF60-8733-4C8D-8518-4BDC1199F216}"/>
              </a:ext>
            </a:extLst>
          </p:cNvPr>
          <p:cNvGrpSpPr/>
          <p:nvPr/>
        </p:nvGrpSpPr>
        <p:grpSpPr>
          <a:xfrm>
            <a:off x="3302801" y="3488819"/>
            <a:ext cx="774952" cy="888798"/>
            <a:chOff x="3302801" y="3488819"/>
            <a:chExt cx="774952" cy="888798"/>
          </a:xfrm>
        </p:grpSpPr>
        <p:cxnSp>
          <p:nvCxnSpPr>
            <p:cNvPr id="16" name="Spojnice: zakřivená 15">
              <a:extLst>
                <a:ext uri="{FF2B5EF4-FFF2-40B4-BE49-F238E27FC236}">
                  <a16:creationId xmlns:a16="http://schemas.microsoft.com/office/drawing/2014/main" id="{AAE87674-9F23-41EF-81E6-8FCC41D8A55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229649" y="3561971"/>
              <a:ext cx="841248" cy="694944"/>
            </a:xfrm>
            <a:prstGeom prst="curvedConnector3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pojnice: zakřivená 16">
              <a:extLst>
                <a:ext uri="{FF2B5EF4-FFF2-40B4-BE49-F238E27FC236}">
                  <a16:creationId xmlns:a16="http://schemas.microsoft.com/office/drawing/2014/main" id="{F5F129EA-808A-4FAD-B454-C38F5493782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309657" y="3609521"/>
              <a:ext cx="841248" cy="694944"/>
            </a:xfrm>
            <a:prstGeom prst="curvedConnector3">
              <a:avLst/>
            </a:prstGeom>
            <a:ln w="1905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650F206-CE59-4EC6-AD38-3766907B5706}"/>
              </a:ext>
            </a:extLst>
          </p:cNvPr>
          <p:cNvSpPr txBox="1"/>
          <p:nvPr/>
        </p:nvSpPr>
        <p:spPr>
          <a:xfrm>
            <a:off x="7058793" y="2110332"/>
            <a:ext cx="50102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INCREASE IN</a:t>
            </a:r>
            <a:endParaRPr lang="en-US" b="1" dirty="0"/>
          </a:p>
          <a:p>
            <a:endParaRPr lang="en-US" b="1" dirty="0"/>
          </a:p>
          <a:p>
            <a:r>
              <a:rPr lang="cs-CZ" b="1" dirty="0"/>
              <a:t>	EMOTION AWARENESS</a:t>
            </a:r>
            <a:endParaRPr lang="en-US" b="1" dirty="0"/>
          </a:p>
          <a:p>
            <a:r>
              <a:rPr lang="cs-CZ" b="1" dirty="0"/>
              <a:t>	EMOTION REGULATION</a:t>
            </a:r>
            <a:endParaRPr lang="en-US" b="1" dirty="0"/>
          </a:p>
          <a:p>
            <a:endParaRPr lang="en-US" b="1" dirty="0"/>
          </a:p>
          <a:p>
            <a:r>
              <a:rPr lang="cs-CZ" b="1" dirty="0"/>
              <a:t>DECREASE IN</a:t>
            </a:r>
            <a:endParaRPr lang="en-US" b="1" dirty="0"/>
          </a:p>
          <a:p>
            <a:endParaRPr lang="en-US" b="1" dirty="0"/>
          </a:p>
          <a:p>
            <a:r>
              <a:rPr lang="cs-CZ" b="1" dirty="0"/>
              <a:t>	DISSOCIATION</a:t>
            </a:r>
          </a:p>
          <a:p>
            <a:r>
              <a:rPr lang="cs-CZ" b="1" dirty="0"/>
              <a:t>	IMPULSIVITY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505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CD1F6A-450D-4859-8B0F-AEC095A3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511" y="473410"/>
            <a:ext cx="10515600" cy="874128"/>
          </a:xfrm>
        </p:spPr>
        <p:txBody>
          <a:bodyPr/>
          <a:lstStyle/>
          <a:p>
            <a:pPr algn="ctr"/>
            <a:r>
              <a:rPr lang="cs-CZ" dirty="0" err="1"/>
              <a:t>Previous</a:t>
            </a:r>
            <a:r>
              <a:rPr lang="cs-CZ" dirty="0"/>
              <a:t> </a:t>
            </a:r>
            <a:r>
              <a:rPr lang="cs-CZ" dirty="0" err="1"/>
              <a:t>studies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rTMS in BPD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F2D92D-B03D-410C-8798-2C2FB2B65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833" y="1612231"/>
            <a:ext cx="11032956" cy="4860757"/>
          </a:xfrm>
        </p:spPr>
        <p:txBody>
          <a:bodyPr>
            <a:normAutofit/>
          </a:bodyPr>
          <a:lstStyle/>
          <a:p>
            <a:r>
              <a:rPr lang="en-US" sz="2200" dirty="0" err="1"/>
              <a:t>Arbabi</a:t>
            </a:r>
            <a:r>
              <a:rPr lang="cs-CZ" sz="2200" dirty="0"/>
              <a:t> et al. </a:t>
            </a:r>
            <a:r>
              <a:rPr lang="en-US" sz="2200" dirty="0"/>
              <a:t>(2013). </a:t>
            </a:r>
            <a:r>
              <a:rPr lang="en-US" sz="2200" i="1" dirty="0"/>
              <a:t>Asian Journal of Psychiatry</a:t>
            </a:r>
            <a:r>
              <a:rPr lang="en-US" sz="2200" dirty="0"/>
              <a:t>, </a:t>
            </a:r>
            <a:r>
              <a:rPr lang="en-US" sz="2200" i="1" dirty="0"/>
              <a:t>6</a:t>
            </a:r>
            <a:r>
              <a:rPr lang="en-US" sz="2200" dirty="0"/>
              <a:t>(6), 614–617. </a:t>
            </a:r>
          </a:p>
          <a:p>
            <a:pPr lvl="1"/>
            <a:r>
              <a:rPr lang="en-US" sz="2000" dirty="0"/>
              <a:t>Case study, 22 year-old-patient</a:t>
            </a:r>
          </a:p>
          <a:p>
            <a:pPr lvl="1"/>
            <a:r>
              <a:rPr lang="en-US" sz="2000" dirty="0"/>
              <a:t>10 Hz rTMS over </a:t>
            </a:r>
            <a:r>
              <a:rPr lang="en-US" sz="2000" dirty="0" err="1"/>
              <a:t>lDLPFC</a:t>
            </a:r>
            <a:r>
              <a:rPr lang="en-US" sz="2000" dirty="0"/>
              <a:t>, 10 sessions, 1500 pulses per session, 100% of RMT</a:t>
            </a:r>
          </a:p>
          <a:p>
            <a:pPr lvl="1">
              <a:spcAft>
                <a:spcPts val="1000"/>
              </a:spcAft>
            </a:pPr>
            <a:r>
              <a:rPr lang="en-US" sz="2000" dirty="0"/>
              <a:t>Decrease in </a:t>
            </a:r>
            <a:r>
              <a:rPr lang="en-US" sz="2000" dirty="0" err="1"/>
              <a:t>sym</a:t>
            </a:r>
            <a:r>
              <a:rPr lang="cs-CZ" sz="2000" dirty="0" err="1"/>
              <a:t>ptoms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depression</a:t>
            </a:r>
            <a:r>
              <a:rPr lang="cs-CZ" sz="2000" dirty="0"/>
              <a:t> (DBI-II), negative </a:t>
            </a:r>
            <a:r>
              <a:rPr lang="cs-CZ" sz="2000" dirty="0" err="1"/>
              <a:t>affect</a:t>
            </a:r>
            <a:r>
              <a:rPr lang="cs-CZ" sz="2000" dirty="0"/>
              <a:t> (PANASS) and impulsivity </a:t>
            </a:r>
            <a:br>
              <a:rPr lang="cs-CZ" sz="2000" dirty="0"/>
            </a:br>
            <a:r>
              <a:rPr lang="cs-CZ" sz="2000" dirty="0"/>
              <a:t>(BIS-11) </a:t>
            </a:r>
            <a:r>
              <a:rPr lang="cs-CZ" sz="2000" dirty="0" err="1"/>
              <a:t>directly</a:t>
            </a:r>
            <a:r>
              <a:rPr lang="cs-CZ" sz="2000" dirty="0"/>
              <a:t> </a:t>
            </a:r>
            <a:r>
              <a:rPr lang="cs-CZ" sz="2000" dirty="0" err="1"/>
              <a:t>after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treatment</a:t>
            </a:r>
            <a:r>
              <a:rPr lang="cs-CZ" sz="2000" dirty="0"/>
              <a:t> and </a:t>
            </a:r>
            <a:r>
              <a:rPr lang="cs-CZ" sz="2000" dirty="0" err="1"/>
              <a:t>one</a:t>
            </a:r>
            <a:r>
              <a:rPr lang="cs-CZ" sz="2000" dirty="0"/>
              <a:t> </a:t>
            </a:r>
            <a:r>
              <a:rPr lang="cs-CZ" sz="2000" dirty="0" err="1"/>
              <a:t>month</a:t>
            </a:r>
            <a:r>
              <a:rPr lang="cs-CZ" sz="2000" dirty="0"/>
              <a:t> </a:t>
            </a:r>
            <a:r>
              <a:rPr lang="cs-CZ" sz="2000" dirty="0" err="1"/>
              <a:t>after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treatment</a:t>
            </a:r>
            <a:endParaRPr lang="cs-CZ" sz="2000" dirty="0"/>
          </a:p>
          <a:p>
            <a:r>
              <a:rPr lang="cs-CZ" sz="2200" dirty="0" err="1"/>
              <a:t>Cailhol</a:t>
            </a:r>
            <a:r>
              <a:rPr lang="cs-CZ" sz="2200" dirty="0"/>
              <a:t> et al. (2014). </a:t>
            </a:r>
            <a:r>
              <a:rPr lang="cs-CZ" sz="2200" i="1" dirty="0"/>
              <a:t>Psychiatry </a:t>
            </a:r>
            <a:r>
              <a:rPr lang="cs-CZ" sz="2200" i="1" dirty="0" err="1"/>
              <a:t>Research</a:t>
            </a:r>
            <a:r>
              <a:rPr lang="cs-CZ" sz="2200" dirty="0"/>
              <a:t>, </a:t>
            </a:r>
            <a:r>
              <a:rPr lang="cs-CZ" sz="2200" i="1" dirty="0"/>
              <a:t>216</a:t>
            </a:r>
            <a:r>
              <a:rPr lang="cs-CZ" sz="2200" dirty="0"/>
              <a:t>(1), 155–157.</a:t>
            </a:r>
            <a:r>
              <a:rPr lang="en-US" sz="2200" dirty="0"/>
              <a:t> </a:t>
            </a:r>
          </a:p>
          <a:p>
            <a:pPr lvl="1"/>
            <a:r>
              <a:rPr lang="cs-CZ" sz="2000" dirty="0"/>
              <a:t>10 BPD </a:t>
            </a:r>
            <a:r>
              <a:rPr lang="cs-CZ" sz="2000" dirty="0" err="1"/>
              <a:t>patients</a:t>
            </a:r>
            <a:r>
              <a:rPr lang="cs-CZ" sz="2000" dirty="0"/>
              <a:t>, 5 in </a:t>
            </a:r>
            <a:r>
              <a:rPr lang="cs-CZ" sz="2000" dirty="0" err="1"/>
              <a:t>active</a:t>
            </a:r>
            <a:r>
              <a:rPr lang="cs-CZ" sz="2000" dirty="0"/>
              <a:t> and 5 in </a:t>
            </a:r>
            <a:r>
              <a:rPr lang="cs-CZ" sz="2000" dirty="0" err="1"/>
              <a:t>sham</a:t>
            </a:r>
            <a:r>
              <a:rPr lang="cs-CZ" sz="2000" dirty="0"/>
              <a:t> </a:t>
            </a:r>
            <a:r>
              <a:rPr lang="cs-CZ" sz="2000" dirty="0" err="1"/>
              <a:t>group</a:t>
            </a:r>
            <a:endParaRPr lang="en-US" sz="2000" dirty="0"/>
          </a:p>
          <a:p>
            <a:pPr lvl="1"/>
            <a:r>
              <a:rPr lang="en-US" sz="2000" dirty="0"/>
              <a:t>10 Hz rTMS over </a:t>
            </a:r>
            <a:r>
              <a:rPr lang="cs-CZ" sz="2000" dirty="0"/>
              <a:t>r</a:t>
            </a:r>
            <a:r>
              <a:rPr lang="en-US" sz="2000" dirty="0"/>
              <a:t>DLPFC, 10 sessions, </a:t>
            </a:r>
            <a:r>
              <a:rPr lang="cs-CZ" sz="2000" dirty="0"/>
              <a:t>20</a:t>
            </a:r>
            <a:r>
              <a:rPr lang="en-US" sz="2000" dirty="0"/>
              <a:t>00 pulses per session, </a:t>
            </a:r>
            <a:r>
              <a:rPr lang="cs-CZ" sz="2000" dirty="0"/>
              <a:t>80</a:t>
            </a:r>
            <a:r>
              <a:rPr lang="en-US" sz="2000" dirty="0"/>
              <a:t>% of RMT</a:t>
            </a:r>
            <a:endParaRPr lang="cs-CZ" sz="2000" dirty="0"/>
          </a:p>
          <a:p>
            <a:pPr lvl="1"/>
            <a:r>
              <a:rPr lang="cs-CZ" sz="2000" dirty="0"/>
              <a:t>Response </a:t>
            </a:r>
            <a:r>
              <a:rPr lang="cs-CZ" sz="2000" dirty="0" err="1"/>
              <a:t>rate</a:t>
            </a:r>
            <a:r>
              <a:rPr lang="cs-CZ" sz="2000" dirty="0"/>
              <a:t> </a:t>
            </a:r>
            <a:r>
              <a:rPr lang="cs-CZ" sz="2000" dirty="0" err="1"/>
              <a:t>defined</a:t>
            </a:r>
            <a:r>
              <a:rPr lang="cs-CZ" sz="2000" dirty="0"/>
              <a:t> as 30% </a:t>
            </a:r>
            <a:r>
              <a:rPr lang="cs-CZ" sz="2000" dirty="0" err="1"/>
              <a:t>reduction</a:t>
            </a:r>
            <a:r>
              <a:rPr lang="cs-CZ" sz="2000" dirty="0"/>
              <a:t> on Borderline Personality </a:t>
            </a:r>
            <a:r>
              <a:rPr lang="cs-CZ" sz="2000" dirty="0" err="1"/>
              <a:t>Severity</a:t>
            </a:r>
            <a:r>
              <a:rPr lang="cs-CZ" sz="2000" dirty="0"/>
              <a:t> Index and </a:t>
            </a:r>
            <a:r>
              <a:rPr lang="cs-CZ" sz="2000" dirty="0" err="1"/>
              <a:t>was</a:t>
            </a:r>
            <a:r>
              <a:rPr lang="cs-CZ" sz="2000" dirty="0"/>
              <a:t> </a:t>
            </a:r>
            <a:r>
              <a:rPr lang="cs-CZ" sz="2000" dirty="0" err="1"/>
              <a:t>reached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by 2 </a:t>
            </a:r>
            <a:r>
              <a:rPr lang="cs-CZ" sz="2000" dirty="0" err="1"/>
              <a:t>patients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active</a:t>
            </a:r>
            <a:r>
              <a:rPr lang="cs-CZ" sz="2000" dirty="0"/>
              <a:t> </a:t>
            </a:r>
            <a:r>
              <a:rPr lang="cs-CZ" sz="2000" dirty="0" err="1"/>
              <a:t>group</a:t>
            </a:r>
            <a:endParaRPr lang="cs-CZ" sz="2000" dirty="0"/>
          </a:p>
          <a:p>
            <a:pPr lvl="1"/>
            <a:r>
              <a:rPr lang="cs-CZ" sz="2000" dirty="0" err="1"/>
              <a:t>Lower</a:t>
            </a:r>
            <a:r>
              <a:rPr lang="cs-CZ" sz="2000" dirty="0"/>
              <a:t> </a:t>
            </a:r>
            <a:r>
              <a:rPr lang="cs-CZ" sz="2000" dirty="0" err="1"/>
              <a:t>scores</a:t>
            </a:r>
            <a:r>
              <a:rPr lang="cs-CZ" sz="2000" dirty="0"/>
              <a:t> in </a:t>
            </a:r>
            <a:r>
              <a:rPr lang="cs-CZ" sz="2000" dirty="0" err="1"/>
              <a:t>affective</a:t>
            </a:r>
            <a:r>
              <a:rPr lang="cs-CZ" sz="2000" dirty="0"/>
              <a:t> instability and </a:t>
            </a:r>
            <a:r>
              <a:rPr lang="cs-CZ" sz="2000" dirty="0" err="1"/>
              <a:t>anger</a:t>
            </a:r>
            <a:r>
              <a:rPr lang="cs-CZ" sz="2000" dirty="0"/>
              <a:t> </a:t>
            </a:r>
            <a:r>
              <a:rPr lang="cs-CZ" sz="2000" dirty="0" err="1"/>
              <a:t>after</a:t>
            </a:r>
            <a:r>
              <a:rPr lang="cs-CZ" sz="2000" dirty="0"/>
              <a:t> 3 </a:t>
            </a:r>
            <a:r>
              <a:rPr lang="cs-CZ" sz="2000" dirty="0" err="1"/>
              <a:t>months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active</a:t>
            </a:r>
            <a:r>
              <a:rPr lang="cs-CZ" sz="2000" dirty="0"/>
              <a:t> </a:t>
            </a:r>
            <a:r>
              <a:rPr lang="cs-CZ" sz="2000" dirty="0" err="1"/>
              <a:t>group</a:t>
            </a:r>
            <a:r>
              <a:rPr lang="cs-CZ" sz="2000" dirty="0"/>
              <a:t> </a:t>
            </a:r>
            <a:r>
              <a:rPr lang="cs-CZ" sz="2000" dirty="0" err="1"/>
              <a:t>compared</a:t>
            </a:r>
            <a:r>
              <a:rPr lang="cs-CZ" sz="2000" dirty="0"/>
              <a:t> to </a:t>
            </a:r>
            <a:r>
              <a:rPr lang="cs-CZ" sz="2000" dirty="0" err="1"/>
              <a:t>sham</a:t>
            </a:r>
            <a:r>
              <a:rPr lang="cs-CZ" sz="2000" dirty="0"/>
              <a:t> </a:t>
            </a:r>
            <a:r>
              <a:rPr lang="cs-CZ" sz="2000" dirty="0" err="1"/>
              <a:t>group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3989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CD1F6A-450D-4859-8B0F-AEC095A3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511" y="473410"/>
            <a:ext cx="10515600" cy="874128"/>
          </a:xfrm>
        </p:spPr>
        <p:txBody>
          <a:bodyPr/>
          <a:lstStyle/>
          <a:p>
            <a:pPr algn="ctr"/>
            <a:r>
              <a:rPr lang="cs-CZ" dirty="0" err="1"/>
              <a:t>Previous</a:t>
            </a:r>
            <a:r>
              <a:rPr lang="cs-CZ" dirty="0"/>
              <a:t> </a:t>
            </a:r>
            <a:r>
              <a:rPr lang="cs-CZ" dirty="0" err="1"/>
              <a:t>studies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rTMS in BPD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F2D92D-B03D-410C-8798-2C2FB2B65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833" y="1612231"/>
            <a:ext cx="11032956" cy="4860757"/>
          </a:xfrm>
        </p:spPr>
        <p:txBody>
          <a:bodyPr>
            <a:normAutofit/>
          </a:bodyPr>
          <a:lstStyle/>
          <a:p>
            <a:r>
              <a:rPr lang="cs-CZ" sz="2400" dirty="0"/>
              <a:t>De </a:t>
            </a:r>
            <a:r>
              <a:rPr lang="cs-CZ" sz="2400" dirty="0" err="1"/>
              <a:t>Vidovich</a:t>
            </a:r>
            <a:r>
              <a:rPr lang="cs-CZ" sz="2400" dirty="0"/>
              <a:t> et al. (2016). </a:t>
            </a:r>
            <a:r>
              <a:rPr lang="cs-CZ" sz="2400" i="1" dirty="0" err="1"/>
              <a:t>Frontiers</a:t>
            </a:r>
            <a:r>
              <a:rPr lang="cs-CZ" sz="2400" i="1" dirty="0"/>
              <a:t> in </a:t>
            </a:r>
            <a:r>
              <a:rPr lang="cs-CZ" sz="2400" i="1" dirty="0" err="1"/>
              <a:t>Human</a:t>
            </a:r>
            <a:r>
              <a:rPr lang="cs-CZ" sz="2400" i="1" dirty="0"/>
              <a:t> </a:t>
            </a:r>
            <a:r>
              <a:rPr lang="cs-CZ" sz="2400" i="1" dirty="0" err="1"/>
              <a:t>Neuroscience</a:t>
            </a:r>
            <a:r>
              <a:rPr lang="cs-CZ" sz="2400" dirty="0"/>
              <a:t>, </a:t>
            </a:r>
            <a:r>
              <a:rPr lang="cs-CZ" sz="2400" i="1" dirty="0"/>
              <a:t>10,</a:t>
            </a:r>
            <a:r>
              <a:rPr lang="cs-CZ" sz="2400" dirty="0"/>
              <a:t> 1–11.</a:t>
            </a:r>
            <a:r>
              <a:rPr lang="en-US" sz="2400" dirty="0"/>
              <a:t> </a:t>
            </a:r>
          </a:p>
          <a:p>
            <a:pPr lvl="1"/>
            <a:r>
              <a:rPr lang="cs-CZ" sz="2000" dirty="0"/>
              <a:t>8 BPD </a:t>
            </a:r>
            <a:r>
              <a:rPr lang="cs-CZ" sz="2000" dirty="0" err="1"/>
              <a:t>patients</a:t>
            </a:r>
            <a:r>
              <a:rPr lang="cs-CZ" sz="2000" dirty="0"/>
              <a:t> and 8 </a:t>
            </a:r>
            <a:r>
              <a:rPr lang="cs-CZ" sz="2000" dirty="0" err="1"/>
              <a:t>controls</a:t>
            </a:r>
            <a:endParaRPr lang="en-US" sz="2000" dirty="0"/>
          </a:p>
          <a:p>
            <a:pPr lvl="1"/>
            <a:r>
              <a:rPr lang="cs-CZ" sz="2000" dirty="0"/>
              <a:t>rTMS </a:t>
            </a:r>
            <a:r>
              <a:rPr lang="cs-CZ" sz="2000" dirty="0" err="1"/>
              <a:t>over</a:t>
            </a:r>
            <a:r>
              <a:rPr lang="cs-CZ" sz="2000" dirty="0"/>
              <a:t> </a:t>
            </a:r>
            <a:r>
              <a:rPr lang="cs-CZ" sz="2000" dirty="0" err="1"/>
              <a:t>left</a:t>
            </a:r>
            <a:r>
              <a:rPr lang="cs-CZ" sz="2000" dirty="0"/>
              <a:t> cerebellum </a:t>
            </a:r>
            <a:r>
              <a:rPr lang="cs-CZ" sz="2000" dirty="0" err="1"/>
              <a:t>based</a:t>
            </a:r>
            <a:r>
              <a:rPr lang="cs-CZ" sz="2000" dirty="0"/>
              <a:t> on </a:t>
            </a:r>
            <a:r>
              <a:rPr lang="cs-CZ" sz="2000" dirty="0" err="1"/>
              <a:t>cerebellar</a:t>
            </a:r>
            <a:r>
              <a:rPr lang="cs-CZ" sz="2000" dirty="0"/>
              <a:t> </a:t>
            </a:r>
            <a:r>
              <a:rPr lang="cs-CZ" sz="2000" dirty="0" err="1"/>
              <a:t>projections</a:t>
            </a:r>
            <a:r>
              <a:rPr lang="cs-CZ" sz="2000" dirty="0"/>
              <a:t> to </a:t>
            </a:r>
            <a:r>
              <a:rPr lang="cs-CZ" sz="2000" dirty="0" err="1"/>
              <a:t>prefrontal</a:t>
            </a:r>
            <a:r>
              <a:rPr lang="cs-CZ" sz="2000" dirty="0"/>
              <a:t> </a:t>
            </a:r>
            <a:r>
              <a:rPr lang="cs-CZ" sz="2000" dirty="0" err="1"/>
              <a:t>cortex</a:t>
            </a:r>
            <a:r>
              <a:rPr lang="cs-CZ" sz="2000" dirty="0"/>
              <a:t> </a:t>
            </a:r>
            <a:r>
              <a:rPr lang="cs-CZ" sz="2000" dirty="0" err="1"/>
              <a:t>through</a:t>
            </a:r>
            <a:r>
              <a:rPr lang="cs-CZ" sz="2000" dirty="0"/>
              <a:t> </a:t>
            </a:r>
            <a:r>
              <a:rPr lang="cs-CZ" sz="2000" dirty="0" err="1"/>
              <a:t>ventral</a:t>
            </a:r>
            <a:r>
              <a:rPr lang="cs-CZ" sz="2000" dirty="0"/>
              <a:t> </a:t>
            </a:r>
            <a:r>
              <a:rPr lang="cs-CZ" sz="2000" dirty="0" err="1"/>
              <a:t>striatum</a:t>
            </a:r>
            <a:endParaRPr lang="cs-CZ" sz="2000" dirty="0"/>
          </a:p>
          <a:p>
            <a:pPr lvl="1"/>
            <a:r>
              <a:rPr lang="cs-CZ" sz="2000" dirty="0"/>
              <a:t>1 Hz rTMS </a:t>
            </a:r>
            <a:r>
              <a:rPr lang="cs-CZ" sz="2000" dirty="0" err="1"/>
              <a:t>for</a:t>
            </a:r>
            <a:r>
              <a:rPr lang="cs-CZ" sz="2000" dirty="0"/>
              <a:t> 10 </a:t>
            </a:r>
            <a:r>
              <a:rPr lang="cs-CZ" sz="2000" dirty="0" err="1"/>
              <a:t>minutes</a:t>
            </a:r>
            <a:r>
              <a:rPr lang="cs-CZ" sz="2000" dirty="0"/>
              <a:t>, 80% </a:t>
            </a:r>
            <a:r>
              <a:rPr lang="cs-CZ" sz="2000" dirty="0" err="1"/>
              <a:t>of</a:t>
            </a:r>
            <a:r>
              <a:rPr lang="cs-CZ" sz="2000" dirty="0"/>
              <a:t> RMT</a:t>
            </a:r>
          </a:p>
          <a:p>
            <a:pPr lvl="1"/>
            <a:r>
              <a:rPr lang="cs-CZ" sz="2000" dirty="0" err="1"/>
              <a:t>Effect</a:t>
            </a:r>
            <a:r>
              <a:rPr lang="cs-CZ" sz="2000" dirty="0"/>
              <a:t> </a:t>
            </a:r>
            <a:r>
              <a:rPr lang="cs-CZ" sz="2000" dirty="0" err="1"/>
              <a:t>measured</a:t>
            </a:r>
            <a:r>
              <a:rPr lang="cs-CZ" sz="2000" dirty="0"/>
              <a:t> by </a:t>
            </a:r>
            <a:r>
              <a:rPr lang="cs-CZ" sz="2000" dirty="0" err="1"/>
              <a:t>an</a:t>
            </a:r>
            <a:r>
              <a:rPr lang="cs-CZ" sz="2000" dirty="0"/>
              <a:t> </a:t>
            </a:r>
            <a:r>
              <a:rPr lang="cs-CZ" sz="2000" dirty="0" err="1"/>
              <a:t>affective</a:t>
            </a:r>
            <a:r>
              <a:rPr lang="cs-CZ" sz="2000" dirty="0"/>
              <a:t> Go/NoGo </a:t>
            </a:r>
            <a:r>
              <a:rPr lang="cs-CZ" sz="2000" dirty="0" err="1"/>
              <a:t>Task</a:t>
            </a:r>
            <a:r>
              <a:rPr lang="cs-CZ" sz="2000" dirty="0"/>
              <a:t>, no </a:t>
            </a:r>
            <a:r>
              <a:rPr lang="cs-CZ" sz="2000" dirty="0" err="1"/>
              <a:t>difference</a:t>
            </a:r>
            <a:r>
              <a:rPr lang="cs-CZ" sz="2000" dirty="0"/>
              <a:t> </a:t>
            </a:r>
            <a:r>
              <a:rPr lang="cs-CZ" sz="2000" dirty="0" err="1"/>
              <a:t>was</a:t>
            </a:r>
            <a:r>
              <a:rPr lang="cs-CZ" sz="2000" dirty="0"/>
              <a:t> </a:t>
            </a:r>
            <a:r>
              <a:rPr lang="cs-CZ" sz="2000" dirty="0" err="1"/>
              <a:t>found</a:t>
            </a:r>
            <a:r>
              <a:rPr lang="cs-CZ" sz="2000" dirty="0"/>
              <a:t> </a:t>
            </a:r>
            <a:r>
              <a:rPr lang="cs-CZ" sz="2000" dirty="0" err="1"/>
              <a:t>between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groups</a:t>
            </a:r>
            <a:r>
              <a:rPr lang="cs-CZ" sz="2000" dirty="0"/>
              <a:t> </a:t>
            </a:r>
            <a:r>
              <a:rPr lang="cs-CZ" sz="2000" dirty="0" err="1"/>
              <a:t>after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stimulation</a:t>
            </a:r>
            <a:r>
              <a:rPr lang="cs-CZ" sz="2000" dirty="0"/>
              <a:t> as </a:t>
            </a:r>
            <a:r>
              <a:rPr lang="cs-CZ" sz="2000" dirty="0" err="1"/>
              <a:t>comapred</a:t>
            </a:r>
            <a:r>
              <a:rPr lang="cs-CZ" sz="2000" dirty="0"/>
              <a:t> to </a:t>
            </a:r>
            <a:r>
              <a:rPr lang="cs-CZ" sz="2000" dirty="0" err="1"/>
              <a:t>results</a:t>
            </a:r>
            <a:r>
              <a:rPr lang="cs-CZ" sz="2000" dirty="0"/>
              <a:t> </a:t>
            </a:r>
            <a:r>
              <a:rPr lang="cs-CZ" sz="2000" dirty="0" err="1"/>
              <a:t>before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stimulation</a:t>
            </a:r>
            <a:endParaRPr lang="en-US" sz="2000" dirty="0"/>
          </a:p>
          <a:p>
            <a:r>
              <a:rPr lang="cs-CZ" sz="2400" dirty="0" err="1"/>
              <a:t>Feffer</a:t>
            </a:r>
            <a:r>
              <a:rPr lang="cs-CZ" sz="2400" dirty="0"/>
              <a:t> et al. (2017). </a:t>
            </a:r>
            <a:r>
              <a:rPr lang="cs-CZ" sz="2400" i="1" dirty="0"/>
              <a:t>Brain </a:t>
            </a:r>
            <a:r>
              <a:rPr lang="cs-CZ" sz="2400" i="1" dirty="0" err="1"/>
              <a:t>Stimulation</a:t>
            </a:r>
            <a:r>
              <a:rPr lang="cs-CZ" sz="2400" dirty="0"/>
              <a:t>, </a:t>
            </a:r>
            <a:r>
              <a:rPr lang="cs-CZ" sz="2400" i="1" dirty="0"/>
              <a:t>10</a:t>
            </a:r>
            <a:r>
              <a:rPr lang="cs-CZ" sz="2400" dirty="0"/>
              <a:t>, 716–717.</a:t>
            </a:r>
            <a:r>
              <a:rPr lang="en-US" sz="2400" dirty="0"/>
              <a:t> </a:t>
            </a:r>
          </a:p>
          <a:p>
            <a:pPr lvl="1"/>
            <a:r>
              <a:rPr lang="cs-CZ" sz="2000" dirty="0"/>
              <a:t>3 </a:t>
            </a:r>
            <a:r>
              <a:rPr lang="cs-CZ" sz="2000" dirty="0" err="1"/>
              <a:t>women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BPD and </a:t>
            </a:r>
            <a:r>
              <a:rPr lang="cs-CZ" sz="2000" dirty="0" err="1"/>
              <a:t>commorbid</a:t>
            </a:r>
            <a:r>
              <a:rPr lang="cs-CZ" sz="2000" dirty="0"/>
              <a:t> major </a:t>
            </a:r>
            <a:r>
              <a:rPr lang="cs-CZ" sz="2000" dirty="0" err="1"/>
              <a:t>depression</a:t>
            </a:r>
            <a:endParaRPr lang="en-US" sz="2000" dirty="0"/>
          </a:p>
          <a:p>
            <a:pPr lvl="1"/>
            <a:r>
              <a:rPr lang="cs-CZ" sz="2000" dirty="0" err="1"/>
              <a:t>iTBS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DMPFC, 20 session, 600 </a:t>
            </a:r>
            <a:r>
              <a:rPr lang="cs-CZ" sz="2000" dirty="0" err="1"/>
              <a:t>pulses</a:t>
            </a:r>
            <a:r>
              <a:rPr lang="cs-CZ" sz="2000" dirty="0"/>
              <a:t> to </a:t>
            </a:r>
            <a:r>
              <a:rPr lang="cs-CZ" sz="2000" dirty="0" err="1"/>
              <a:t>each</a:t>
            </a:r>
            <a:r>
              <a:rPr lang="cs-CZ" sz="2000" dirty="0"/>
              <a:t> </a:t>
            </a:r>
            <a:r>
              <a:rPr lang="cs-CZ" sz="2000" dirty="0" err="1"/>
              <a:t>hemisphere</a:t>
            </a:r>
            <a:r>
              <a:rPr lang="cs-CZ" sz="2000" dirty="0"/>
              <a:t> per session</a:t>
            </a:r>
          </a:p>
          <a:p>
            <a:pPr lvl="1"/>
            <a:r>
              <a:rPr lang="cs-CZ" sz="2000" dirty="0" err="1"/>
              <a:t>Reduction</a:t>
            </a:r>
            <a:r>
              <a:rPr lang="cs-CZ" sz="2000" dirty="0"/>
              <a:t> in BDI-II </a:t>
            </a:r>
            <a:r>
              <a:rPr lang="cs-CZ" sz="2000" dirty="0" err="1"/>
              <a:t>scores</a:t>
            </a:r>
            <a:r>
              <a:rPr lang="cs-CZ" sz="2000" dirty="0"/>
              <a:t> </a:t>
            </a:r>
            <a:r>
              <a:rPr lang="cs-CZ" sz="2000" dirty="0" err="1"/>
              <a:t>after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treatment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80637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CD1F6A-450D-4859-8B0F-AEC095A3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511" y="473410"/>
            <a:ext cx="10515600" cy="874128"/>
          </a:xfrm>
        </p:spPr>
        <p:txBody>
          <a:bodyPr/>
          <a:lstStyle/>
          <a:p>
            <a:pPr algn="ctr"/>
            <a:r>
              <a:rPr lang="cs-CZ" dirty="0" err="1"/>
              <a:t>Previous</a:t>
            </a:r>
            <a:r>
              <a:rPr lang="cs-CZ" dirty="0"/>
              <a:t> </a:t>
            </a:r>
            <a:r>
              <a:rPr lang="cs-CZ" dirty="0" err="1"/>
              <a:t>studies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rTMS in BPD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F2D92D-B03D-410C-8798-2C2FB2B65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833" y="1612231"/>
            <a:ext cx="11032956" cy="4860757"/>
          </a:xfrm>
        </p:spPr>
        <p:txBody>
          <a:bodyPr>
            <a:normAutofit/>
          </a:bodyPr>
          <a:lstStyle/>
          <a:p>
            <a:r>
              <a:rPr lang="cs-CZ" sz="2200" dirty="0" err="1"/>
              <a:t>Reyes-López</a:t>
            </a:r>
            <a:r>
              <a:rPr lang="cs-CZ" sz="2200" dirty="0"/>
              <a:t>, J. et al. (2017). </a:t>
            </a:r>
            <a:r>
              <a:rPr lang="cs-CZ" sz="2200" i="1" dirty="0" err="1"/>
              <a:t>Revista</a:t>
            </a:r>
            <a:r>
              <a:rPr lang="cs-CZ" sz="2200" i="1" dirty="0"/>
              <a:t> </a:t>
            </a:r>
            <a:r>
              <a:rPr lang="cs-CZ" sz="2200" i="1" dirty="0" err="1"/>
              <a:t>Brasileira</a:t>
            </a:r>
            <a:r>
              <a:rPr lang="cs-CZ" sz="2200" i="1" dirty="0"/>
              <a:t> de </a:t>
            </a:r>
            <a:r>
              <a:rPr lang="cs-CZ" sz="2200" i="1" dirty="0" err="1"/>
              <a:t>Psiquiatria</a:t>
            </a:r>
            <a:r>
              <a:rPr lang="cs-CZ" sz="2200" dirty="0"/>
              <a:t>, </a:t>
            </a:r>
            <a:r>
              <a:rPr lang="cs-CZ" sz="2200" i="1" dirty="0"/>
              <a:t>40</a:t>
            </a:r>
            <a:r>
              <a:rPr lang="cs-CZ" sz="2200" dirty="0"/>
              <a:t>, 97–104.</a:t>
            </a:r>
            <a:r>
              <a:rPr lang="en-US" sz="2200" dirty="0"/>
              <a:t> </a:t>
            </a:r>
          </a:p>
          <a:p>
            <a:pPr lvl="1"/>
            <a:r>
              <a:rPr lang="cs-CZ" sz="2000" dirty="0"/>
              <a:t>29 BPD </a:t>
            </a:r>
            <a:r>
              <a:rPr lang="cs-CZ" sz="2000" dirty="0" err="1"/>
              <a:t>patients</a:t>
            </a:r>
            <a:r>
              <a:rPr lang="cs-CZ" sz="2000" dirty="0"/>
              <a:t>, 2 </a:t>
            </a:r>
            <a:r>
              <a:rPr lang="cs-CZ" sz="2000" dirty="0" err="1"/>
              <a:t>stimulation</a:t>
            </a:r>
            <a:r>
              <a:rPr lang="cs-CZ" sz="2000" dirty="0"/>
              <a:t> </a:t>
            </a:r>
            <a:r>
              <a:rPr lang="cs-CZ" sz="2000" dirty="0" err="1"/>
              <a:t>designs</a:t>
            </a:r>
            <a:endParaRPr lang="cs-CZ" sz="2000" dirty="0"/>
          </a:p>
          <a:p>
            <a:pPr lvl="1"/>
            <a:r>
              <a:rPr lang="cs-CZ" sz="2000" dirty="0"/>
              <a:t>1 Hz rTMS </a:t>
            </a:r>
            <a:r>
              <a:rPr lang="cs-CZ" sz="2000" dirty="0" err="1"/>
              <a:t>over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rDLPFC</a:t>
            </a:r>
            <a:r>
              <a:rPr lang="cs-CZ" sz="2000" dirty="0"/>
              <a:t>, 15 </a:t>
            </a:r>
            <a:r>
              <a:rPr lang="cs-CZ" sz="2000" dirty="0" err="1"/>
              <a:t>sessions</a:t>
            </a:r>
            <a:r>
              <a:rPr lang="cs-CZ" sz="2000" dirty="0"/>
              <a:t>, 900 </a:t>
            </a:r>
            <a:r>
              <a:rPr lang="cs-CZ" sz="2000" dirty="0" err="1"/>
              <a:t>pulses</a:t>
            </a:r>
            <a:r>
              <a:rPr lang="cs-CZ" sz="2000" dirty="0"/>
              <a:t> per session, 100% </a:t>
            </a:r>
            <a:r>
              <a:rPr lang="cs-CZ" sz="2000" dirty="0" err="1"/>
              <a:t>of</a:t>
            </a:r>
            <a:r>
              <a:rPr lang="cs-CZ" sz="2000" dirty="0"/>
              <a:t> RMT (15 </a:t>
            </a:r>
            <a:r>
              <a:rPr lang="cs-CZ" sz="2000" dirty="0" err="1"/>
              <a:t>patients</a:t>
            </a:r>
            <a:r>
              <a:rPr lang="cs-CZ" sz="2000" dirty="0"/>
              <a:t>)</a:t>
            </a:r>
          </a:p>
          <a:p>
            <a:pPr lvl="1"/>
            <a:r>
              <a:rPr lang="cs-CZ" sz="2000" dirty="0"/>
              <a:t>5 Hz rTMS </a:t>
            </a:r>
            <a:r>
              <a:rPr lang="cs-CZ" sz="2000" dirty="0" err="1"/>
              <a:t>over</a:t>
            </a:r>
            <a:r>
              <a:rPr lang="cs-CZ" sz="2000" dirty="0"/>
              <a:t> </a:t>
            </a:r>
            <a:r>
              <a:rPr lang="cs-CZ" sz="2000" dirty="0" err="1"/>
              <a:t>lDLPFC</a:t>
            </a:r>
            <a:r>
              <a:rPr lang="cs-CZ" sz="2000" dirty="0"/>
              <a:t>, 15 </a:t>
            </a:r>
            <a:r>
              <a:rPr lang="cs-CZ" sz="2000" dirty="0" err="1"/>
              <a:t>sessions</a:t>
            </a:r>
            <a:r>
              <a:rPr lang="cs-CZ" sz="2000" dirty="0"/>
              <a:t>, 900 </a:t>
            </a:r>
            <a:r>
              <a:rPr lang="cs-CZ" sz="2000" dirty="0" err="1"/>
              <a:t>pulses</a:t>
            </a:r>
            <a:r>
              <a:rPr lang="cs-CZ" sz="2000" dirty="0"/>
              <a:t> per session, 100% </a:t>
            </a:r>
            <a:r>
              <a:rPr lang="cs-CZ" sz="2000" dirty="0" err="1"/>
              <a:t>of</a:t>
            </a:r>
            <a:r>
              <a:rPr lang="cs-CZ" sz="2000" dirty="0"/>
              <a:t> RMT (14 </a:t>
            </a:r>
            <a:r>
              <a:rPr lang="cs-CZ" sz="2000" dirty="0" err="1"/>
              <a:t>patients</a:t>
            </a:r>
            <a:r>
              <a:rPr lang="cs-CZ" sz="2000" dirty="0"/>
              <a:t>)</a:t>
            </a:r>
          </a:p>
          <a:p>
            <a:pPr lvl="1"/>
            <a:r>
              <a:rPr lang="cs-CZ" sz="2000" dirty="0" err="1"/>
              <a:t>Reduction</a:t>
            </a:r>
            <a:r>
              <a:rPr lang="cs-CZ" sz="2000" dirty="0"/>
              <a:t> in </a:t>
            </a:r>
            <a:r>
              <a:rPr lang="cs-CZ" sz="2000" dirty="0" err="1"/>
              <a:t>Clinical</a:t>
            </a:r>
            <a:r>
              <a:rPr lang="cs-CZ" sz="2000" dirty="0"/>
              <a:t> </a:t>
            </a:r>
            <a:r>
              <a:rPr lang="cs-CZ" sz="2000" dirty="0" err="1"/>
              <a:t>Global</a:t>
            </a:r>
            <a:r>
              <a:rPr lang="cs-CZ" sz="2000" dirty="0"/>
              <a:t> </a:t>
            </a:r>
            <a:r>
              <a:rPr lang="cs-CZ" sz="2000" dirty="0" err="1"/>
              <a:t>Impressions</a:t>
            </a:r>
            <a:r>
              <a:rPr lang="cs-CZ" sz="2000" dirty="0"/>
              <a:t> </a:t>
            </a:r>
            <a:r>
              <a:rPr lang="cs-CZ" sz="2000" dirty="0" err="1"/>
              <a:t>scale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BPD, BIS-11, BDI and </a:t>
            </a:r>
            <a:r>
              <a:rPr lang="cs-CZ" sz="2000" dirty="0" err="1"/>
              <a:t>Hamilton</a:t>
            </a:r>
            <a:r>
              <a:rPr lang="cs-CZ" sz="2000" dirty="0"/>
              <a:t> </a:t>
            </a:r>
            <a:r>
              <a:rPr lang="cs-CZ" sz="2000" dirty="0" err="1"/>
              <a:t>Anxiety</a:t>
            </a:r>
            <a:r>
              <a:rPr lang="cs-CZ" sz="2000" dirty="0"/>
              <a:t> </a:t>
            </a:r>
            <a:r>
              <a:rPr lang="cs-CZ" sz="2000" dirty="0" err="1"/>
              <a:t>Scale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in </a:t>
            </a:r>
            <a:r>
              <a:rPr lang="cs-CZ" sz="2000" dirty="0" err="1"/>
              <a:t>both</a:t>
            </a:r>
            <a:r>
              <a:rPr lang="cs-CZ" sz="2000" dirty="0"/>
              <a:t> </a:t>
            </a:r>
            <a:r>
              <a:rPr lang="cs-CZ" sz="2000" dirty="0" err="1"/>
              <a:t>groups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34876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A90DC90-8932-4EFF-8D29-86B0D8807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9" y="0"/>
            <a:ext cx="12024881" cy="876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89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8B972-705A-4927-B2F6-812DCB131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32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rTMS protocol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EBD4B2-821B-49A7-BB36-E1D6C3974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3019"/>
            <a:ext cx="10515600" cy="4777782"/>
          </a:xfrm>
        </p:spPr>
        <p:txBody>
          <a:bodyPr>
            <a:normAutofit/>
          </a:bodyPr>
          <a:lstStyle/>
          <a:p>
            <a:r>
              <a:rPr lang="en-US" sz="2400" dirty="0"/>
              <a:t>fMRI based navigation </a:t>
            </a:r>
            <a:r>
              <a:rPr lang="cs-CZ" sz="2400" dirty="0" err="1"/>
              <a:t>using</a:t>
            </a:r>
            <a:r>
              <a:rPr lang="en-US" sz="2400" dirty="0"/>
              <a:t> Brain</a:t>
            </a:r>
            <a:r>
              <a:rPr lang="cs-CZ" sz="2400" dirty="0" err="1"/>
              <a:t>sight</a:t>
            </a:r>
            <a:r>
              <a:rPr lang="cs-CZ" sz="2400" dirty="0"/>
              <a:t> </a:t>
            </a:r>
            <a:r>
              <a:rPr lang="cs-CZ" sz="2400" dirty="0" err="1"/>
              <a:t>within</a:t>
            </a:r>
            <a:r>
              <a:rPr lang="cs-CZ" sz="2400" dirty="0"/>
              <a:t> </a:t>
            </a:r>
            <a:r>
              <a:rPr lang="cs-CZ" sz="2400" dirty="0" err="1"/>
              <a:t>rDLPFC</a:t>
            </a:r>
            <a:endParaRPr lang="cs-CZ" sz="2400" dirty="0"/>
          </a:p>
          <a:p>
            <a:r>
              <a:rPr lang="cs-CZ" sz="2400" dirty="0"/>
              <a:t>10 Hz rTMS, 15 </a:t>
            </a:r>
            <a:r>
              <a:rPr lang="cs-CZ" sz="2400" dirty="0" err="1"/>
              <a:t>sessions</a:t>
            </a:r>
            <a:r>
              <a:rPr lang="cs-CZ" sz="2400" dirty="0"/>
              <a:t>, 1 session per </a:t>
            </a:r>
            <a:r>
              <a:rPr lang="cs-CZ" sz="2400" dirty="0" err="1"/>
              <a:t>day</a:t>
            </a:r>
            <a:r>
              <a:rPr lang="cs-CZ" sz="2400" dirty="0"/>
              <a:t>, 1500 </a:t>
            </a:r>
            <a:r>
              <a:rPr lang="cs-CZ" sz="2400" dirty="0" err="1"/>
              <a:t>pulses</a:t>
            </a:r>
            <a:r>
              <a:rPr lang="cs-CZ" sz="2400" dirty="0"/>
              <a:t> per session, 110% </a:t>
            </a:r>
            <a:r>
              <a:rPr lang="cs-CZ" sz="2400" dirty="0" err="1"/>
              <a:t>of</a:t>
            </a:r>
            <a:r>
              <a:rPr lang="cs-CZ" sz="2400" dirty="0"/>
              <a:t> RMT, 10 s </a:t>
            </a:r>
            <a:r>
              <a:rPr lang="cs-CZ" sz="2400" dirty="0" err="1"/>
              <a:t>trains</a:t>
            </a:r>
            <a:r>
              <a:rPr lang="cs-CZ" sz="2400" dirty="0"/>
              <a:t> and 30 s inter-</a:t>
            </a:r>
            <a:r>
              <a:rPr lang="cs-CZ" sz="2400" dirty="0" err="1"/>
              <a:t>train</a:t>
            </a:r>
            <a:r>
              <a:rPr lang="cs-CZ" sz="2400" dirty="0"/>
              <a:t> </a:t>
            </a:r>
            <a:r>
              <a:rPr lang="cs-CZ" sz="2400" dirty="0" err="1"/>
              <a:t>intervals</a:t>
            </a:r>
            <a:endParaRPr lang="cs-CZ" sz="2400" dirty="0"/>
          </a:p>
          <a:p>
            <a:r>
              <a:rPr lang="cs-CZ" sz="2400" dirty="0" err="1"/>
              <a:t>Evaluation</a:t>
            </a:r>
            <a:r>
              <a:rPr lang="cs-CZ" sz="2400" dirty="0"/>
              <a:t> </a:t>
            </a:r>
            <a:r>
              <a:rPr lang="cs-CZ" sz="2400" dirty="0" err="1"/>
              <a:t>protocol</a:t>
            </a:r>
            <a:r>
              <a:rPr lang="cs-CZ" sz="2400" dirty="0"/>
              <a:t>:</a:t>
            </a:r>
          </a:p>
          <a:p>
            <a:pPr lvl="1"/>
            <a:r>
              <a:rPr lang="cs-CZ" sz="2200" dirty="0" err="1"/>
              <a:t>Emotion</a:t>
            </a:r>
            <a:r>
              <a:rPr lang="cs-CZ" sz="2200" dirty="0"/>
              <a:t> </a:t>
            </a:r>
            <a:r>
              <a:rPr lang="cs-CZ" sz="2200" dirty="0" err="1"/>
              <a:t>awareness</a:t>
            </a:r>
            <a:r>
              <a:rPr lang="cs-CZ" sz="2200" dirty="0"/>
              <a:t> and </a:t>
            </a:r>
            <a:r>
              <a:rPr lang="cs-CZ" sz="2200" dirty="0" err="1"/>
              <a:t>regulation</a:t>
            </a:r>
            <a:r>
              <a:rPr lang="cs-CZ" sz="2200" dirty="0"/>
              <a:t>: DERS</a:t>
            </a:r>
          </a:p>
          <a:p>
            <a:pPr lvl="1"/>
            <a:r>
              <a:rPr lang="cs-CZ" sz="2200" dirty="0"/>
              <a:t>Impulsivity: UPPS-P</a:t>
            </a:r>
          </a:p>
          <a:p>
            <a:pPr lvl="1"/>
            <a:r>
              <a:rPr lang="cs-CZ" sz="2200" dirty="0" err="1"/>
              <a:t>Depression</a:t>
            </a:r>
            <a:r>
              <a:rPr lang="cs-CZ" sz="2200" dirty="0"/>
              <a:t>, </a:t>
            </a:r>
            <a:r>
              <a:rPr lang="cs-CZ" sz="2200" dirty="0" err="1"/>
              <a:t>anxiety</a:t>
            </a:r>
            <a:r>
              <a:rPr lang="cs-CZ" sz="2200" dirty="0"/>
              <a:t>: MADRS, Zung </a:t>
            </a:r>
            <a:r>
              <a:rPr lang="cs-CZ" sz="2200" dirty="0" err="1"/>
              <a:t>anxiety</a:t>
            </a:r>
            <a:r>
              <a:rPr lang="cs-CZ" sz="2200" dirty="0"/>
              <a:t> </a:t>
            </a:r>
            <a:r>
              <a:rPr lang="cs-CZ" sz="2200" dirty="0" err="1"/>
              <a:t>inventory</a:t>
            </a:r>
            <a:endParaRPr lang="cs-CZ" sz="2200" dirty="0"/>
          </a:p>
          <a:p>
            <a:pPr lvl="1"/>
            <a:r>
              <a:rPr lang="cs-CZ" sz="2200" dirty="0"/>
              <a:t>Borderline </a:t>
            </a:r>
            <a:r>
              <a:rPr lang="cs-CZ" sz="2200" dirty="0" err="1"/>
              <a:t>symptoms</a:t>
            </a:r>
            <a:r>
              <a:rPr lang="cs-CZ" sz="2200" dirty="0"/>
              <a:t>: BSL-23</a:t>
            </a:r>
          </a:p>
          <a:p>
            <a:pPr lvl="1"/>
            <a:r>
              <a:rPr lang="cs-CZ" sz="2200" dirty="0"/>
              <a:t>ADHD </a:t>
            </a:r>
            <a:r>
              <a:rPr lang="cs-CZ" sz="2200" dirty="0" err="1"/>
              <a:t>symptoms</a:t>
            </a:r>
            <a:r>
              <a:rPr lang="cs-CZ" sz="2200" dirty="0"/>
              <a:t> – </a:t>
            </a:r>
            <a:r>
              <a:rPr lang="cs-CZ" sz="2200" dirty="0" err="1"/>
              <a:t>attention</a:t>
            </a:r>
            <a:r>
              <a:rPr lang="cs-CZ" sz="2200" dirty="0"/>
              <a:t>: </a:t>
            </a:r>
            <a:r>
              <a:rPr lang="cs-CZ" sz="2200" dirty="0" err="1"/>
              <a:t>Adult</a:t>
            </a:r>
            <a:r>
              <a:rPr lang="cs-CZ" sz="2200" dirty="0"/>
              <a:t> ADHD </a:t>
            </a:r>
            <a:r>
              <a:rPr lang="cs-CZ" sz="2200" dirty="0" err="1"/>
              <a:t>Symptoms</a:t>
            </a:r>
            <a:r>
              <a:rPr lang="cs-CZ" sz="2200" dirty="0"/>
              <a:t> Rating </a:t>
            </a:r>
            <a:r>
              <a:rPr lang="cs-CZ" sz="2200" dirty="0" err="1"/>
              <a:t>Scale</a:t>
            </a:r>
            <a:r>
              <a:rPr lang="cs-CZ" sz="2200" dirty="0"/>
              <a:t> (ASRS)</a:t>
            </a:r>
          </a:p>
          <a:p>
            <a:pPr lvl="1"/>
            <a:r>
              <a:rPr lang="cs-CZ" sz="2200" dirty="0"/>
              <a:t>MR: T1, T2*, </a:t>
            </a:r>
            <a:r>
              <a:rPr lang="cs-CZ" sz="2200" dirty="0" err="1"/>
              <a:t>resting</a:t>
            </a:r>
            <a:r>
              <a:rPr lang="cs-CZ" sz="2200" dirty="0"/>
              <a:t> </a:t>
            </a:r>
            <a:r>
              <a:rPr lang="cs-CZ" sz="2200" dirty="0" err="1"/>
              <a:t>state</a:t>
            </a:r>
            <a:r>
              <a:rPr lang="cs-CZ" sz="2200" dirty="0"/>
              <a:t>, fMRI Go/NoGo </a:t>
            </a:r>
            <a:r>
              <a:rPr lang="cs-CZ" sz="2200" dirty="0" err="1"/>
              <a:t>Task</a:t>
            </a:r>
            <a:r>
              <a:rPr lang="cs-CZ" sz="2200" dirty="0"/>
              <a:t>, DTI</a:t>
            </a:r>
          </a:p>
          <a:p>
            <a:r>
              <a:rPr lang="cs-CZ" sz="2400" dirty="0" err="1"/>
              <a:t>Current</a:t>
            </a:r>
            <a:r>
              <a:rPr lang="cs-CZ" sz="2400" dirty="0"/>
              <a:t> sample: 14 </a:t>
            </a:r>
            <a:r>
              <a:rPr lang="cs-CZ" sz="2400" dirty="0" err="1"/>
              <a:t>patients</a:t>
            </a:r>
            <a:r>
              <a:rPr lang="cs-CZ" sz="2400" dirty="0"/>
              <a:t>, 2 </a:t>
            </a:r>
            <a:r>
              <a:rPr lang="cs-CZ" sz="2400" dirty="0" err="1"/>
              <a:t>men</a:t>
            </a:r>
            <a:r>
              <a:rPr lang="cs-CZ" sz="2400" dirty="0"/>
              <a:t>, </a:t>
            </a:r>
            <a:r>
              <a:rPr lang="cs-CZ" sz="2400" dirty="0" err="1"/>
              <a:t>mean</a:t>
            </a:r>
            <a:r>
              <a:rPr lang="cs-CZ" sz="2400" dirty="0"/>
              <a:t> </a:t>
            </a:r>
            <a:r>
              <a:rPr lang="cs-CZ" sz="2400" dirty="0" err="1"/>
              <a:t>age</a:t>
            </a:r>
            <a:r>
              <a:rPr lang="cs-CZ" sz="2400" dirty="0"/>
              <a:t> 23.4 </a:t>
            </a:r>
            <a:r>
              <a:rPr lang="cs-CZ" sz="2400" dirty="0" err="1"/>
              <a:t>years</a:t>
            </a:r>
            <a:r>
              <a:rPr lang="cs-CZ" sz="2400" dirty="0"/>
              <a:t> (SD = 5.4)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025028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9274" y="1182031"/>
            <a:ext cx="5183459" cy="5457260"/>
          </a:xfrm>
        </p:spPr>
        <p:txBody>
          <a:bodyPr>
            <a:normAutofit lnSpcReduction="10000"/>
          </a:bodyPr>
          <a:lstStyle/>
          <a:p>
            <a:r>
              <a:rPr lang="cs-CZ" sz="2400" dirty="0" err="1"/>
              <a:t>Healthy</a:t>
            </a:r>
            <a:r>
              <a:rPr lang="cs-CZ" sz="2400" dirty="0"/>
              <a:t> </a:t>
            </a:r>
            <a:r>
              <a:rPr lang="cs-CZ" sz="2400" dirty="0" err="1"/>
              <a:t>people</a:t>
            </a:r>
            <a:r>
              <a:rPr lang="cs-CZ" sz="2400" dirty="0"/>
              <a:t>, N = 32, 59%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men</a:t>
            </a:r>
            <a:r>
              <a:rPr lang="cs-CZ" sz="2400" dirty="0"/>
              <a:t>, </a:t>
            </a:r>
            <a:br>
              <a:rPr lang="cs-CZ" sz="2400" dirty="0"/>
            </a:br>
            <a:r>
              <a:rPr lang="cs-CZ" sz="2400" dirty="0" err="1"/>
              <a:t>age</a:t>
            </a:r>
            <a:r>
              <a:rPr lang="cs-CZ" sz="2400" dirty="0"/>
              <a:t> 18 to 33 </a:t>
            </a:r>
            <a:r>
              <a:rPr lang="cs-CZ" sz="2400" dirty="0" err="1"/>
              <a:t>years</a:t>
            </a:r>
            <a:endParaRPr lang="cs-CZ" sz="2400" dirty="0"/>
          </a:p>
          <a:p>
            <a:r>
              <a:rPr lang="cs-CZ" sz="2400" dirty="0">
                <a:effectLst/>
              </a:rPr>
              <a:t>3-T Siemens Prisma, </a:t>
            </a:r>
            <a:r>
              <a:rPr lang="cs-CZ" sz="2400" dirty="0" err="1">
                <a:effectLst/>
              </a:rPr>
              <a:t>Ceitec</a:t>
            </a:r>
            <a:r>
              <a:rPr lang="cs-CZ" sz="2400" dirty="0">
                <a:effectLst/>
              </a:rPr>
              <a:t> Brno</a:t>
            </a:r>
          </a:p>
          <a:p>
            <a:r>
              <a:rPr lang="cs-CZ" sz="2400" dirty="0">
                <a:effectLst/>
              </a:rPr>
              <a:t>BOLD </a:t>
            </a:r>
            <a:r>
              <a:rPr lang="cs-CZ" sz="2400" dirty="0" err="1">
                <a:effectLst/>
              </a:rPr>
              <a:t>sequences</a:t>
            </a:r>
            <a:r>
              <a:rPr lang="cs-CZ" sz="2400" dirty="0">
                <a:effectLst/>
              </a:rPr>
              <a:t>: res. 3x3x3 mm, </a:t>
            </a:r>
            <a:br>
              <a:rPr lang="cs-CZ" sz="2400" dirty="0">
                <a:effectLst/>
              </a:rPr>
            </a:br>
            <a:r>
              <a:rPr lang="cs-CZ" sz="2400" dirty="0">
                <a:effectLst/>
              </a:rPr>
              <a:t>TR=2280 </a:t>
            </a:r>
            <a:r>
              <a:rPr lang="cs-CZ" sz="2400" dirty="0" err="1">
                <a:effectLst/>
              </a:rPr>
              <a:t>ms</a:t>
            </a:r>
            <a:r>
              <a:rPr lang="cs-CZ" sz="2400" dirty="0">
                <a:effectLst/>
              </a:rPr>
              <a:t>, TE=35 </a:t>
            </a:r>
            <a:r>
              <a:rPr lang="cs-CZ" sz="2400" dirty="0" err="1">
                <a:effectLst/>
              </a:rPr>
              <a:t>ms</a:t>
            </a:r>
            <a:endParaRPr lang="cs-CZ" sz="2400" dirty="0">
              <a:effectLst/>
            </a:endParaRPr>
          </a:p>
          <a:p>
            <a:endParaRPr lang="cs-CZ" sz="2400" dirty="0">
              <a:effectLst/>
            </a:endParaRPr>
          </a:p>
          <a:p>
            <a:pPr marL="0" indent="0">
              <a:buNone/>
            </a:pPr>
            <a:r>
              <a:rPr lang="cs-CZ" sz="2400" dirty="0"/>
              <a:t>RESULTS</a:t>
            </a:r>
            <a:endParaRPr lang="cs-CZ" sz="2400" dirty="0">
              <a:effectLst/>
            </a:endParaRPr>
          </a:p>
          <a:p>
            <a:r>
              <a:rPr lang="cs-CZ" sz="2400" dirty="0" err="1"/>
              <a:t>Manipulation</a:t>
            </a:r>
            <a:r>
              <a:rPr lang="cs-CZ" sz="2400" dirty="0"/>
              <a:t> </a:t>
            </a:r>
            <a:r>
              <a:rPr lang="cs-CZ" sz="2400" dirty="0" err="1"/>
              <a:t>check</a:t>
            </a:r>
            <a:r>
              <a:rPr lang="cs-CZ" sz="2400" dirty="0"/>
              <a:t>:</a:t>
            </a:r>
          </a:p>
          <a:p>
            <a:pPr lvl="1"/>
            <a:r>
              <a:rPr lang="cs-CZ" sz="2000" dirty="0"/>
              <a:t>Go </a:t>
            </a:r>
            <a:r>
              <a:rPr lang="cs-CZ" sz="2000" dirty="0" err="1"/>
              <a:t>stimuli</a:t>
            </a:r>
            <a:r>
              <a:rPr lang="cs-CZ" sz="2000" dirty="0"/>
              <a:t> RT: M=376,4; SD=47,2</a:t>
            </a:r>
          </a:p>
          <a:p>
            <a:pPr lvl="1"/>
            <a:r>
              <a:rPr lang="cs-CZ" sz="2000" dirty="0"/>
              <a:t>Go Control </a:t>
            </a:r>
            <a:r>
              <a:rPr lang="cs-CZ" sz="2000" dirty="0" err="1"/>
              <a:t>stimuli</a:t>
            </a:r>
            <a:r>
              <a:rPr lang="cs-CZ" sz="2000" dirty="0"/>
              <a:t> RT: M=308,0; SD=47,1</a:t>
            </a:r>
          </a:p>
          <a:p>
            <a:pPr lvl="1"/>
            <a:r>
              <a:rPr lang="cs-CZ" sz="2000" dirty="0" err="1"/>
              <a:t>paired</a:t>
            </a:r>
            <a:r>
              <a:rPr lang="cs-CZ" sz="2000" dirty="0"/>
              <a:t> t-test: </a:t>
            </a:r>
            <a:r>
              <a:rPr lang="cs-CZ" sz="2000" b="1" dirty="0"/>
              <a:t>t(31)=13,126; p</a:t>
            </a:r>
            <a:r>
              <a:rPr lang="en-GB" sz="2000" b="1" dirty="0"/>
              <a:t>&lt;0,001</a:t>
            </a:r>
            <a:r>
              <a:rPr lang="cs-CZ" sz="2000" b="1" dirty="0"/>
              <a:t>; d=1,45</a:t>
            </a:r>
          </a:p>
          <a:p>
            <a:r>
              <a:rPr lang="cs-CZ" sz="2400" dirty="0"/>
              <a:t>Behavioral </a:t>
            </a:r>
            <a:r>
              <a:rPr lang="cs-CZ" sz="2400" dirty="0" err="1"/>
              <a:t>results</a:t>
            </a:r>
            <a:r>
              <a:rPr lang="cs-CZ" sz="2400" dirty="0"/>
              <a:t>:</a:t>
            </a:r>
          </a:p>
          <a:p>
            <a:pPr lvl="1">
              <a:spcAft>
                <a:spcPts val="2000"/>
              </a:spcAft>
            </a:pPr>
            <a:r>
              <a:rPr lang="cs-CZ" sz="2000" dirty="0"/>
              <a:t>NoGo </a:t>
            </a:r>
            <a:r>
              <a:rPr lang="cs-CZ" sz="2000" dirty="0" err="1"/>
              <a:t>commissions</a:t>
            </a:r>
            <a:r>
              <a:rPr lang="cs-CZ" sz="2000" dirty="0"/>
              <a:t>: </a:t>
            </a:r>
            <a:r>
              <a:rPr lang="cs-CZ" sz="2000" b="1" dirty="0"/>
              <a:t>M=8,6%, SD=6,7%</a:t>
            </a: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381" y="1170879"/>
            <a:ext cx="4735903" cy="4934205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29703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200" dirty="0"/>
              <a:t>fMRI </a:t>
            </a:r>
            <a:r>
              <a:rPr lang="cs-CZ" sz="4200" dirty="0" err="1"/>
              <a:t>of</a:t>
            </a:r>
            <a:r>
              <a:rPr lang="cs-CZ" sz="4200" dirty="0"/>
              <a:t> behavioral </a:t>
            </a:r>
            <a:r>
              <a:rPr lang="cs-CZ" sz="4200" dirty="0" err="1"/>
              <a:t>inhibition</a:t>
            </a:r>
            <a:r>
              <a:rPr lang="cs-CZ" sz="4200" dirty="0"/>
              <a:t> in </a:t>
            </a:r>
            <a:r>
              <a:rPr lang="cs-CZ" sz="4200" dirty="0" err="1"/>
              <a:t>healthy</a:t>
            </a:r>
            <a:r>
              <a:rPr lang="cs-CZ" sz="4200" dirty="0"/>
              <a:t> </a:t>
            </a:r>
            <a:r>
              <a:rPr lang="cs-CZ" sz="4200" dirty="0" err="1"/>
              <a:t>people</a:t>
            </a:r>
            <a:endParaRPr lang="cs-CZ" sz="4200" dirty="0"/>
          </a:p>
        </p:txBody>
      </p:sp>
    </p:spTree>
    <p:extLst>
      <p:ext uri="{BB962C8B-B14F-4D97-AF65-F5344CB8AC3E}">
        <p14:creationId xmlns:p14="http://schemas.microsoft.com/office/powerpoint/2010/main" val="3353939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FADFF9-7FFB-4272-8163-081ECD748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TMS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9B865E5-3470-42E4-95D2-C1B583B09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Transcranial</a:t>
            </a:r>
            <a:r>
              <a:rPr lang="cs-CZ" dirty="0"/>
              <a:t> </a:t>
            </a:r>
            <a:r>
              <a:rPr lang="cs-CZ" dirty="0" err="1"/>
              <a:t>magnetic</a:t>
            </a:r>
            <a:r>
              <a:rPr lang="cs-CZ" dirty="0"/>
              <a:t> </a:t>
            </a:r>
            <a:r>
              <a:rPr lang="cs-CZ" dirty="0" err="1"/>
              <a:t>stimulation</a:t>
            </a:r>
            <a:endParaRPr lang="cs-CZ" dirty="0"/>
          </a:p>
          <a:p>
            <a:r>
              <a:rPr lang="cs-CZ" dirty="0"/>
              <a:t>Non-</a:t>
            </a:r>
            <a:r>
              <a:rPr lang="cs-CZ" dirty="0" err="1"/>
              <a:t>invasive</a:t>
            </a:r>
            <a:r>
              <a:rPr lang="cs-CZ" dirty="0"/>
              <a:t> </a:t>
            </a:r>
            <a:r>
              <a:rPr lang="cs-CZ" dirty="0" err="1"/>
              <a:t>method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brain </a:t>
            </a:r>
            <a:r>
              <a:rPr lang="cs-CZ" dirty="0" err="1"/>
              <a:t>stimulation</a:t>
            </a:r>
            <a:endParaRPr lang="cs-CZ" dirty="0"/>
          </a:p>
          <a:p>
            <a:r>
              <a:rPr lang="cs-CZ" dirty="0"/>
              <a:t>1985, Anthony </a:t>
            </a:r>
            <a:r>
              <a:rPr lang="cs-CZ" dirty="0" err="1"/>
              <a:t>Barker</a:t>
            </a:r>
            <a:endParaRPr lang="cs-CZ" dirty="0"/>
          </a:p>
          <a:p>
            <a:r>
              <a:rPr lang="cs-CZ" dirty="0" err="1"/>
              <a:t>Electromagnetic</a:t>
            </a:r>
            <a:r>
              <a:rPr lang="cs-CZ" dirty="0"/>
              <a:t> </a:t>
            </a:r>
            <a:r>
              <a:rPr lang="cs-CZ" dirty="0" err="1"/>
              <a:t>induction</a:t>
            </a:r>
            <a:r>
              <a:rPr lang="cs-CZ" dirty="0"/>
              <a:t> </a:t>
            </a:r>
            <a:r>
              <a:rPr lang="cs-CZ" dirty="0" err="1"/>
              <a:t>based</a:t>
            </a:r>
            <a:r>
              <a:rPr lang="cs-CZ" dirty="0"/>
              <a:t> on Faraday </a:t>
            </a:r>
            <a:br>
              <a:rPr lang="cs-CZ" dirty="0"/>
            </a:br>
            <a:r>
              <a:rPr lang="cs-CZ" dirty="0" err="1"/>
              <a:t>principle</a:t>
            </a:r>
            <a:r>
              <a:rPr lang="cs-CZ" dirty="0"/>
              <a:t>: </a:t>
            </a:r>
            <a:r>
              <a:rPr lang="cs-CZ" dirty="0" err="1"/>
              <a:t>magnetic</a:t>
            </a:r>
            <a:r>
              <a:rPr lang="cs-CZ" dirty="0"/>
              <a:t> </a:t>
            </a:r>
            <a:r>
              <a:rPr lang="cs-CZ" dirty="0" err="1"/>
              <a:t>field</a:t>
            </a:r>
            <a:r>
              <a:rPr lang="cs-CZ" dirty="0"/>
              <a:t> </a:t>
            </a:r>
            <a:r>
              <a:rPr lang="cs-CZ" dirty="0" err="1"/>
              <a:t>induced</a:t>
            </a:r>
            <a:r>
              <a:rPr lang="cs-CZ" dirty="0"/>
              <a:t> </a:t>
            </a:r>
            <a:r>
              <a:rPr lang="cs-CZ" dirty="0" err="1"/>
              <a:t>electrical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current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cortex</a:t>
            </a:r>
            <a:endParaRPr lang="cs-CZ" dirty="0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6269E98A-4D7C-4615-804C-49F947219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18" y="1690688"/>
            <a:ext cx="2512499" cy="383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994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3E3555-44F0-4713-A9BE-975E22BB9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0222"/>
          </a:xfrm>
        </p:spPr>
        <p:txBody>
          <a:bodyPr/>
          <a:lstStyle/>
          <a:p>
            <a:pPr algn="ctr"/>
            <a:r>
              <a:rPr lang="cs-CZ" dirty="0" err="1"/>
              <a:t>Current</a:t>
            </a:r>
            <a:r>
              <a:rPr lang="cs-CZ" dirty="0"/>
              <a:t> study: fMRI </a:t>
            </a:r>
            <a:r>
              <a:rPr lang="cs-CZ" dirty="0" err="1"/>
              <a:t>navigated</a:t>
            </a:r>
            <a:r>
              <a:rPr lang="cs-CZ" dirty="0"/>
              <a:t> rTMS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E8F8DEC-BB3A-4E84-AAFB-3605D50D4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409521"/>
            <a:ext cx="3348006" cy="413835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54ECDEC-70A0-4359-95B6-984700E3C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207" y="2409521"/>
            <a:ext cx="1760572" cy="413835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01B1111-1796-480B-AEA9-0441C5851935}"/>
              </a:ext>
            </a:extLst>
          </p:cNvPr>
          <p:cNvSpPr txBox="1"/>
          <p:nvPr/>
        </p:nvSpPr>
        <p:spPr>
          <a:xfrm>
            <a:off x="838200" y="1305790"/>
            <a:ext cx="5108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Neutral</a:t>
            </a:r>
            <a:r>
              <a:rPr lang="cs-CZ" sz="2400" b="1" dirty="0"/>
              <a:t> Go/NoGo </a:t>
            </a:r>
            <a:r>
              <a:rPr lang="cs-CZ" sz="2400" b="1" dirty="0" err="1"/>
              <a:t>Task</a:t>
            </a:r>
            <a:r>
              <a:rPr lang="cs-CZ" sz="2400" b="1" dirty="0"/>
              <a:t>: NoGo </a:t>
            </a:r>
            <a:r>
              <a:rPr lang="en-GB" sz="2400" b="1" dirty="0"/>
              <a:t>&gt; Go</a:t>
            </a:r>
          </a:p>
          <a:p>
            <a:endParaRPr lang="en-GB" sz="2000" dirty="0"/>
          </a:p>
          <a:p>
            <a:r>
              <a:rPr lang="cs-CZ" sz="2000" dirty="0"/>
              <a:t>N=32, </a:t>
            </a:r>
            <a:r>
              <a:rPr lang="cs-CZ" sz="2000" dirty="0" err="1"/>
              <a:t>healthy</a:t>
            </a:r>
            <a:r>
              <a:rPr lang="cs-CZ" sz="2000" dirty="0"/>
              <a:t> </a:t>
            </a:r>
            <a:r>
              <a:rPr lang="cs-CZ" sz="2000" dirty="0" err="1"/>
              <a:t>subjects</a:t>
            </a:r>
            <a:r>
              <a:rPr lang="cs-CZ" sz="2000" dirty="0"/>
              <a:t>, </a:t>
            </a:r>
            <a:r>
              <a:rPr lang="en-GB" sz="2000" dirty="0"/>
              <a:t>p</a:t>
            </a:r>
            <a:r>
              <a:rPr lang="cs-CZ" sz="2000" dirty="0"/>
              <a:t> </a:t>
            </a:r>
            <a:r>
              <a:rPr lang="en-GB" sz="2000" dirty="0"/>
              <a:t>&lt; 0</a:t>
            </a:r>
            <a:r>
              <a:rPr lang="cs-CZ" sz="2000" dirty="0"/>
              <a:t>.</a:t>
            </a:r>
            <a:r>
              <a:rPr lang="en-GB" sz="2000" dirty="0"/>
              <a:t>001 FDR corrected</a:t>
            </a:r>
            <a:endParaRPr lang="cs-CZ" sz="200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B443B6DE-D7DA-4E42-A49F-DCFC03253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9221" y="1967845"/>
            <a:ext cx="5272668" cy="189101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cs-CZ" sz="2400" dirty="0" err="1"/>
              <a:t>Task</a:t>
            </a:r>
            <a:r>
              <a:rPr lang="cs-CZ" sz="2400" dirty="0"/>
              <a:t> </a:t>
            </a:r>
            <a:r>
              <a:rPr lang="cs-CZ" sz="2400" dirty="0" err="1"/>
              <a:t>activated</a:t>
            </a:r>
            <a:r>
              <a:rPr lang="cs-CZ" sz="2400" dirty="0"/>
              <a:t> area </a:t>
            </a:r>
            <a:r>
              <a:rPr lang="cs-CZ" sz="2400" dirty="0" err="1"/>
              <a:t>within</a:t>
            </a:r>
            <a:r>
              <a:rPr lang="cs-CZ" sz="2400" dirty="0"/>
              <a:t> DLPFC </a:t>
            </a:r>
            <a:r>
              <a:rPr lang="cs-CZ" sz="2400" dirty="0" err="1"/>
              <a:t>used</a:t>
            </a:r>
            <a:r>
              <a:rPr lang="cs-CZ" sz="2400" dirty="0"/>
              <a:t> as a </a:t>
            </a:r>
            <a:r>
              <a:rPr lang="cs-CZ" sz="2400" dirty="0" err="1"/>
              <a:t>mask</a:t>
            </a:r>
            <a:r>
              <a:rPr lang="en-US" sz="2400" dirty="0"/>
              <a:t> </a:t>
            </a:r>
            <a:r>
              <a:rPr lang="cs-CZ" sz="2400" dirty="0"/>
              <a:t>(</a:t>
            </a:r>
            <a:r>
              <a:rPr lang="cs-CZ" sz="2400" dirty="0" err="1"/>
              <a:t>through</a:t>
            </a:r>
            <a:r>
              <a:rPr lang="cs-CZ" sz="2400" dirty="0"/>
              <a:t> </a:t>
            </a:r>
            <a:r>
              <a:rPr lang="cs-CZ" sz="2400" dirty="0" err="1"/>
              <a:t>Freesurfer</a:t>
            </a:r>
            <a:r>
              <a:rPr lang="cs-CZ" sz="2400" dirty="0"/>
              <a:t> </a:t>
            </a:r>
            <a:r>
              <a:rPr lang="cs-CZ" sz="2400" dirty="0" err="1"/>
              <a:t>using</a:t>
            </a:r>
            <a:r>
              <a:rPr lang="cs-CZ" sz="2400" dirty="0"/>
              <a:t> </a:t>
            </a:r>
            <a:r>
              <a:rPr lang="cs-CZ" sz="2400" dirty="0" err="1"/>
              <a:t>Destrieux</a:t>
            </a:r>
            <a:r>
              <a:rPr lang="cs-CZ" sz="2400" dirty="0"/>
              <a:t> atlas)</a:t>
            </a:r>
          </a:p>
          <a:p>
            <a:pPr marL="457200" indent="-457200">
              <a:buAutoNum type="arabicPeriod"/>
            </a:pPr>
            <a:r>
              <a:rPr lang="cs-CZ" sz="2400" dirty="0" err="1"/>
              <a:t>Individual</a:t>
            </a:r>
            <a:r>
              <a:rPr lang="cs-CZ" sz="2400" dirty="0"/>
              <a:t> </a:t>
            </a:r>
            <a:r>
              <a:rPr lang="cs-CZ" sz="2400" dirty="0" err="1"/>
              <a:t>peak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NoGo </a:t>
            </a:r>
            <a:r>
              <a:rPr lang="en-GB" sz="2400" dirty="0"/>
              <a:t>&gt; </a:t>
            </a:r>
            <a:r>
              <a:rPr lang="en-US" sz="2400" dirty="0"/>
              <a:t>Go contrast taken as rTMS target</a:t>
            </a:r>
            <a:endParaRPr lang="cs-CZ" sz="2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93F9515-83CD-42F6-A6FE-836F85C67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802" y="4061734"/>
            <a:ext cx="2963786" cy="2351160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08E6681B-228F-4B37-BEF6-40D1ED0F7BA5}"/>
              </a:ext>
            </a:extLst>
          </p:cNvPr>
          <p:cNvSpPr/>
          <p:nvPr/>
        </p:nvSpPr>
        <p:spPr>
          <a:xfrm rot="1797523">
            <a:off x="9469557" y="4764106"/>
            <a:ext cx="698044" cy="499555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6886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2" y="3221504"/>
            <a:ext cx="4364313" cy="38698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865" y="-277912"/>
            <a:ext cx="4926489" cy="423525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896" y="-277912"/>
            <a:ext cx="4113848" cy="423525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927" y="-277912"/>
            <a:ext cx="4248073" cy="423525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775" y="3957346"/>
            <a:ext cx="4745502" cy="29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44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9699BC7-893D-4603-9AFA-1401B00D2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82" y="0"/>
            <a:ext cx="10354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11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0401F9-8E03-46CB-AD5F-CDF2FF8A7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082" y="0"/>
            <a:ext cx="10515600" cy="1156771"/>
          </a:xfrm>
        </p:spPr>
        <p:txBody>
          <a:bodyPr>
            <a:normAutofit/>
          </a:bodyPr>
          <a:lstStyle/>
          <a:p>
            <a:pPr algn="ctr"/>
            <a:r>
              <a:rPr lang="cs-CZ" sz="4000" dirty="0" err="1"/>
              <a:t>Current</a:t>
            </a:r>
            <a:r>
              <a:rPr lang="cs-CZ" sz="4000" dirty="0"/>
              <a:t> </a:t>
            </a:r>
            <a:r>
              <a:rPr lang="cs-CZ" sz="4000" dirty="0" err="1"/>
              <a:t>results</a:t>
            </a:r>
            <a:r>
              <a:rPr lang="cs-CZ" sz="4000" dirty="0"/>
              <a:t>: </a:t>
            </a:r>
            <a:r>
              <a:rPr lang="cs-CZ" sz="4000" dirty="0" err="1"/>
              <a:t>before</a:t>
            </a:r>
            <a:r>
              <a:rPr lang="cs-CZ" sz="4000" dirty="0"/>
              <a:t> and </a:t>
            </a:r>
            <a:r>
              <a:rPr lang="cs-CZ" sz="4000" dirty="0" err="1"/>
              <a:t>right</a:t>
            </a:r>
            <a:r>
              <a:rPr lang="cs-CZ" sz="4000" dirty="0"/>
              <a:t> </a:t>
            </a:r>
            <a:r>
              <a:rPr lang="cs-CZ" sz="4000" dirty="0" err="1"/>
              <a:t>after</a:t>
            </a:r>
            <a:r>
              <a:rPr lang="cs-CZ" sz="4000" dirty="0"/>
              <a:t> rTMS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843B7AE-501E-495F-B48D-DCF82127C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869" y="952500"/>
            <a:ext cx="9344025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85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1C3988-26CF-4C21-B235-1610CFBA3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Current</a:t>
            </a:r>
            <a:r>
              <a:rPr lang="cs-CZ" dirty="0"/>
              <a:t> </a:t>
            </a:r>
            <a:r>
              <a:rPr lang="cs-CZ" dirty="0" err="1"/>
              <a:t>results</a:t>
            </a:r>
            <a:r>
              <a:rPr lang="cs-CZ" dirty="0"/>
              <a:t>: </a:t>
            </a:r>
            <a:r>
              <a:rPr lang="cs-CZ" dirty="0" err="1"/>
              <a:t>subjective</a:t>
            </a:r>
            <a:r>
              <a:rPr lang="cs-CZ" dirty="0"/>
              <a:t> </a:t>
            </a:r>
            <a:r>
              <a:rPr lang="cs-CZ" dirty="0" err="1"/>
              <a:t>reports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78EBE4-FE03-4900-A49A-C2ACE68C3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43" y="1690688"/>
            <a:ext cx="11038902" cy="4688078"/>
          </a:xfrm>
        </p:spPr>
        <p:txBody>
          <a:bodyPr>
            <a:normAutofit/>
          </a:bodyPr>
          <a:lstStyle/>
          <a:p>
            <a:r>
              <a:rPr lang="cs-CZ" sz="2400" dirty="0"/>
              <a:t>Positive </a:t>
            </a:r>
            <a:r>
              <a:rPr lang="cs-CZ" sz="2400" dirty="0" err="1"/>
              <a:t>effects</a:t>
            </a:r>
            <a:r>
              <a:rPr lang="cs-CZ" sz="2400" dirty="0"/>
              <a:t> </a:t>
            </a:r>
            <a:r>
              <a:rPr lang="cs-CZ" sz="2400" dirty="0" err="1"/>
              <a:t>reported</a:t>
            </a:r>
            <a:r>
              <a:rPr lang="cs-CZ" sz="2400" dirty="0"/>
              <a:t> by most </a:t>
            </a:r>
            <a:r>
              <a:rPr lang="cs-CZ" sz="2400" dirty="0" err="1"/>
              <a:t>patients</a:t>
            </a:r>
            <a:endParaRPr lang="cs-CZ" sz="2400" dirty="0"/>
          </a:p>
          <a:p>
            <a:pPr lvl="1"/>
            <a:r>
              <a:rPr lang="cs-CZ" sz="2200" dirty="0" err="1"/>
              <a:t>increased</a:t>
            </a:r>
            <a:r>
              <a:rPr lang="cs-CZ" sz="2200" dirty="0"/>
              <a:t> </a:t>
            </a:r>
            <a:r>
              <a:rPr lang="cs-CZ" sz="2200" dirty="0" err="1"/>
              <a:t>attention</a:t>
            </a:r>
            <a:r>
              <a:rPr lang="cs-CZ" sz="2200" dirty="0"/>
              <a:t>, </a:t>
            </a:r>
            <a:r>
              <a:rPr lang="cs-CZ" sz="2200" dirty="0" err="1"/>
              <a:t>improved</a:t>
            </a:r>
            <a:r>
              <a:rPr lang="cs-CZ" sz="2200" dirty="0"/>
              <a:t> </a:t>
            </a:r>
            <a:r>
              <a:rPr lang="cs-CZ" sz="2200" dirty="0" err="1"/>
              <a:t>mood</a:t>
            </a:r>
            <a:r>
              <a:rPr lang="cs-CZ" sz="2200" dirty="0"/>
              <a:t> and </a:t>
            </a:r>
            <a:r>
              <a:rPr lang="cs-CZ" sz="2200" dirty="0" err="1"/>
              <a:t>anxiety</a:t>
            </a:r>
            <a:endParaRPr lang="cs-CZ" sz="2200" dirty="0"/>
          </a:p>
          <a:p>
            <a:pPr lvl="1"/>
            <a:r>
              <a:rPr lang="cs-CZ" sz="2200" dirty="0" err="1"/>
              <a:t>less</a:t>
            </a:r>
            <a:r>
              <a:rPr lang="cs-CZ" sz="2200" dirty="0"/>
              <a:t> </a:t>
            </a:r>
            <a:r>
              <a:rPr lang="cs-CZ" sz="2200" dirty="0" err="1"/>
              <a:t>overwhelming</a:t>
            </a:r>
            <a:r>
              <a:rPr lang="cs-CZ" sz="2200" dirty="0"/>
              <a:t> </a:t>
            </a:r>
            <a:r>
              <a:rPr lang="cs-CZ" sz="2200" dirty="0" err="1"/>
              <a:t>emotions</a:t>
            </a:r>
            <a:r>
              <a:rPr lang="cs-CZ" sz="2200" dirty="0"/>
              <a:t>, „more </a:t>
            </a:r>
            <a:r>
              <a:rPr lang="cs-CZ" sz="2200" dirty="0" err="1"/>
              <a:t>time</a:t>
            </a:r>
            <a:r>
              <a:rPr lang="cs-CZ" sz="2200" dirty="0"/>
              <a:t> to </a:t>
            </a:r>
            <a:r>
              <a:rPr lang="cs-CZ" sz="2200" dirty="0" err="1"/>
              <a:t>think</a:t>
            </a:r>
            <a:r>
              <a:rPr lang="cs-CZ" sz="2200" dirty="0"/>
              <a:t>“ </a:t>
            </a:r>
            <a:r>
              <a:rPr lang="cs-CZ" sz="2200" dirty="0" err="1"/>
              <a:t>before</a:t>
            </a:r>
            <a:r>
              <a:rPr lang="cs-CZ" sz="2200" dirty="0"/>
              <a:t> </a:t>
            </a:r>
            <a:r>
              <a:rPr lang="cs-CZ" sz="2200" dirty="0" err="1"/>
              <a:t>acting</a:t>
            </a:r>
            <a:r>
              <a:rPr lang="cs-CZ" sz="2200" dirty="0"/>
              <a:t> in </a:t>
            </a:r>
            <a:r>
              <a:rPr lang="cs-CZ" sz="2200" dirty="0" err="1"/>
              <a:t>stressful</a:t>
            </a:r>
            <a:r>
              <a:rPr lang="cs-CZ" sz="2200" dirty="0"/>
              <a:t> </a:t>
            </a:r>
            <a:r>
              <a:rPr lang="cs-CZ" sz="2200" dirty="0" err="1"/>
              <a:t>situations</a:t>
            </a:r>
            <a:endParaRPr lang="cs-CZ" sz="2200" dirty="0"/>
          </a:p>
          <a:p>
            <a:pPr lvl="1"/>
            <a:r>
              <a:rPr lang="cs-CZ" sz="2200" dirty="0" err="1"/>
              <a:t>improved</a:t>
            </a:r>
            <a:r>
              <a:rPr lang="cs-CZ" sz="2200" dirty="0"/>
              <a:t> </a:t>
            </a:r>
            <a:r>
              <a:rPr lang="cs-CZ" sz="2200" dirty="0" err="1"/>
              <a:t>ability</a:t>
            </a:r>
            <a:r>
              <a:rPr lang="cs-CZ" sz="2200" dirty="0"/>
              <a:t> </a:t>
            </a:r>
            <a:r>
              <a:rPr lang="cs-CZ" sz="2200" dirty="0" err="1"/>
              <a:t>recognizing</a:t>
            </a:r>
            <a:r>
              <a:rPr lang="cs-CZ" sz="2200" dirty="0"/>
              <a:t> and </a:t>
            </a:r>
            <a:r>
              <a:rPr lang="cs-CZ" sz="2200" dirty="0" err="1"/>
              <a:t>describing</a:t>
            </a:r>
            <a:r>
              <a:rPr lang="cs-CZ" sz="2200" dirty="0"/>
              <a:t> </a:t>
            </a:r>
            <a:r>
              <a:rPr lang="cs-CZ" sz="2200" dirty="0" err="1"/>
              <a:t>emotion</a:t>
            </a:r>
            <a:r>
              <a:rPr lang="cs-CZ" sz="2200" dirty="0"/>
              <a:t>, </a:t>
            </a:r>
            <a:r>
              <a:rPr lang="cs-CZ" sz="2200" dirty="0" err="1"/>
              <a:t>less</a:t>
            </a:r>
            <a:r>
              <a:rPr lang="cs-CZ" sz="2200" dirty="0"/>
              <a:t> </a:t>
            </a:r>
            <a:r>
              <a:rPr lang="cs-CZ" sz="2200" dirty="0" err="1"/>
              <a:t>emotional</a:t>
            </a:r>
            <a:r>
              <a:rPr lang="cs-CZ" sz="2200" dirty="0"/>
              <a:t> </a:t>
            </a:r>
            <a:r>
              <a:rPr lang="cs-CZ" sz="2200" dirty="0" err="1"/>
              <a:t>outbursts</a:t>
            </a:r>
            <a:endParaRPr lang="cs-CZ" sz="2200" dirty="0"/>
          </a:p>
          <a:p>
            <a:r>
              <a:rPr lang="cs-CZ" sz="2400" dirty="0"/>
              <a:t>Positive </a:t>
            </a:r>
            <a:r>
              <a:rPr lang="cs-CZ" sz="2400" dirty="0" err="1"/>
              <a:t>effects</a:t>
            </a:r>
            <a:r>
              <a:rPr lang="cs-CZ" sz="2400" dirty="0"/>
              <a:t> </a:t>
            </a:r>
            <a:r>
              <a:rPr lang="cs-CZ" sz="2400" dirty="0" err="1"/>
              <a:t>reported</a:t>
            </a:r>
            <a:r>
              <a:rPr lang="cs-CZ" sz="2400" dirty="0"/>
              <a:t> by </a:t>
            </a:r>
            <a:r>
              <a:rPr lang="cs-CZ" sz="2400" dirty="0" err="1"/>
              <a:t>some</a:t>
            </a:r>
            <a:r>
              <a:rPr lang="cs-CZ" sz="2400" dirty="0"/>
              <a:t> </a:t>
            </a:r>
            <a:r>
              <a:rPr lang="cs-CZ" sz="2400" dirty="0" err="1"/>
              <a:t>patients</a:t>
            </a:r>
            <a:endParaRPr lang="cs-CZ" sz="2400" dirty="0"/>
          </a:p>
          <a:p>
            <a:pPr lvl="1"/>
            <a:r>
              <a:rPr lang="cs-CZ" sz="2200" dirty="0" err="1"/>
              <a:t>less</a:t>
            </a:r>
            <a:r>
              <a:rPr lang="cs-CZ" sz="2200" dirty="0"/>
              <a:t> </a:t>
            </a:r>
            <a:r>
              <a:rPr lang="cs-CZ" sz="2200" dirty="0" err="1"/>
              <a:t>dissociative</a:t>
            </a:r>
            <a:r>
              <a:rPr lang="cs-CZ" sz="2200" dirty="0"/>
              <a:t> </a:t>
            </a:r>
            <a:r>
              <a:rPr lang="cs-CZ" sz="2200" dirty="0" err="1"/>
              <a:t>experiences</a:t>
            </a:r>
            <a:endParaRPr lang="cs-CZ" sz="2200" dirty="0"/>
          </a:p>
          <a:p>
            <a:pPr lvl="1">
              <a:spcAft>
                <a:spcPts val="2000"/>
              </a:spcAft>
            </a:pPr>
            <a:r>
              <a:rPr lang="en-US" sz="2200" dirty="0"/>
              <a:t>reduction of self-harm</a:t>
            </a:r>
          </a:p>
          <a:p>
            <a:r>
              <a:rPr lang="cs-CZ" sz="2400" dirty="0" err="1"/>
              <a:t>Adverse</a:t>
            </a:r>
            <a:r>
              <a:rPr lang="cs-CZ" sz="2400" dirty="0"/>
              <a:t> </a:t>
            </a:r>
            <a:r>
              <a:rPr lang="cs-CZ" sz="2400" dirty="0" err="1"/>
              <a:t>effects</a:t>
            </a:r>
            <a:endParaRPr lang="cs-CZ" sz="2400" dirty="0"/>
          </a:p>
          <a:p>
            <a:pPr lvl="1"/>
            <a:r>
              <a:rPr lang="cs-CZ" sz="2200" dirty="0" err="1"/>
              <a:t>increased</a:t>
            </a:r>
            <a:r>
              <a:rPr lang="cs-CZ" sz="2200" dirty="0"/>
              <a:t> </a:t>
            </a:r>
            <a:r>
              <a:rPr lang="cs-CZ" sz="2200" dirty="0" err="1"/>
              <a:t>anxiety</a:t>
            </a:r>
            <a:r>
              <a:rPr lang="cs-CZ" sz="2200" dirty="0"/>
              <a:t> in </a:t>
            </a:r>
            <a:r>
              <a:rPr lang="cs-CZ" sz="2200" dirty="0" err="1"/>
              <a:t>approx</a:t>
            </a:r>
            <a:r>
              <a:rPr lang="cs-CZ" sz="2200" dirty="0"/>
              <a:t>. 10% </a:t>
            </a:r>
            <a:r>
              <a:rPr lang="cs-CZ" sz="2200" dirty="0" err="1"/>
              <a:t>patients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408937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511670-CAFB-4FA6-B5BC-B106FF8CC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0041"/>
            <a:ext cx="10515600" cy="1325563"/>
          </a:xfrm>
        </p:spPr>
        <p:txBody>
          <a:bodyPr/>
          <a:lstStyle/>
          <a:p>
            <a:pPr algn="ctr"/>
            <a:r>
              <a:rPr lang="cs-CZ" dirty="0" err="1"/>
              <a:t>Future</a:t>
            </a:r>
            <a:r>
              <a:rPr lang="cs-CZ" dirty="0"/>
              <a:t> </a:t>
            </a:r>
            <a:r>
              <a:rPr lang="cs-CZ" dirty="0" err="1"/>
              <a:t>directions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376104-F1DD-484A-A2F2-CBCD4E319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165"/>
            <a:ext cx="10515600" cy="4776213"/>
          </a:xfrm>
        </p:spPr>
        <p:txBody>
          <a:bodyPr/>
          <a:lstStyle/>
          <a:p>
            <a:endParaRPr lang="cs-CZ" dirty="0"/>
          </a:p>
          <a:p>
            <a:r>
              <a:rPr lang="cs-CZ" dirty="0" err="1"/>
              <a:t>Analysis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neural</a:t>
            </a:r>
            <a:r>
              <a:rPr lang="cs-CZ" dirty="0"/>
              <a:t> </a:t>
            </a:r>
            <a:r>
              <a:rPr lang="cs-CZ" dirty="0" err="1"/>
              <a:t>effects</a:t>
            </a:r>
            <a:endParaRPr lang="cs-CZ" dirty="0"/>
          </a:p>
          <a:p>
            <a:endParaRPr lang="cs-CZ" dirty="0"/>
          </a:p>
          <a:p>
            <a:r>
              <a:rPr lang="cs-CZ" dirty="0"/>
              <a:t>Placebo </a:t>
            </a:r>
            <a:r>
              <a:rPr lang="cs-CZ" dirty="0" err="1"/>
              <a:t>effect</a:t>
            </a:r>
            <a:r>
              <a:rPr lang="cs-CZ" dirty="0"/>
              <a:t>: </a:t>
            </a:r>
            <a:r>
              <a:rPr lang="cs-CZ" dirty="0" err="1"/>
              <a:t>RCTs</a:t>
            </a:r>
            <a:r>
              <a:rPr lang="cs-CZ" dirty="0"/>
              <a:t> – </a:t>
            </a:r>
            <a:r>
              <a:rPr lang="cs-CZ" dirty="0" err="1"/>
              <a:t>problems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sham</a:t>
            </a:r>
            <a:r>
              <a:rPr lang="cs-CZ" dirty="0"/>
              <a:t> </a:t>
            </a:r>
            <a:r>
              <a:rPr lang="cs-CZ" dirty="0" err="1"/>
              <a:t>stimulation</a:t>
            </a:r>
            <a:endParaRPr lang="cs-CZ" dirty="0"/>
          </a:p>
          <a:p>
            <a:endParaRPr lang="en-US" dirty="0"/>
          </a:p>
          <a:p>
            <a:r>
              <a:rPr lang="en-US" dirty="0"/>
              <a:t>Intensive rTMS protocol</a:t>
            </a:r>
            <a:r>
              <a:rPr lang="cs-CZ" dirty="0"/>
              <a:t>s</a:t>
            </a:r>
          </a:p>
          <a:p>
            <a:endParaRPr lang="cs-CZ" dirty="0"/>
          </a:p>
          <a:p>
            <a:r>
              <a:rPr lang="cs-CZ" dirty="0" err="1"/>
              <a:t>Combination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forms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: neurofeedback, </a:t>
            </a:r>
            <a:r>
              <a:rPr lang="cs-CZ" dirty="0" err="1"/>
              <a:t>psychotherapy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4712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0159" y="671588"/>
            <a:ext cx="11101082" cy="1470693"/>
          </a:xfrm>
        </p:spPr>
        <p:txBody>
          <a:bodyPr>
            <a:normAutofit/>
          </a:bodyPr>
          <a:lstStyle/>
          <a:p>
            <a:r>
              <a:rPr lang="cs-CZ" sz="6600" dirty="0"/>
              <a:t>Real-time fMRI neurofeedback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82953" y="2998400"/>
            <a:ext cx="10046490" cy="3401122"/>
          </a:xfrm>
        </p:spPr>
        <p:txBody>
          <a:bodyPr>
            <a:normAutofit/>
          </a:bodyPr>
          <a:lstStyle/>
          <a:p>
            <a:r>
              <a:rPr lang="cs-CZ" sz="3000" dirty="0"/>
              <a:t>Pavla Linhartová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Department </a:t>
            </a:r>
            <a:r>
              <a:rPr lang="cs-CZ" dirty="0" err="1"/>
              <a:t>of</a:t>
            </a:r>
            <a:r>
              <a:rPr lang="cs-CZ" dirty="0"/>
              <a:t> Psychiatry, </a:t>
            </a:r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Medicine</a:t>
            </a:r>
            <a:r>
              <a:rPr lang="cs-CZ" dirty="0"/>
              <a:t> and University </a:t>
            </a:r>
            <a:r>
              <a:rPr lang="cs-CZ" dirty="0" err="1"/>
              <a:t>Hospital</a:t>
            </a:r>
            <a:r>
              <a:rPr lang="cs-CZ" dirty="0"/>
              <a:t> Brno</a:t>
            </a:r>
          </a:p>
          <a:p>
            <a:endParaRPr lang="cs-CZ" dirty="0"/>
          </a:p>
          <a:p>
            <a:r>
              <a:rPr lang="cs-CZ" dirty="0"/>
              <a:t>Tomáš Slavíček, Martin </a:t>
            </a:r>
            <a:r>
              <a:rPr lang="cs-CZ" dirty="0" err="1"/>
              <a:t>Lamoš</a:t>
            </a:r>
            <a:endParaRPr lang="cs-CZ" dirty="0"/>
          </a:p>
          <a:p>
            <a:r>
              <a:rPr lang="cs-CZ" dirty="0"/>
              <a:t>MAFIL CEITEC MU Brno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4121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743F78-12DC-47FC-A36E-3C0A41644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870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Neurofeedback</a:t>
            </a:r>
          </a:p>
        </p:txBody>
      </p:sp>
      <p:pic>
        <p:nvPicPr>
          <p:cNvPr id="6146" name="Picture 2" descr="VÃ½sledek obrÃ¡zku pro EEG neurofeedback">
            <a:extLst>
              <a:ext uri="{FF2B5EF4-FFF2-40B4-BE49-F238E27FC236}">
                <a16:creationId xmlns:a16="http://schemas.microsoft.com/office/drawing/2014/main" id="{B9EC2B07-6308-4074-8F85-814F74922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19" y="1522812"/>
            <a:ext cx="7591507" cy="513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244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31D0C7-4841-4C81-B8C1-F4D279E9C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6" y="523621"/>
            <a:ext cx="4014216" cy="1256411"/>
          </a:xfrm>
        </p:spPr>
        <p:txBody>
          <a:bodyPr>
            <a:noAutofit/>
          </a:bodyPr>
          <a:lstStyle/>
          <a:p>
            <a:r>
              <a:rPr lang="cs-CZ" sz="4800" dirty="0"/>
              <a:t>Real-time fMRI </a:t>
            </a:r>
            <a:br>
              <a:rPr lang="cs-CZ" sz="4800" dirty="0"/>
            </a:br>
            <a:r>
              <a:rPr lang="cs-CZ" sz="4800" dirty="0"/>
              <a:t>neurofeedback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26F89A-2F3E-42F1-9DE3-22704B6B7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626" y="1"/>
            <a:ext cx="7440853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E65862E-9EED-0343-8B5E-1A5DA4AD60C8}"/>
              </a:ext>
            </a:extLst>
          </p:cNvPr>
          <p:cNvSpPr txBox="1"/>
          <p:nvPr/>
        </p:nvSpPr>
        <p:spPr>
          <a:xfrm>
            <a:off x="590971" y="2734275"/>
            <a:ext cx="3932260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cs-CZ" sz="2000" dirty="0" err="1"/>
              <a:t>dicom</a:t>
            </a:r>
            <a:r>
              <a:rPr lang="cs-CZ" sz="2000" dirty="0"/>
              <a:t> to </a:t>
            </a:r>
            <a:r>
              <a:rPr lang="cs-CZ" sz="2000" dirty="0" err="1"/>
              <a:t>nifti</a:t>
            </a:r>
            <a:r>
              <a:rPr lang="cs-CZ" sz="2000" dirty="0"/>
              <a:t>, </a:t>
            </a:r>
            <a:r>
              <a:rPr lang="cs-CZ" sz="2000" dirty="0" err="1"/>
              <a:t>realigment</a:t>
            </a:r>
            <a:endParaRPr lang="cs-CZ" sz="2000" dirty="0"/>
          </a:p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cs-CZ" sz="2000" dirty="0" err="1"/>
              <a:t>Selection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ROI and </a:t>
            </a:r>
            <a:r>
              <a:rPr lang="cs-CZ" sz="2000" dirty="0" err="1"/>
              <a:t>control</a:t>
            </a:r>
            <a:r>
              <a:rPr lang="cs-CZ" sz="2000" dirty="0"/>
              <a:t> region </a:t>
            </a:r>
            <a:r>
              <a:rPr lang="cs-CZ" sz="2000" dirty="0" err="1"/>
              <a:t>based</a:t>
            </a:r>
            <a:r>
              <a:rPr lang="cs-CZ" sz="2000" dirty="0"/>
              <a:t> on </a:t>
            </a:r>
            <a:r>
              <a:rPr lang="cs-CZ" sz="2000" dirty="0" err="1"/>
              <a:t>masc</a:t>
            </a:r>
            <a:endParaRPr lang="cs-CZ" sz="2000" dirty="0"/>
          </a:p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cs-CZ" sz="2000" dirty="0"/>
              <a:t>BOLD </a:t>
            </a:r>
            <a:r>
              <a:rPr lang="cs-CZ" sz="2000" dirty="0" err="1"/>
              <a:t>signal</a:t>
            </a:r>
            <a:r>
              <a:rPr lang="cs-CZ" sz="2000" dirty="0"/>
              <a:t> </a:t>
            </a:r>
            <a:r>
              <a:rPr lang="cs-CZ" sz="2000" dirty="0" err="1"/>
              <a:t>extraction</a:t>
            </a:r>
            <a:endParaRPr lang="cs-CZ" sz="2000" dirty="0"/>
          </a:p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cs-CZ" sz="2000" dirty="0" err="1"/>
              <a:t>Filtering</a:t>
            </a:r>
            <a:r>
              <a:rPr lang="cs-CZ" sz="2000" dirty="0"/>
              <a:t> (Kalman </a:t>
            </a:r>
            <a:r>
              <a:rPr lang="cs-CZ" sz="2000" dirty="0" err="1"/>
              <a:t>filter</a:t>
            </a:r>
            <a:r>
              <a:rPr lang="cs-CZ" sz="2000" dirty="0"/>
              <a:t>)</a:t>
            </a:r>
          </a:p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cs-CZ" sz="2000" dirty="0" err="1"/>
              <a:t>Subtraction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signals</a:t>
            </a:r>
            <a:endParaRPr lang="cs-CZ" sz="2000" dirty="0"/>
          </a:p>
          <a:p>
            <a:pPr marL="342900" indent="-342900" algn="l">
              <a:lnSpc>
                <a:spcPct val="150000"/>
              </a:lnSpc>
              <a:buAutoNum type="arabicPeriod"/>
            </a:pPr>
            <a:r>
              <a:rPr lang="cs-CZ" sz="2000" dirty="0" err="1"/>
              <a:t>Results</a:t>
            </a:r>
            <a:r>
              <a:rPr lang="cs-CZ" sz="2000" dirty="0"/>
              <a:t> </a:t>
            </a:r>
            <a:r>
              <a:rPr lang="cs-CZ" sz="2000" dirty="0" err="1"/>
              <a:t>evaluation</a:t>
            </a:r>
            <a:endParaRPr lang="cs-CZ" sz="20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3E9CE11-0E5F-4EF1-B099-69D1D0BF132D}"/>
              </a:ext>
            </a:extLst>
          </p:cNvPr>
          <p:cNvSpPr/>
          <p:nvPr/>
        </p:nvSpPr>
        <p:spPr>
          <a:xfrm>
            <a:off x="378068" y="2565919"/>
            <a:ext cx="3768889" cy="3612995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4E36CD8B-BB8D-44C9-B61E-69E5C8896432}"/>
              </a:ext>
            </a:extLst>
          </p:cNvPr>
          <p:cNvCxnSpPr/>
          <p:nvPr/>
        </p:nvCxnSpPr>
        <p:spPr>
          <a:xfrm>
            <a:off x="4272329" y="5380463"/>
            <a:ext cx="50180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760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5300019-0D83-45A3-A391-90FEF1C5C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82" y="0"/>
            <a:ext cx="10354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08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706DB-CB5E-4F12-B263-C149D6076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TMS</a:t>
            </a:r>
          </a:p>
        </p:txBody>
      </p:sp>
      <p:pic>
        <p:nvPicPr>
          <p:cNvPr id="1026" name="Picture 2" descr="VÃ½sledek obrÃ¡zku pro transcranial magnetic stimulation">
            <a:extLst>
              <a:ext uri="{FF2B5EF4-FFF2-40B4-BE49-F238E27FC236}">
                <a16:creationId xmlns:a16="http://schemas.microsoft.com/office/drawing/2014/main" id="{6539EC7B-D185-4BF0-B4D2-3BDBE36EF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790" y="543254"/>
            <a:ext cx="4200525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776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06D514-8586-4932-9DCA-7AD5F86A2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380"/>
            <a:ext cx="10515600" cy="1325563"/>
          </a:xfrm>
        </p:spPr>
        <p:txBody>
          <a:bodyPr/>
          <a:lstStyle/>
          <a:p>
            <a:pPr algn="ctr"/>
            <a:r>
              <a:rPr lang="cs-CZ" dirty="0"/>
              <a:t>fMRI neurofeedback </a:t>
            </a:r>
            <a:r>
              <a:rPr lang="cs-CZ" dirty="0" err="1"/>
              <a:t>application</a:t>
            </a:r>
            <a:r>
              <a:rPr lang="cs-CZ" dirty="0"/>
              <a:t> </a:t>
            </a:r>
            <a:r>
              <a:rPr lang="cs-CZ" dirty="0" err="1"/>
              <a:t>areas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E03607B-DB3A-4451-804E-14108718B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2704"/>
            <a:ext cx="10982093" cy="3931325"/>
          </a:xfrm>
        </p:spPr>
        <p:txBody>
          <a:bodyPr/>
          <a:lstStyle/>
          <a:p>
            <a:r>
              <a:rPr lang="cs-CZ" dirty="0"/>
              <a:t>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existing</a:t>
            </a:r>
            <a:r>
              <a:rPr lang="cs-CZ" dirty="0"/>
              <a:t> </a:t>
            </a:r>
            <a:r>
              <a:rPr lang="cs-CZ" dirty="0" err="1"/>
              <a:t>studies</a:t>
            </a:r>
            <a:r>
              <a:rPr lang="cs-CZ" dirty="0"/>
              <a:t>, fMRI neurofeedback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successfuly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improvement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:</a:t>
            </a:r>
          </a:p>
          <a:p>
            <a:pPr lvl="1"/>
            <a:r>
              <a:rPr lang="cs-CZ" sz="2800" dirty="0" err="1"/>
              <a:t>Tinnitus</a:t>
            </a:r>
            <a:r>
              <a:rPr lang="cs-CZ" sz="2800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Emmert</a:t>
            </a:r>
            <a:r>
              <a:rPr lang="cs-CZ" sz="1600" dirty="0"/>
              <a:t> K, </a:t>
            </a:r>
            <a:r>
              <a:rPr lang="cs-CZ" sz="1600" dirty="0" err="1"/>
              <a:t>Kopel</a:t>
            </a:r>
            <a:r>
              <a:rPr lang="cs-CZ" sz="1600" dirty="0"/>
              <a:t> R, </a:t>
            </a:r>
            <a:r>
              <a:rPr lang="cs-CZ" sz="1600" dirty="0" err="1"/>
              <a:t>Koush</a:t>
            </a:r>
            <a:r>
              <a:rPr lang="cs-CZ" sz="1600" dirty="0"/>
              <a:t> Y, et al. </a:t>
            </a:r>
            <a:r>
              <a:rPr lang="cs-CZ" sz="1600" i="1" dirty="0" err="1"/>
              <a:t>NeuroImage</a:t>
            </a:r>
            <a:r>
              <a:rPr lang="cs-CZ" sz="1600" i="1" dirty="0"/>
              <a:t> </a:t>
            </a:r>
            <a:r>
              <a:rPr lang="cs-CZ" sz="1600" i="1" dirty="0" err="1"/>
              <a:t>Clin</a:t>
            </a:r>
            <a:r>
              <a:rPr lang="cs-CZ" sz="1600" dirty="0"/>
              <a:t>. 2017;14:97-104 </a:t>
            </a:r>
            <a:r>
              <a:rPr lang="cs-CZ" sz="1600" dirty="0" err="1"/>
              <a:t>etc</a:t>
            </a:r>
            <a:r>
              <a:rPr lang="cs-CZ" sz="1600" dirty="0"/>
              <a:t>.)</a:t>
            </a:r>
          </a:p>
          <a:p>
            <a:pPr lvl="1"/>
            <a:r>
              <a:rPr lang="cs-CZ" sz="2800" dirty="0" err="1"/>
              <a:t>Verbal</a:t>
            </a:r>
            <a:r>
              <a:rPr lang="cs-CZ" sz="2800" dirty="0"/>
              <a:t> </a:t>
            </a:r>
            <a:r>
              <a:rPr lang="cs-CZ" sz="2800" dirty="0" err="1"/>
              <a:t>hallucinations</a:t>
            </a:r>
            <a:r>
              <a:rPr lang="cs-CZ" sz="2800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Dyck</a:t>
            </a:r>
            <a:r>
              <a:rPr lang="cs-CZ" sz="1600" dirty="0"/>
              <a:t> MS, </a:t>
            </a:r>
            <a:r>
              <a:rPr lang="cs-CZ" sz="1600" dirty="0" err="1"/>
              <a:t>Mathiak</a:t>
            </a:r>
            <a:r>
              <a:rPr lang="cs-CZ" sz="1600" dirty="0"/>
              <a:t> KA, </a:t>
            </a:r>
            <a:r>
              <a:rPr lang="cs-CZ" sz="1600" dirty="0" err="1"/>
              <a:t>Bergert</a:t>
            </a:r>
            <a:r>
              <a:rPr lang="cs-CZ" sz="1600" dirty="0"/>
              <a:t> S, et al. </a:t>
            </a:r>
            <a:r>
              <a:rPr lang="cs-CZ" sz="1600" i="1" dirty="0"/>
              <a:t>Front Psychiatry</a:t>
            </a:r>
            <a:r>
              <a:rPr lang="cs-CZ" sz="1600" dirty="0"/>
              <a:t>. 2016;7:1-14 </a:t>
            </a:r>
            <a:r>
              <a:rPr lang="cs-CZ" sz="1600" dirty="0" err="1"/>
              <a:t>etc</a:t>
            </a:r>
            <a:r>
              <a:rPr lang="cs-CZ" sz="1600" dirty="0"/>
              <a:t>.)</a:t>
            </a:r>
          </a:p>
          <a:p>
            <a:pPr lvl="1"/>
            <a:r>
              <a:rPr lang="cs-CZ" sz="2800" dirty="0" err="1"/>
              <a:t>Chronic</a:t>
            </a:r>
            <a:r>
              <a:rPr lang="cs-CZ" sz="2800" dirty="0"/>
              <a:t> </a:t>
            </a:r>
            <a:r>
              <a:rPr lang="cs-CZ" sz="2800" dirty="0" err="1"/>
              <a:t>pain</a:t>
            </a:r>
            <a:r>
              <a:rPr lang="cs-CZ" sz="2800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Guan</a:t>
            </a:r>
            <a:r>
              <a:rPr lang="cs-CZ" sz="1600" dirty="0"/>
              <a:t> M, </a:t>
            </a:r>
            <a:r>
              <a:rPr lang="cs-CZ" sz="1600" dirty="0" err="1"/>
              <a:t>Ma</a:t>
            </a:r>
            <a:r>
              <a:rPr lang="cs-CZ" sz="1600" dirty="0"/>
              <a:t> L, </a:t>
            </a:r>
            <a:r>
              <a:rPr lang="cs-CZ" sz="1600" dirty="0" err="1"/>
              <a:t>Li</a:t>
            </a:r>
            <a:r>
              <a:rPr lang="cs-CZ" sz="1600" dirty="0"/>
              <a:t> L, et al. </a:t>
            </a:r>
            <a:r>
              <a:rPr lang="cs-CZ" sz="1600" i="1" dirty="0" err="1"/>
              <a:t>Ismrm</a:t>
            </a:r>
            <a:r>
              <a:rPr lang="cs-CZ" sz="1600" dirty="0"/>
              <a:t>. 2014;22:5889 </a:t>
            </a:r>
            <a:r>
              <a:rPr lang="cs-CZ" sz="1600" dirty="0" err="1"/>
              <a:t>etc</a:t>
            </a:r>
            <a:r>
              <a:rPr lang="cs-CZ" sz="1600" dirty="0"/>
              <a:t>.)</a:t>
            </a:r>
            <a:r>
              <a:rPr lang="cs-CZ" dirty="0"/>
              <a:t> </a:t>
            </a:r>
          </a:p>
          <a:p>
            <a:pPr lvl="1"/>
            <a:r>
              <a:rPr lang="cs-CZ" sz="2800" dirty="0" err="1"/>
              <a:t>Craving</a:t>
            </a:r>
            <a:r>
              <a:rPr lang="cs-CZ" sz="2800" dirty="0"/>
              <a:t> in </a:t>
            </a:r>
            <a:r>
              <a:rPr lang="cs-CZ" sz="2800" dirty="0" err="1"/>
              <a:t>nicotinism</a:t>
            </a:r>
            <a:r>
              <a:rPr lang="cs-CZ" sz="2800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Hartwell</a:t>
            </a:r>
            <a:r>
              <a:rPr lang="cs-CZ" sz="1600" dirty="0"/>
              <a:t> KJ, </a:t>
            </a:r>
            <a:r>
              <a:rPr lang="cs-CZ" sz="1600" dirty="0" err="1"/>
              <a:t>Hanlon</a:t>
            </a:r>
            <a:r>
              <a:rPr lang="cs-CZ" sz="1600" dirty="0"/>
              <a:t> CA, </a:t>
            </a:r>
            <a:r>
              <a:rPr lang="cs-CZ" sz="1600" dirty="0" err="1"/>
              <a:t>Li</a:t>
            </a:r>
            <a:r>
              <a:rPr lang="cs-CZ" sz="1600" dirty="0"/>
              <a:t> X, et al. </a:t>
            </a:r>
            <a:r>
              <a:rPr lang="cs-CZ" sz="1600" i="1" dirty="0"/>
              <a:t>J Psychiatry </a:t>
            </a:r>
            <a:r>
              <a:rPr lang="cs-CZ" sz="1600" i="1" dirty="0" err="1"/>
              <a:t>Neurosci</a:t>
            </a:r>
            <a:r>
              <a:rPr lang="cs-CZ" sz="1600" dirty="0"/>
              <a:t>. 2016;41(1):48-55 </a:t>
            </a:r>
            <a:r>
              <a:rPr lang="cs-CZ" sz="1600" dirty="0" err="1"/>
              <a:t>etc</a:t>
            </a:r>
            <a:r>
              <a:rPr lang="cs-CZ" sz="1600" dirty="0"/>
              <a:t>.)</a:t>
            </a:r>
          </a:p>
          <a:p>
            <a:pPr lvl="1"/>
            <a:r>
              <a:rPr lang="cs-CZ" sz="2800" dirty="0"/>
              <a:t>Motor </a:t>
            </a:r>
            <a:r>
              <a:rPr lang="cs-CZ" sz="2800" dirty="0" err="1"/>
              <a:t>skills</a:t>
            </a:r>
            <a:r>
              <a:rPr lang="cs-CZ" sz="2800" dirty="0"/>
              <a:t> in </a:t>
            </a:r>
            <a:r>
              <a:rPr lang="cs-CZ" sz="2800" dirty="0" err="1"/>
              <a:t>Parkinson‘s</a:t>
            </a:r>
            <a:r>
              <a:rPr lang="cs-CZ" sz="2800" dirty="0"/>
              <a:t> </a:t>
            </a:r>
            <a:r>
              <a:rPr lang="cs-CZ" sz="2800" dirty="0" err="1"/>
              <a:t>disease</a:t>
            </a:r>
            <a:r>
              <a:rPr lang="cs-CZ" sz="2800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Subramanian</a:t>
            </a:r>
            <a:r>
              <a:rPr lang="cs-CZ" sz="1600" dirty="0"/>
              <a:t> L. et al. </a:t>
            </a:r>
            <a:r>
              <a:rPr lang="cs-CZ" sz="1600" i="1" dirty="0"/>
              <a:t>Park </a:t>
            </a:r>
            <a:r>
              <a:rPr lang="cs-CZ" sz="1600" i="1" dirty="0" err="1"/>
              <a:t>Relat</a:t>
            </a:r>
            <a:r>
              <a:rPr lang="cs-CZ" sz="1600" i="1" dirty="0"/>
              <a:t> </a:t>
            </a:r>
            <a:r>
              <a:rPr lang="cs-CZ" sz="1600" i="1" dirty="0" err="1"/>
              <a:t>Disord</a:t>
            </a:r>
            <a:r>
              <a:rPr lang="cs-CZ" sz="1600" dirty="0"/>
              <a:t>. 2016;22:e70 </a:t>
            </a:r>
            <a:r>
              <a:rPr lang="cs-CZ" sz="1600" dirty="0" err="1"/>
              <a:t>etc</a:t>
            </a:r>
            <a:r>
              <a:rPr lang="cs-CZ" sz="1600" dirty="0"/>
              <a:t>.)</a:t>
            </a:r>
          </a:p>
          <a:p>
            <a:pPr lvl="1"/>
            <a:r>
              <a:rPr lang="cs-CZ" sz="2800" dirty="0" err="1"/>
              <a:t>Cognitive</a:t>
            </a:r>
            <a:r>
              <a:rPr lang="cs-CZ" sz="2800" dirty="0"/>
              <a:t> </a:t>
            </a:r>
            <a:r>
              <a:rPr lang="cs-CZ" sz="2800" dirty="0" err="1"/>
              <a:t>functions</a:t>
            </a:r>
            <a:r>
              <a:rPr lang="cs-CZ" sz="2800" dirty="0"/>
              <a:t> in </a:t>
            </a:r>
            <a:r>
              <a:rPr lang="cs-CZ" sz="2800" dirty="0" err="1"/>
              <a:t>healthy</a:t>
            </a:r>
            <a:r>
              <a:rPr lang="cs-CZ" sz="2800" dirty="0"/>
              <a:t> </a:t>
            </a:r>
            <a:r>
              <a:rPr lang="cs-CZ" sz="2800" dirty="0" err="1"/>
              <a:t>people</a:t>
            </a:r>
            <a:r>
              <a:rPr lang="cs-CZ" sz="2800" dirty="0"/>
              <a:t> and </a:t>
            </a:r>
            <a:r>
              <a:rPr lang="cs-CZ" sz="2800" dirty="0" err="1"/>
              <a:t>patients</a:t>
            </a:r>
            <a:r>
              <a:rPr lang="cs-CZ" sz="2800" dirty="0"/>
              <a:t>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/>
              <a:t>schizophrenia</a:t>
            </a:r>
            <a:r>
              <a:rPr lang="cs-CZ" sz="2800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Ruiz</a:t>
            </a:r>
            <a:r>
              <a:rPr lang="cs-CZ" sz="1600" dirty="0"/>
              <a:t> S, </a:t>
            </a:r>
            <a:r>
              <a:rPr lang="cs-CZ" sz="1600" dirty="0" err="1"/>
              <a:t>Lee</a:t>
            </a:r>
            <a:r>
              <a:rPr lang="cs-CZ" sz="1600" dirty="0"/>
              <a:t> S, </a:t>
            </a:r>
            <a:r>
              <a:rPr lang="cs-CZ" sz="1600" dirty="0" err="1"/>
              <a:t>Soekadar</a:t>
            </a:r>
            <a:r>
              <a:rPr lang="cs-CZ" sz="1600" dirty="0"/>
              <a:t> SR, et al. </a:t>
            </a:r>
            <a:r>
              <a:rPr lang="cs-CZ" sz="1600" i="1" dirty="0" err="1"/>
              <a:t>Hum</a:t>
            </a:r>
            <a:r>
              <a:rPr lang="cs-CZ" sz="1600" i="1" dirty="0"/>
              <a:t> Brain </a:t>
            </a:r>
            <a:r>
              <a:rPr lang="cs-CZ" sz="1600" i="1" dirty="0" err="1"/>
              <a:t>Mapp</a:t>
            </a:r>
            <a:r>
              <a:rPr lang="cs-CZ" sz="1600" dirty="0"/>
              <a:t>. 2013;34(1):200-212 </a:t>
            </a:r>
            <a:r>
              <a:rPr lang="cs-CZ" sz="1600" dirty="0" err="1"/>
              <a:t>etc</a:t>
            </a:r>
            <a:r>
              <a:rPr lang="cs-CZ" sz="1600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334777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BFEEF8-7F5F-4274-9280-EB8A4834F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0881"/>
            <a:ext cx="10515600" cy="883812"/>
          </a:xfrm>
        </p:spPr>
        <p:txBody>
          <a:bodyPr/>
          <a:lstStyle/>
          <a:p>
            <a:pPr algn="ctr"/>
            <a:r>
              <a:rPr lang="cs-CZ" dirty="0" err="1"/>
              <a:t>Stimulation</a:t>
            </a:r>
            <a:r>
              <a:rPr lang="cs-CZ" dirty="0"/>
              <a:t> </a:t>
            </a:r>
            <a:r>
              <a:rPr lang="cs-CZ" dirty="0" err="1"/>
              <a:t>parameters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40686E-CEBC-4CE1-A60C-C855EA620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5054"/>
            <a:ext cx="10515600" cy="508782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cs-CZ" dirty="0" err="1"/>
              <a:t>Stimulation</a:t>
            </a:r>
            <a:r>
              <a:rPr lang="cs-CZ" dirty="0"/>
              <a:t> type: </a:t>
            </a:r>
            <a:r>
              <a:rPr lang="cs-CZ" dirty="0" err="1"/>
              <a:t>visual</a:t>
            </a:r>
            <a:r>
              <a:rPr lang="cs-CZ" dirty="0"/>
              <a:t>, auditory, </a:t>
            </a:r>
            <a:r>
              <a:rPr lang="cs-CZ" dirty="0" err="1"/>
              <a:t>pain</a:t>
            </a:r>
            <a:r>
              <a:rPr lang="cs-CZ" dirty="0"/>
              <a:t>, </a:t>
            </a:r>
            <a:r>
              <a:rPr lang="cs-CZ" dirty="0" err="1"/>
              <a:t>memories</a:t>
            </a:r>
            <a:r>
              <a:rPr lang="cs-CZ" dirty="0"/>
              <a:t>, </a:t>
            </a:r>
            <a:r>
              <a:rPr lang="cs-CZ" dirty="0" err="1"/>
              <a:t>imagination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Neurofeedback </a:t>
            </a:r>
            <a:r>
              <a:rPr lang="cs-CZ" dirty="0" err="1"/>
              <a:t>presentation</a:t>
            </a:r>
            <a:r>
              <a:rPr lang="cs-CZ" dirty="0"/>
              <a:t>: </a:t>
            </a:r>
            <a:r>
              <a:rPr lang="cs-CZ" dirty="0" err="1"/>
              <a:t>visual</a:t>
            </a:r>
            <a:r>
              <a:rPr lang="cs-CZ" dirty="0"/>
              <a:t>, auditory</a:t>
            </a:r>
          </a:p>
          <a:p>
            <a:pPr>
              <a:lnSpc>
                <a:spcPct val="150000"/>
              </a:lnSpc>
            </a:pPr>
            <a:r>
              <a:rPr lang="cs-CZ" dirty="0"/>
              <a:t>Brain area </a:t>
            </a:r>
            <a:r>
              <a:rPr lang="cs-CZ" dirty="0" err="1"/>
              <a:t>for</a:t>
            </a:r>
            <a:r>
              <a:rPr lang="cs-CZ" dirty="0"/>
              <a:t> real-time processing: </a:t>
            </a:r>
            <a:r>
              <a:rPr lang="cs-CZ" dirty="0" err="1"/>
              <a:t>depends</a:t>
            </a:r>
            <a:r>
              <a:rPr lang="cs-CZ" dirty="0"/>
              <a:t> on </a:t>
            </a:r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goal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Type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group</a:t>
            </a:r>
            <a:r>
              <a:rPr lang="cs-CZ" dirty="0"/>
              <a:t>: </a:t>
            </a:r>
            <a:r>
              <a:rPr lang="cs-CZ" dirty="0" err="1"/>
              <a:t>sham</a:t>
            </a:r>
            <a:r>
              <a:rPr lang="cs-CZ" dirty="0"/>
              <a:t>, </a:t>
            </a:r>
            <a:r>
              <a:rPr lang="cs-CZ" dirty="0" err="1"/>
              <a:t>different</a:t>
            </a:r>
            <a:r>
              <a:rPr lang="cs-CZ" dirty="0"/>
              <a:t> region, no feedback</a:t>
            </a:r>
          </a:p>
          <a:p>
            <a:pPr>
              <a:lnSpc>
                <a:spcPct val="150000"/>
              </a:lnSpc>
            </a:pPr>
            <a:r>
              <a:rPr lang="cs-CZ" dirty="0" err="1"/>
              <a:t>Localizer</a:t>
            </a:r>
            <a:r>
              <a:rPr lang="cs-CZ" dirty="0"/>
              <a:t> type: </a:t>
            </a:r>
            <a:r>
              <a:rPr lang="cs-CZ" dirty="0" err="1"/>
              <a:t>anatomical</a:t>
            </a:r>
            <a:r>
              <a:rPr lang="cs-CZ" dirty="0"/>
              <a:t>, </a:t>
            </a:r>
            <a:r>
              <a:rPr lang="cs-CZ" dirty="0" err="1"/>
              <a:t>functional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dirty="0" err="1"/>
              <a:t>Instructions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signal</a:t>
            </a:r>
            <a:r>
              <a:rPr lang="cs-CZ" dirty="0"/>
              <a:t> </a:t>
            </a:r>
            <a:r>
              <a:rPr lang="cs-CZ" dirty="0" err="1"/>
              <a:t>change</a:t>
            </a:r>
            <a:r>
              <a:rPr lang="cs-CZ" dirty="0"/>
              <a:t>:</a:t>
            </a:r>
          </a:p>
          <a:p>
            <a:pPr lvl="1">
              <a:lnSpc>
                <a:spcPct val="150000"/>
              </a:lnSpc>
            </a:pPr>
            <a:r>
              <a:rPr lang="cs-CZ" sz="2800" dirty="0" err="1"/>
              <a:t>Signal</a:t>
            </a:r>
            <a:r>
              <a:rPr lang="cs-CZ" sz="2800" dirty="0"/>
              <a:t> </a:t>
            </a:r>
            <a:r>
              <a:rPr lang="cs-CZ" sz="2800" dirty="0" err="1"/>
              <a:t>change</a:t>
            </a:r>
            <a:r>
              <a:rPr lang="cs-CZ" sz="2800" dirty="0"/>
              <a:t> </a:t>
            </a:r>
            <a:r>
              <a:rPr lang="cs-CZ" sz="2800" dirty="0" err="1"/>
              <a:t>direction</a:t>
            </a:r>
            <a:r>
              <a:rPr lang="cs-CZ" sz="2800" dirty="0"/>
              <a:t> (</a:t>
            </a:r>
            <a:r>
              <a:rPr lang="cs-CZ" sz="2800" dirty="0" err="1"/>
              <a:t>upregulation</a:t>
            </a:r>
            <a:r>
              <a:rPr lang="cs-CZ" sz="2800" dirty="0"/>
              <a:t> and </a:t>
            </a:r>
            <a:r>
              <a:rPr lang="cs-CZ" sz="2800" dirty="0" err="1"/>
              <a:t>downregulation</a:t>
            </a:r>
            <a:r>
              <a:rPr lang="cs-CZ" sz="2800" dirty="0"/>
              <a:t>)</a:t>
            </a:r>
          </a:p>
          <a:p>
            <a:pPr lvl="1">
              <a:lnSpc>
                <a:spcPct val="150000"/>
              </a:lnSpc>
            </a:pPr>
            <a:r>
              <a:rPr lang="cs-CZ" sz="2800" dirty="0" err="1"/>
              <a:t>Signal</a:t>
            </a:r>
            <a:r>
              <a:rPr lang="cs-CZ" sz="2800" dirty="0"/>
              <a:t> </a:t>
            </a:r>
            <a:r>
              <a:rPr lang="cs-CZ" sz="2800" dirty="0" err="1"/>
              <a:t>change</a:t>
            </a:r>
            <a:r>
              <a:rPr lang="cs-CZ" sz="2800" dirty="0"/>
              <a:t> </a:t>
            </a:r>
            <a:r>
              <a:rPr lang="cs-CZ" sz="2800" dirty="0" err="1"/>
              <a:t>strategy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980137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83DCE1-57EF-45DF-8D08-79245DB1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5778"/>
            <a:ext cx="10515600" cy="1746444"/>
          </a:xfrm>
        </p:spPr>
        <p:txBody>
          <a:bodyPr>
            <a:normAutofit/>
          </a:bodyPr>
          <a:lstStyle/>
          <a:p>
            <a:pPr algn="ctr"/>
            <a:r>
              <a:rPr lang="cs-CZ" sz="5400" dirty="0"/>
              <a:t>fMRI </a:t>
            </a:r>
            <a:r>
              <a:rPr lang="cs-CZ" sz="5400"/>
              <a:t>neurofeedback of amygdala </a:t>
            </a:r>
            <a:br>
              <a:rPr lang="cs-CZ" sz="5400"/>
            </a:br>
            <a:r>
              <a:rPr lang="cs-CZ" sz="5400"/>
              <a:t>for emotion regulation training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2787213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5ED71-FBBC-4E3D-9C6C-573CBF55B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4334"/>
            <a:ext cx="10515600" cy="975995"/>
          </a:xfrm>
        </p:spPr>
        <p:txBody>
          <a:bodyPr/>
          <a:lstStyle/>
          <a:p>
            <a:pPr algn="ctr"/>
            <a:r>
              <a:rPr lang="cs-CZ" dirty="0"/>
              <a:t>fMRI neurofeedback </a:t>
            </a:r>
            <a:r>
              <a:rPr lang="cs-CZ" dirty="0" err="1"/>
              <a:t>of</a:t>
            </a:r>
            <a:r>
              <a:rPr lang="cs-CZ" dirty="0"/>
              <a:t> amygdala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AAAC342-F3E6-462A-B459-0F92FC923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6890"/>
            <a:ext cx="10515600" cy="50596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cs-CZ" sz="2000" dirty="0" err="1"/>
              <a:t>Zotev</a:t>
            </a:r>
            <a:r>
              <a:rPr lang="cs-CZ" sz="2000" dirty="0"/>
              <a:t> et al., 2011, 2013 (</a:t>
            </a:r>
            <a:r>
              <a:rPr lang="cs-CZ" sz="2000" dirty="0" err="1"/>
              <a:t>PloS</a:t>
            </a:r>
            <a:r>
              <a:rPr lang="cs-CZ" sz="2000" dirty="0"/>
              <a:t> </a:t>
            </a:r>
            <a:r>
              <a:rPr lang="cs-CZ" sz="2000" dirty="0" err="1"/>
              <a:t>One</a:t>
            </a:r>
            <a:r>
              <a:rPr lang="cs-CZ" sz="2000" dirty="0"/>
              <a:t>), </a:t>
            </a:r>
            <a:r>
              <a:rPr lang="cs-CZ" sz="2000" dirty="0" err="1"/>
              <a:t>Young</a:t>
            </a:r>
            <a:r>
              <a:rPr lang="cs-CZ" sz="2000" dirty="0"/>
              <a:t> et al., 2014 (</a:t>
            </a:r>
            <a:r>
              <a:rPr lang="cs-CZ" sz="2000" dirty="0" err="1"/>
              <a:t>PloS</a:t>
            </a:r>
            <a:r>
              <a:rPr lang="cs-CZ" sz="2000" dirty="0"/>
              <a:t> </a:t>
            </a:r>
            <a:r>
              <a:rPr lang="cs-CZ" sz="2000" dirty="0" err="1"/>
              <a:t>One</a:t>
            </a:r>
            <a:r>
              <a:rPr lang="cs-CZ" sz="2000" dirty="0"/>
              <a:t>)</a:t>
            </a:r>
            <a:r>
              <a:rPr lang="cs-CZ" sz="2400" dirty="0"/>
              <a:t>: fMRI NF </a:t>
            </a:r>
            <a:r>
              <a:rPr lang="cs-CZ" sz="2400" dirty="0" err="1"/>
              <a:t>effect</a:t>
            </a:r>
            <a:r>
              <a:rPr lang="cs-CZ" sz="2400" dirty="0"/>
              <a:t> on amygdala </a:t>
            </a:r>
            <a:r>
              <a:rPr lang="cs-CZ" sz="2400" dirty="0" err="1"/>
              <a:t>upregulation</a:t>
            </a:r>
            <a:r>
              <a:rPr lang="cs-CZ" sz="2400" dirty="0"/>
              <a:t> </a:t>
            </a:r>
            <a:r>
              <a:rPr lang="cs-CZ" sz="2400" dirty="0" err="1"/>
              <a:t>during</a:t>
            </a:r>
            <a:r>
              <a:rPr lang="cs-CZ" sz="2400" dirty="0"/>
              <a:t> </a:t>
            </a:r>
            <a:r>
              <a:rPr lang="cs-CZ" sz="2400" dirty="0" err="1"/>
              <a:t>retrieving</a:t>
            </a:r>
            <a:r>
              <a:rPr lang="cs-CZ" sz="2400" dirty="0"/>
              <a:t> positive </a:t>
            </a:r>
            <a:r>
              <a:rPr lang="cs-CZ" sz="2400" dirty="0" err="1"/>
              <a:t>autobiographical</a:t>
            </a:r>
            <a:r>
              <a:rPr lang="cs-CZ" sz="2400" dirty="0"/>
              <a:t> </a:t>
            </a:r>
            <a:r>
              <a:rPr lang="cs-CZ" sz="2400" dirty="0" err="1"/>
              <a:t>memories</a:t>
            </a:r>
            <a:r>
              <a:rPr lang="cs-CZ" sz="2400" dirty="0"/>
              <a:t> in </a:t>
            </a:r>
            <a:r>
              <a:rPr lang="cs-CZ" sz="2400" dirty="0" err="1"/>
              <a:t>healthy</a:t>
            </a:r>
            <a:r>
              <a:rPr lang="cs-CZ" sz="2400" dirty="0"/>
              <a:t> </a:t>
            </a:r>
            <a:r>
              <a:rPr lang="cs-CZ" sz="2400" dirty="0" err="1"/>
              <a:t>people</a:t>
            </a:r>
            <a:r>
              <a:rPr lang="cs-CZ" sz="2400" dirty="0"/>
              <a:t> and </a:t>
            </a:r>
            <a:r>
              <a:rPr lang="cs-CZ" sz="2400" dirty="0" err="1"/>
              <a:t>patients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depression</a:t>
            </a:r>
            <a:r>
              <a:rPr lang="cs-CZ" sz="2400" dirty="0"/>
              <a:t> (as </a:t>
            </a:r>
            <a:r>
              <a:rPr lang="cs-CZ" sz="2400" dirty="0" err="1"/>
              <a:t>compared</a:t>
            </a:r>
            <a:r>
              <a:rPr lang="cs-CZ" sz="2400" dirty="0"/>
              <a:t> to </a:t>
            </a:r>
            <a:r>
              <a:rPr lang="cs-CZ" sz="2400" dirty="0" err="1"/>
              <a:t>sham</a:t>
            </a:r>
            <a:r>
              <a:rPr lang="cs-CZ" sz="2400" dirty="0"/>
              <a:t> fMRI NF)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cs-CZ" sz="2000" dirty="0"/>
              <a:t>Paret et al., 2014 (</a:t>
            </a:r>
            <a:r>
              <a:rPr lang="cs-CZ" sz="2000" dirty="0" err="1"/>
              <a:t>NeuroImage</a:t>
            </a:r>
            <a:r>
              <a:rPr lang="cs-CZ" sz="2000" dirty="0"/>
              <a:t>) a Paret et al., 2016 (</a:t>
            </a:r>
            <a:r>
              <a:rPr lang="cs-CZ" sz="2000" dirty="0" err="1"/>
              <a:t>Soc</a:t>
            </a:r>
            <a:r>
              <a:rPr lang="cs-CZ" sz="2000" dirty="0"/>
              <a:t> </a:t>
            </a:r>
            <a:r>
              <a:rPr lang="cs-CZ" sz="2000" dirty="0" err="1"/>
              <a:t>Cogn</a:t>
            </a:r>
            <a:r>
              <a:rPr lang="cs-CZ" sz="2000" dirty="0"/>
              <a:t> </a:t>
            </a:r>
            <a:r>
              <a:rPr lang="cs-CZ" sz="2000" dirty="0" err="1"/>
              <a:t>Affect</a:t>
            </a:r>
            <a:r>
              <a:rPr lang="cs-CZ" sz="2000" dirty="0"/>
              <a:t> </a:t>
            </a:r>
            <a:r>
              <a:rPr lang="cs-CZ" sz="2000" dirty="0" err="1"/>
              <a:t>Neurosci</a:t>
            </a:r>
            <a:r>
              <a:rPr lang="cs-CZ" sz="2000" dirty="0"/>
              <a:t>)</a:t>
            </a:r>
            <a:r>
              <a:rPr lang="cs-CZ" sz="2400" dirty="0"/>
              <a:t>: fMRI NF </a:t>
            </a:r>
            <a:r>
              <a:rPr lang="cs-CZ" sz="2400" dirty="0" err="1"/>
              <a:t>effect</a:t>
            </a:r>
            <a:r>
              <a:rPr lang="cs-CZ" sz="2400" dirty="0"/>
              <a:t> on amygdala </a:t>
            </a:r>
            <a:r>
              <a:rPr lang="cs-CZ" sz="2400" dirty="0" err="1"/>
              <a:t>downregulation</a:t>
            </a:r>
            <a:r>
              <a:rPr lang="cs-CZ" sz="2400" dirty="0"/>
              <a:t> </a:t>
            </a:r>
            <a:r>
              <a:rPr lang="cs-CZ" sz="2400" dirty="0" err="1"/>
              <a:t>during</a:t>
            </a:r>
            <a:r>
              <a:rPr lang="cs-CZ" sz="2400" dirty="0"/>
              <a:t> </a:t>
            </a:r>
            <a:r>
              <a:rPr lang="cs-CZ" sz="2400" dirty="0" err="1"/>
              <a:t>watching</a:t>
            </a:r>
            <a:r>
              <a:rPr lang="cs-CZ" sz="2400" dirty="0"/>
              <a:t> </a:t>
            </a:r>
            <a:r>
              <a:rPr lang="cs-CZ" sz="2400" dirty="0" err="1"/>
              <a:t>aversive</a:t>
            </a:r>
            <a:r>
              <a:rPr lang="cs-CZ" sz="2400" dirty="0"/>
              <a:t> </a:t>
            </a:r>
            <a:r>
              <a:rPr lang="cs-CZ" sz="2400" dirty="0" err="1"/>
              <a:t>pictures</a:t>
            </a:r>
            <a:r>
              <a:rPr lang="cs-CZ" sz="2400" dirty="0"/>
              <a:t> and </a:t>
            </a:r>
            <a:r>
              <a:rPr lang="cs-CZ" sz="2400" dirty="0" err="1"/>
              <a:t>increase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amygdala-</a:t>
            </a:r>
            <a:r>
              <a:rPr lang="cs-CZ" sz="2400" dirty="0" err="1"/>
              <a:t>prefrontal</a:t>
            </a:r>
            <a:r>
              <a:rPr lang="cs-CZ" sz="2400" dirty="0"/>
              <a:t> </a:t>
            </a:r>
            <a:r>
              <a:rPr lang="cs-CZ" sz="2400" dirty="0" err="1"/>
              <a:t>cortex</a:t>
            </a:r>
            <a:r>
              <a:rPr lang="cs-CZ" sz="2400" dirty="0"/>
              <a:t> </a:t>
            </a:r>
            <a:r>
              <a:rPr lang="cs-CZ" sz="2400" dirty="0" err="1"/>
              <a:t>connectivity</a:t>
            </a:r>
            <a:r>
              <a:rPr lang="cs-CZ" sz="2400" dirty="0"/>
              <a:t> in </a:t>
            </a:r>
            <a:r>
              <a:rPr lang="cs-CZ" sz="2400" dirty="0" err="1"/>
              <a:t>healthy</a:t>
            </a:r>
            <a:r>
              <a:rPr lang="cs-CZ" sz="2400" dirty="0"/>
              <a:t> </a:t>
            </a:r>
            <a:r>
              <a:rPr lang="cs-CZ" sz="2400" dirty="0" err="1"/>
              <a:t>people</a:t>
            </a:r>
            <a:r>
              <a:rPr lang="cs-CZ" sz="2400" dirty="0"/>
              <a:t> and </a:t>
            </a:r>
            <a:r>
              <a:rPr lang="cs-CZ" sz="2400" dirty="0" err="1"/>
              <a:t>patients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borderline personality </a:t>
            </a:r>
            <a:r>
              <a:rPr lang="cs-CZ" sz="2400" dirty="0" err="1"/>
              <a:t>disorder</a:t>
            </a:r>
            <a:r>
              <a:rPr lang="cs-CZ" sz="2400" dirty="0"/>
              <a:t> (as </a:t>
            </a:r>
            <a:r>
              <a:rPr lang="cs-CZ" sz="2400" dirty="0" err="1"/>
              <a:t>compared</a:t>
            </a:r>
            <a:r>
              <a:rPr lang="cs-CZ" sz="2400" dirty="0"/>
              <a:t> to </a:t>
            </a:r>
            <a:r>
              <a:rPr lang="cs-CZ" sz="2400" dirty="0" err="1"/>
              <a:t>sham</a:t>
            </a:r>
            <a:r>
              <a:rPr lang="cs-CZ" sz="2400" dirty="0"/>
              <a:t> fMRI NF)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Nicholson et al., 2017 (HBM)</a:t>
            </a:r>
            <a:r>
              <a:rPr lang="cs-CZ" sz="2400" dirty="0"/>
              <a:t>: fMRI NF </a:t>
            </a:r>
            <a:r>
              <a:rPr lang="cs-CZ" sz="2400" dirty="0" err="1"/>
              <a:t>efect</a:t>
            </a:r>
            <a:r>
              <a:rPr lang="cs-CZ" sz="2400" dirty="0"/>
              <a:t> on amygdala </a:t>
            </a:r>
            <a:r>
              <a:rPr lang="cs-CZ" sz="2400" dirty="0" err="1"/>
              <a:t>downregulation</a:t>
            </a:r>
            <a:r>
              <a:rPr lang="cs-CZ" sz="2400" dirty="0"/>
              <a:t> and </a:t>
            </a:r>
            <a:r>
              <a:rPr lang="cs-CZ" sz="2400" dirty="0" err="1"/>
              <a:t>increase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amygdala-</a:t>
            </a:r>
            <a:r>
              <a:rPr lang="cs-CZ" sz="2400" dirty="0" err="1"/>
              <a:t>prefrontal</a:t>
            </a:r>
            <a:r>
              <a:rPr lang="cs-CZ" sz="2400" dirty="0"/>
              <a:t> </a:t>
            </a:r>
            <a:r>
              <a:rPr lang="cs-CZ" sz="2400" dirty="0" err="1"/>
              <a:t>cortex</a:t>
            </a:r>
            <a:r>
              <a:rPr lang="cs-CZ" sz="2400" dirty="0"/>
              <a:t> </a:t>
            </a:r>
            <a:r>
              <a:rPr lang="cs-CZ" sz="2400" dirty="0" err="1"/>
              <a:t>connectivity</a:t>
            </a:r>
            <a:r>
              <a:rPr lang="cs-CZ" sz="2400" dirty="0"/>
              <a:t> </a:t>
            </a:r>
            <a:r>
              <a:rPr lang="cs-CZ" sz="2400" dirty="0" err="1"/>
              <a:t>during</a:t>
            </a:r>
            <a:r>
              <a:rPr lang="cs-CZ" sz="2400" dirty="0"/>
              <a:t> processing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individualized</a:t>
            </a:r>
            <a:r>
              <a:rPr lang="cs-CZ" sz="2400" dirty="0"/>
              <a:t> trauma-</a:t>
            </a:r>
            <a:r>
              <a:rPr lang="cs-CZ" sz="2400" dirty="0" err="1"/>
              <a:t>related</a:t>
            </a:r>
            <a:r>
              <a:rPr lang="cs-CZ" sz="2400" dirty="0"/>
              <a:t> </a:t>
            </a:r>
            <a:r>
              <a:rPr lang="cs-CZ" sz="2400" dirty="0" err="1"/>
              <a:t>words</a:t>
            </a:r>
            <a:r>
              <a:rPr lang="cs-CZ" sz="2400" dirty="0"/>
              <a:t> in </a:t>
            </a:r>
            <a:r>
              <a:rPr lang="cs-CZ" sz="2400" dirty="0" err="1"/>
              <a:t>patients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PTSD</a:t>
            </a:r>
          </a:p>
        </p:txBody>
      </p:sp>
    </p:spTree>
    <p:extLst>
      <p:ext uri="{BB962C8B-B14F-4D97-AF65-F5344CB8AC3E}">
        <p14:creationId xmlns:p14="http://schemas.microsoft.com/office/powerpoint/2010/main" val="1961289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A3F9FA2-E632-4A09-888C-378A28D6A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04" y="0"/>
            <a:ext cx="7944591" cy="469135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8EE4BB5-6892-4F65-B9C5-AC9CB79B8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74" y="4691358"/>
            <a:ext cx="11426650" cy="216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45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B800EF-056A-4B20-8F14-C65F0BBAD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710"/>
            <a:ext cx="10515600" cy="1325563"/>
          </a:xfrm>
        </p:spPr>
        <p:txBody>
          <a:bodyPr/>
          <a:lstStyle/>
          <a:p>
            <a:pPr algn="ctr"/>
            <a:r>
              <a:rPr lang="cs-CZ" dirty="0" err="1"/>
              <a:t>Corresponding</a:t>
            </a:r>
            <a:r>
              <a:rPr lang="cs-CZ" dirty="0"/>
              <a:t> brain </a:t>
            </a:r>
            <a:r>
              <a:rPr lang="cs-CZ" dirty="0" err="1"/>
              <a:t>activation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8B2800-D793-43D6-8309-7537500DB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479" y="1891317"/>
            <a:ext cx="11045042" cy="5072558"/>
          </a:xfrm>
        </p:spPr>
        <p:txBody>
          <a:bodyPr/>
          <a:lstStyle/>
          <a:p>
            <a:r>
              <a:rPr lang="cs-CZ" dirty="0"/>
              <a:t>N = 17</a:t>
            </a:r>
          </a:p>
          <a:p>
            <a:r>
              <a:rPr lang="cs-CZ" dirty="0"/>
              <a:t>FWE = 0.05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952AFD-FB8A-468A-B407-A3BCB2B48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447" y="1595544"/>
            <a:ext cx="5742275" cy="494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519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AA9F4E5-7DD5-4254-BB6B-B15A343AA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2386" cy="6857999"/>
          </a:xfrm>
          <a:prstGeom prst="rect">
            <a:avLst/>
          </a:prstGeom>
        </p:spPr>
      </p:pic>
      <p:sp>
        <p:nvSpPr>
          <p:cNvPr id="7" name="Šipka: dolů 6">
            <a:extLst>
              <a:ext uri="{FF2B5EF4-FFF2-40B4-BE49-F238E27FC236}">
                <a16:creationId xmlns:a16="http://schemas.microsoft.com/office/drawing/2014/main" id="{5A237588-3BC9-41A3-A791-97A22922D00C}"/>
              </a:ext>
            </a:extLst>
          </p:cNvPr>
          <p:cNvSpPr/>
          <p:nvPr/>
        </p:nvSpPr>
        <p:spPr>
          <a:xfrm>
            <a:off x="1402080" y="158496"/>
            <a:ext cx="402336" cy="3877056"/>
          </a:xfrm>
          <a:prstGeom prst="downArrow">
            <a:avLst/>
          </a:prstGeom>
          <a:gradFill>
            <a:gsLst>
              <a:gs pos="0">
                <a:srgbClr val="FF0000"/>
              </a:gs>
              <a:gs pos="42000">
                <a:srgbClr val="FFFF00"/>
              </a:gs>
              <a:gs pos="66000">
                <a:srgbClr val="00B050"/>
              </a:gs>
              <a:gs pos="100000">
                <a:srgbClr val="002060"/>
              </a:gs>
            </a:gsLst>
            <a:lin ang="5400000" scaled="1"/>
          </a:gradFill>
          <a:ln>
            <a:solidFill>
              <a:schemeClr val="accent1">
                <a:shade val="50000"/>
                <a:alpha val="9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: dolů 7">
            <a:extLst>
              <a:ext uri="{FF2B5EF4-FFF2-40B4-BE49-F238E27FC236}">
                <a16:creationId xmlns:a16="http://schemas.microsoft.com/office/drawing/2014/main" id="{16EB093C-16F1-49E8-B073-6A0E12C67936}"/>
              </a:ext>
            </a:extLst>
          </p:cNvPr>
          <p:cNvSpPr/>
          <p:nvPr/>
        </p:nvSpPr>
        <p:spPr>
          <a:xfrm>
            <a:off x="10558272" y="158496"/>
            <a:ext cx="402336" cy="3877056"/>
          </a:xfrm>
          <a:prstGeom prst="downArrow">
            <a:avLst/>
          </a:prstGeom>
          <a:gradFill>
            <a:gsLst>
              <a:gs pos="0">
                <a:srgbClr val="FF0000"/>
              </a:gs>
              <a:gs pos="42000">
                <a:srgbClr val="FFFF00"/>
              </a:gs>
              <a:gs pos="66000">
                <a:srgbClr val="00B050"/>
              </a:gs>
              <a:gs pos="100000">
                <a:srgbClr val="002060"/>
              </a:gs>
            </a:gsLst>
            <a:lin ang="5400000" scaled="1"/>
          </a:gradFill>
          <a:ln>
            <a:solidFill>
              <a:schemeClr val="accent1">
                <a:shade val="50000"/>
                <a:alpha val="9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62B70F-9AE1-464D-BE98-6FA5C3DC9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376" y="331023"/>
            <a:ext cx="8261268" cy="619595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37E7615-C7D9-43C2-B5E2-694CDC1388A5}"/>
              </a:ext>
            </a:extLst>
          </p:cNvPr>
          <p:cNvSpPr txBox="1"/>
          <p:nvPr/>
        </p:nvSpPr>
        <p:spPr>
          <a:xfrm>
            <a:off x="2905180" y="3013499"/>
            <a:ext cx="7522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srgbClr val="FF0000"/>
                </a:solidFill>
              </a:rPr>
              <a:t>amygdala </a:t>
            </a:r>
            <a:r>
              <a:rPr lang="cs-CZ" sz="4800" b="1" dirty="0" err="1">
                <a:solidFill>
                  <a:srgbClr val="FF0000"/>
                </a:solidFill>
              </a:rPr>
              <a:t>downregulation</a:t>
            </a:r>
            <a:endParaRPr lang="cs-CZ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2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D01EFBE-84B8-48D1-81FA-7C8530324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0"/>
            <a:ext cx="12192000" cy="684269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AB3D781-D69A-4D11-81DC-859FE196D179}"/>
              </a:ext>
            </a:extLst>
          </p:cNvPr>
          <p:cNvSpPr txBox="1"/>
          <p:nvPr/>
        </p:nvSpPr>
        <p:spPr>
          <a:xfrm>
            <a:off x="2968677" y="3013500"/>
            <a:ext cx="6254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>
                <a:solidFill>
                  <a:srgbClr val="00B0F0"/>
                </a:solidFill>
              </a:rPr>
              <a:t>amygdala </a:t>
            </a:r>
            <a:r>
              <a:rPr lang="cs-CZ" sz="4800" b="1" dirty="0" err="1">
                <a:solidFill>
                  <a:srgbClr val="00B0F0"/>
                </a:solidFill>
              </a:rPr>
              <a:t>upregulation</a:t>
            </a:r>
            <a:endParaRPr lang="cs-CZ" sz="4800" b="1" dirty="0">
              <a:solidFill>
                <a:srgbClr val="00B0F0"/>
              </a:solidFill>
            </a:endParaRPr>
          </a:p>
        </p:txBody>
      </p:sp>
      <p:sp>
        <p:nvSpPr>
          <p:cNvPr id="8" name="Šipka: dolů 7">
            <a:extLst>
              <a:ext uri="{FF2B5EF4-FFF2-40B4-BE49-F238E27FC236}">
                <a16:creationId xmlns:a16="http://schemas.microsoft.com/office/drawing/2014/main" id="{D3059602-7B93-45C0-B582-E642EBE43CB0}"/>
              </a:ext>
            </a:extLst>
          </p:cNvPr>
          <p:cNvSpPr/>
          <p:nvPr/>
        </p:nvSpPr>
        <p:spPr>
          <a:xfrm rot="10800000">
            <a:off x="1210056" y="109728"/>
            <a:ext cx="402336" cy="3877056"/>
          </a:xfrm>
          <a:prstGeom prst="downArrow">
            <a:avLst/>
          </a:prstGeom>
          <a:gradFill>
            <a:gsLst>
              <a:gs pos="0">
                <a:srgbClr val="002060"/>
              </a:gs>
              <a:gs pos="42000">
                <a:srgbClr val="00B050"/>
              </a:gs>
              <a:gs pos="6600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solidFill>
              <a:schemeClr val="accent1">
                <a:shade val="50000"/>
                <a:alpha val="9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63ADA28F-9D29-4191-A25A-DDE04A087CD3}"/>
              </a:ext>
            </a:extLst>
          </p:cNvPr>
          <p:cNvSpPr/>
          <p:nvPr/>
        </p:nvSpPr>
        <p:spPr>
          <a:xfrm rot="10800000">
            <a:off x="10579608" y="109728"/>
            <a:ext cx="402336" cy="3877056"/>
          </a:xfrm>
          <a:prstGeom prst="downArrow">
            <a:avLst/>
          </a:prstGeom>
          <a:gradFill>
            <a:gsLst>
              <a:gs pos="0">
                <a:srgbClr val="002060"/>
              </a:gs>
              <a:gs pos="42000">
                <a:srgbClr val="00B050"/>
              </a:gs>
              <a:gs pos="66000">
                <a:srgbClr val="FFFF00"/>
              </a:gs>
              <a:gs pos="100000">
                <a:srgbClr val="FF0000"/>
              </a:gs>
            </a:gsLst>
            <a:lin ang="5400000" scaled="1"/>
          </a:gradFill>
          <a:ln>
            <a:solidFill>
              <a:schemeClr val="accent1">
                <a:shade val="50000"/>
                <a:alpha val="9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783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F267FF9-7AEF-461B-8013-3E0603C7C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347B972-60A8-42AF-BFB8-0AA15FF2A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244" y="1381125"/>
            <a:ext cx="1238250" cy="4095750"/>
          </a:xfrm>
          <a:prstGeom prst="rect">
            <a:avLst/>
          </a:prstGeom>
        </p:spPr>
      </p:pic>
      <p:sp>
        <p:nvSpPr>
          <p:cNvPr id="6" name="Šipka: nahoru 5">
            <a:extLst>
              <a:ext uri="{FF2B5EF4-FFF2-40B4-BE49-F238E27FC236}">
                <a16:creationId xmlns:a16="http://schemas.microsoft.com/office/drawing/2014/main" id="{2544AD15-92B6-45FB-BB5E-82C8345A4992}"/>
              </a:ext>
            </a:extLst>
          </p:cNvPr>
          <p:cNvSpPr/>
          <p:nvPr/>
        </p:nvSpPr>
        <p:spPr>
          <a:xfrm>
            <a:off x="6867371" y="2744451"/>
            <a:ext cx="510639" cy="1369097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90897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57AC9-1246-437F-B0DE-37AE069F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444"/>
            <a:ext cx="10515600" cy="1144278"/>
          </a:xfrm>
        </p:spPr>
        <p:txBody>
          <a:bodyPr/>
          <a:lstStyle/>
          <a:p>
            <a:r>
              <a:rPr lang="cs-CZ"/>
              <a:t>Effect analysis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DAF29AF-A989-46B3-92C0-2F3BF8395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722"/>
            <a:ext cx="10515600" cy="47658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400" dirty="0"/>
              <a:t>Amygdala </a:t>
            </a:r>
            <a:r>
              <a:rPr lang="cs-CZ" sz="2400" dirty="0" err="1"/>
              <a:t>regulation</a:t>
            </a:r>
            <a:r>
              <a:rPr lang="cs-CZ" sz="2400" dirty="0"/>
              <a:t> </a:t>
            </a:r>
            <a:r>
              <a:rPr lang="cs-CZ" sz="2400" dirty="0" err="1"/>
              <a:t>during</a:t>
            </a:r>
            <a:r>
              <a:rPr lang="cs-CZ" sz="2400" dirty="0"/>
              <a:t> neurofeedback vs. </a:t>
            </a:r>
            <a:r>
              <a:rPr lang="cs-CZ" sz="2400" dirty="0" err="1"/>
              <a:t>without</a:t>
            </a:r>
            <a:r>
              <a:rPr lang="cs-CZ" sz="2400" dirty="0"/>
              <a:t> neurofeedback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Amygdala </a:t>
            </a:r>
            <a:r>
              <a:rPr lang="cs-CZ" sz="2400" dirty="0" err="1"/>
              <a:t>regulation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active</a:t>
            </a:r>
            <a:r>
              <a:rPr lang="cs-CZ" sz="2400" dirty="0"/>
              <a:t> neurofeedback vs. </a:t>
            </a:r>
            <a:r>
              <a:rPr lang="cs-CZ" sz="2400" dirty="0" err="1"/>
              <a:t>sham</a:t>
            </a:r>
            <a:r>
              <a:rPr lang="cs-CZ" sz="2400" dirty="0"/>
              <a:t> neurofeedback</a:t>
            </a:r>
          </a:p>
          <a:p>
            <a:pPr>
              <a:lnSpc>
                <a:spcPct val="150000"/>
              </a:lnSpc>
            </a:pPr>
            <a:r>
              <a:rPr lang="cs-CZ" sz="2400" dirty="0" err="1"/>
              <a:t>Correlation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physiological</a:t>
            </a:r>
            <a:r>
              <a:rPr lang="cs-CZ" sz="2400" dirty="0"/>
              <a:t> </a:t>
            </a:r>
            <a:r>
              <a:rPr lang="cs-CZ" sz="2400" dirty="0" err="1"/>
              <a:t>parameters</a:t>
            </a:r>
            <a:r>
              <a:rPr lang="cs-CZ" sz="2400" dirty="0"/>
              <a:t> (skin </a:t>
            </a:r>
            <a:r>
              <a:rPr lang="cs-CZ" sz="2400" dirty="0" err="1"/>
              <a:t>conductance</a:t>
            </a:r>
            <a:r>
              <a:rPr lang="cs-CZ" sz="2400" dirty="0"/>
              <a:t> </a:t>
            </a:r>
            <a:r>
              <a:rPr lang="cs-CZ" sz="2400" dirty="0" err="1"/>
              <a:t>etc</a:t>
            </a:r>
            <a:r>
              <a:rPr lang="cs-CZ" sz="2400" dirty="0"/>
              <a:t>.)</a:t>
            </a:r>
          </a:p>
          <a:p>
            <a:pPr>
              <a:lnSpc>
                <a:spcPct val="150000"/>
              </a:lnSpc>
            </a:pPr>
            <a:r>
              <a:rPr lang="cs-CZ" sz="2400" dirty="0" err="1"/>
              <a:t>Neural</a:t>
            </a:r>
            <a:r>
              <a:rPr lang="cs-CZ" sz="2400" dirty="0"/>
              <a:t> </a:t>
            </a:r>
            <a:r>
              <a:rPr lang="cs-CZ" sz="2400" dirty="0" err="1"/>
              <a:t>effects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neurofeedback </a:t>
            </a:r>
            <a:r>
              <a:rPr lang="cs-CZ" sz="2400" dirty="0" err="1"/>
              <a:t>training</a:t>
            </a:r>
            <a:endParaRPr lang="cs-CZ" sz="2400" dirty="0"/>
          </a:p>
          <a:p>
            <a:pPr>
              <a:lnSpc>
                <a:spcPct val="150000"/>
              </a:lnSpc>
            </a:pPr>
            <a:r>
              <a:rPr lang="cs-CZ" sz="2400" dirty="0"/>
              <a:t>Feedback on </a:t>
            </a:r>
            <a:r>
              <a:rPr lang="cs-CZ" sz="2400" dirty="0" err="1"/>
              <a:t>regulation</a:t>
            </a:r>
            <a:r>
              <a:rPr lang="cs-CZ" sz="2400" dirty="0"/>
              <a:t> </a:t>
            </a:r>
            <a:r>
              <a:rPr lang="cs-CZ" sz="2400" dirty="0" err="1"/>
              <a:t>success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subject</a:t>
            </a:r>
            <a:endParaRPr lang="cs-CZ" sz="2400" dirty="0"/>
          </a:p>
          <a:p>
            <a:pPr>
              <a:lnSpc>
                <a:spcPct val="150000"/>
              </a:lnSpc>
            </a:pPr>
            <a:r>
              <a:rPr lang="cs-CZ" sz="2400" dirty="0"/>
              <a:t>Behavioral and </a:t>
            </a:r>
            <a:r>
              <a:rPr lang="cs-CZ" sz="2400" dirty="0" err="1"/>
              <a:t>clinical</a:t>
            </a:r>
            <a:r>
              <a:rPr lang="cs-CZ" sz="2400" dirty="0"/>
              <a:t> </a:t>
            </a:r>
            <a:r>
              <a:rPr lang="cs-CZ" sz="2400" dirty="0" err="1"/>
              <a:t>changes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3828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0FB6CB4-0764-49E9-8222-2E39EC513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82" y="0"/>
            <a:ext cx="10354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564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652F01-13A7-4811-92E2-3D479E7BD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/>
              <a:t>fMRI neurofeedback </a:t>
            </a:r>
            <a:r>
              <a:rPr lang="cs-CZ" sz="4000" dirty="0" err="1"/>
              <a:t>of</a:t>
            </a:r>
            <a:r>
              <a:rPr lang="cs-CZ" sz="4000" dirty="0"/>
              <a:t> amygdala </a:t>
            </a:r>
            <a:br>
              <a:rPr lang="cs-CZ" sz="4000" dirty="0"/>
            </a:br>
            <a:r>
              <a:rPr lang="cs-CZ" sz="4000" dirty="0"/>
              <a:t>and </a:t>
            </a:r>
            <a:r>
              <a:rPr lang="cs-CZ" sz="4000" dirty="0" err="1"/>
              <a:t>the</a:t>
            </a:r>
            <a:r>
              <a:rPr lang="cs-CZ" sz="4000" dirty="0"/>
              <a:t> </a:t>
            </a:r>
            <a:r>
              <a:rPr lang="cs-CZ" sz="4000" dirty="0" err="1"/>
              <a:t>current</a:t>
            </a:r>
            <a:r>
              <a:rPr lang="cs-CZ" sz="4000" dirty="0"/>
              <a:t> </a:t>
            </a:r>
            <a:r>
              <a:rPr lang="cs-CZ" sz="4000" dirty="0" err="1"/>
              <a:t>project</a:t>
            </a: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DE5305-6D6F-43E1-9EB8-112D6D9A3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8969"/>
            <a:ext cx="10515600" cy="4712503"/>
          </a:xfrm>
        </p:spPr>
        <p:txBody>
          <a:bodyPr>
            <a:normAutofit/>
          </a:bodyPr>
          <a:lstStyle/>
          <a:p>
            <a:r>
              <a:rPr lang="cs-CZ" sz="2400" dirty="0" err="1"/>
              <a:t>Patients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borderline personality </a:t>
            </a:r>
            <a:r>
              <a:rPr lang="cs-CZ" sz="2400" dirty="0" err="1"/>
              <a:t>disorder</a:t>
            </a:r>
            <a:endParaRPr lang="cs-CZ" sz="2400" dirty="0"/>
          </a:p>
          <a:p>
            <a:r>
              <a:rPr lang="cs-CZ" sz="2400" dirty="0" err="1"/>
              <a:t>Looking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and </a:t>
            </a:r>
            <a:r>
              <a:rPr lang="cs-CZ" sz="2400" dirty="0" err="1"/>
              <a:t>training</a:t>
            </a:r>
            <a:r>
              <a:rPr lang="cs-CZ" sz="2400" dirty="0"/>
              <a:t> in </a:t>
            </a:r>
            <a:r>
              <a:rPr lang="cs-CZ" sz="2400" dirty="0" err="1"/>
              <a:t>different</a:t>
            </a:r>
            <a:r>
              <a:rPr lang="cs-CZ" sz="2400" dirty="0"/>
              <a:t> </a:t>
            </a:r>
            <a:r>
              <a:rPr lang="cs-CZ" sz="2400" dirty="0" err="1"/>
              <a:t>emotion</a:t>
            </a:r>
            <a:r>
              <a:rPr lang="cs-CZ" sz="2400" dirty="0"/>
              <a:t> </a:t>
            </a:r>
            <a:r>
              <a:rPr lang="cs-CZ" sz="2400" dirty="0" err="1"/>
              <a:t>regulation</a:t>
            </a:r>
            <a:r>
              <a:rPr lang="cs-CZ" sz="2400" dirty="0"/>
              <a:t> </a:t>
            </a:r>
            <a:r>
              <a:rPr lang="cs-CZ" sz="2400" dirty="0" err="1"/>
              <a:t>strategies</a:t>
            </a:r>
            <a:endParaRPr lang="cs-CZ" sz="2400" dirty="0"/>
          </a:p>
          <a:p>
            <a:r>
              <a:rPr lang="cs-CZ" sz="2400" dirty="0"/>
              <a:t>Use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individualized</a:t>
            </a:r>
            <a:r>
              <a:rPr lang="cs-CZ" sz="2400" dirty="0"/>
              <a:t> </a:t>
            </a:r>
            <a:r>
              <a:rPr lang="cs-CZ" sz="2400" dirty="0" err="1"/>
              <a:t>stimuli</a:t>
            </a:r>
            <a:endParaRPr lang="cs-CZ" sz="2400" dirty="0"/>
          </a:p>
          <a:p>
            <a:r>
              <a:rPr lang="cs-CZ" sz="2400" dirty="0" err="1"/>
              <a:t>Different</a:t>
            </a:r>
            <a:r>
              <a:rPr lang="cs-CZ" sz="2400" dirty="0"/>
              <a:t> </a:t>
            </a:r>
            <a:r>
              <a:rPr lang="cs-CZ" sz="2400" dirty="0" err="1"/>
              <a:t>strategies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emotion</a:t>
            </a:r>
            <a:r>
              <a:rPr lang="cs-CZ" sz="2400" dirty="0"/>
              <a:t> </a:t>
            </a:r>
            <a:r>
              <a:rPr lang="cs-CZ" sz="2400" dirty="0" err="1"/>
              <a:t>regulation</a:t>
            </a:r>
            <a:r>
              <a:rPr lang="cs-CZ" sz="2400" dirty="0"/>
              <a:t> </a:t>
            </a:r>
            <a:r>
              <a:rPr lang="cs-CZ" sz="2400" dirty="0" err="1"/>
              <a:t>have</a:t>
            </a:r>
            <a:r>
              <a:rPr lang="cs-CZ" sz="2400" dirty="0"/>
              <a:t> </a:t>
            </a:r>
            <a:r>
              <a:rPr lang="cs-CZ" sz="2400" dirty="0" err="1"/>
              <a:t>different</a:t>
            </a:r>
            <a:r>
              <a:rPr lang="cs-CZ" sz="2400" dirty="0"/>
              <a:t> </a:t>
            </a:r>
            <a:r>
              <a:rPr lang="cs-CZ" sz="2400" dirty="0" err="1"/>
              <a:t>neural</a:t>
            </a:r>
            <a:r>
              <a:rPr lang="cs-CZ" sz="2400" dirty="0"/>
              <a:t> </a:t>
            </a:r>
            <a:r>
              <a:rPr lang="cs-CZ" sz="2400" dirty="0" err="1"/>
              <a:t>correlates</a:t>
            </a:r>
            <a:r>
              <a:rPr lang="cs-CZ" sz="2400" dirty="0"/>
              <a:t> (</a:t>
            </a:r>
            <a:r>
              <a:rPr lang="cs-CZ" sz="2400" dirty="0" err="1"/>
              <a:t>e.g</a:t>
            </a:r>
            <a:r>
              <a:rPr lang="cs-CZ" sz="2400" dirty="0"/>
              <a:t>. </a:t>
            </a:r>
            <a:r>
              <a:rPr lang="cs-CZ" sz="2400" dirty="0" err="1"/>
              <a:t>cognitive</a:t>
            </a:r>
            <a:r>
              <a:rPr lang="cs-CZ" sz="2400" dirty="0"/>
              <a:t> </a:t>
            </a:r>
            <a:r>
              <a:rPr lang="cs-CZ" sz="2400" dirty="0" err="1"/>
              <a:t>reapraisal</a:t>
            </a:r>
            <a:r>
              <a:rPr lang="cs-CZ" sz="2400" dirty="0"/>
              <a:t>, </a:t>
            </a:r>
            <a:r>
              <a:rPr lang="cs-CZ" sz="2400" dirty="0" err="1"/>
              <a:t>acceptance</a:t>
            </a:r>
            <a:r>
              <a:rPr lang="cs-CZ" sz="2400" dirty="0"/>
              <a:t>, </a:t>
            </a:r>
            <a:r>
              <a:rPr lang="cs-CZ" sz="2400" dirty="0" err="1"/>
              <a:t>supression</a:t>
            </a:r>
            <a:r>
              <a:rPr lang="cs-CZ" sz="2400" dirty="0"/>
              <a:t>, </a:t>
            </a:r>
            <a:r>
              <a:rPr lang="cs-CZ" sz="2400" dirty="0" err="1"/>
              <a:t>distraction</a:t>
            </a:r>
            <a:r>
              <a:rPr lang="cs-CZ" sz="2400" dirty="0"/>
              <a:t>… </a:t>
            </a:r>
            <a:r>
              <a:rPr lang="cs-CZ" sz="2000" dirty="0"/>
              <a:t>např. </a:t>
            </a:r>
            <a:r>
              <a:rPr lang="cs-CZ" sz="2000" dirty="0" err="1"/>
              <a:t>Murakami</a:t>
            </a:r>
            <a:r>
              <a:rPr lang="cs-CZ" sz="2000" dirty="0"/>
              <a:t> et al., 2015, </a:t>
            </a:r>
            <a:r>
              <a:rPr lang="cs-CZ" sz="2000" i="1" dirty="0" err="1"/>
              <a:t>PLoS</a:t>
            </a:r>
            <a:r>
              <a:rPr lang="cs-CZ" sz="2000" i="1" dirty="0"/>
              <a:t> </a:t>
            </a:r>
            <a:r>
              <a:rPr lang="cs-CZ" sz="2000" i="1" dirty="0" err="1"/>
              <a:t>One</a:t>
            </a:r>
            <a:r>
              <a:rPr lang="cs-CZ" sz="2000" i="1" dirty="0"/>
              <a:t>; </a:t>
            </a:r>
            <a:r>
              <a:rPr lang="cs-CZ" sz="2000" dirty="0" err="1"/>
              <a:t>Smoski</a:t>
            </a:r>
            <a:r>
              <a:rPr lang="cs-CZ" sz="2000" dirty="0"/>
              <a:t> et al., 2014, </a:t>
            </a:r>
            <a:r>
              <a:rPr lang="cs-CZ" sz="2000" i="1" dirty="0" err="1"/>
              <a:t>Soc</a:t>
            </a:r>
            <a:r>
              <a:rPr lang="cs-CZ" sz="2000" i="1" dirty="0"/>
              <a:t> </a:t>
            </a:r>
            <a:r>
              <a:rPr lang="cs-CZ" sz="2000" i="1" dirty="0" err="1"/>
              <a:t>Cogn</a:t>
            </a:r>
            <a:r>
              <a:rPr lang="cs-CZ" sz="2000" i="1" dirty="0"/>
              <a:t> </a:t>
            </a:r>
            <a:r>
              <a:rPr lang="cs-CZ" sz="2000" i="1" dirty="0" err="1"/>
              <a:t>Affect</a:t>
            </a:r>
            <a:r>
              <a:rPr lang="cs-CZ" sz="2000" i="1" dirty="0"/>
              <a:t> </a:t>
            </a:r>
            <a:r>
              <a:rPr lang="cs-CZ" sz="2000" i="1" dirty="0" err="1"/>
              <a:t>Neurosci</a:t>
            </a:r>
            <a:r>
              <a:rPr lang="cs-CZ" sz="2400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7939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3487AC-5420-471F-A689-D64F8798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637"/>
            <a:ext cx="10515600" cy="1325563"/>
          </a:xfrm>
        </p:spPr>
        <p:txBody>
          <a:bodyPr/>
          <a:lstStyle/>
          <a:p>
            <a:pPr algn="ctr"/>
            <a:r>
              <a:rPr lang="cs-CZ"/>
              <a:t>Thanks for your attention</a:t>
            </a:r>
            <a:endParaRPr lang="cs-CZ" dirty="0"/>
          </a:p>
        </p:txBody>
      </p:sp>
      <p:pic>
        <p:nvPicPr>
          <p:cNvPr id="2050" name="Picture 2" descr="Výsledek obrázku pro neurofeedback">
            <a:extLst>
              <a:ext uri="{FF2B5EF4-FFF2-40B4-BE49-F238E27FC236}">
                <a16:creationId xmlns:a16="http://schemas.microsoft.com/office/drawing/2014/main" id="{1C127E37-C6EB-490B-8725-CBF343085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49" y="2078308"/>
            <a:ext cx="6372922" cy="477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091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édium 3" title="Transcranial magnetic stimulation - motor threshold test display">
            <a:hlinkClick r:id="" action="ppaction://media"/>
            <a:extLst>
              <a:ext uri="{FF2B5EF4-FFF2-40B4-BE49-F238E27FC236}">
                <a16:creationId xmlns:a16="http://schemas.microsoft.com/office/drawing/2014/main" id="{C62FFF45-7DD1-4505-8C16-A927AB3F288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4921" y="274389"/>
            <a:ext cx="11216394" cy="630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1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23D1C4-BB60-47A3-9691-A56CB35FC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TMS </a:t>
            </a:r>
            <a:r>
              <a:rPr lang="cs-CZ" dirty="0" err="1"/>
              <a:t>coils</a:t>
            </a:r>
            <a:endParaRPr lang="cs-CZ" dirty="0"/>
          </a:p>
        </p:txBody>
      </p:sp>
      <p:pic>
        <p:nvPicPr>
          <p:cNvPr id="5122" name="Picture 2" descr="VÃ½sledek obrÃ¡zku pro tms coils">
            <a:extLst>
              <a:ext uri="{FF2B5EF4-FFF2-40B4-BE49-F238E27FC236}">
                <a16:creationId xmlns:a16="http://schemas.microsoft.com/office/drawing/2014/main" id="{EB5F8797-4C5F-41C8-9306-D9D933D20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92" y="1690688"/>
            <a:ext cx="6020696" cy="276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Ã½sledek obrÃ¡zku pro tms coils">
            <a:extLst>
              <a:ext uri="{FF2B5EF4-FFF2-40B4-BE49-F238E27FC236}">
                <a16:creationId xmlns:a16="http://schemas.microsoft.com/office/drawing/2014/main" id="{0400B949-0E61-4F4E-92B8-B2492D871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570" y="3141572"/>
            <a:ext cx="4882430" cy="258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345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B1127B-E3E9-42A8-8BF4-136FD20AA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rTMS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EF5DD4-B05F-4CEE-BA8E-158FACC3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Repeptitive</a:t>
            </a:r>
            <a:r>
              <a:rPr lang="cs-CZ" dirty="0"/>
              <a:t> </a:t>
            </a:r>
            <a:r>
              <a:rPr lang="cs-CZ" dirty="0" err="1"/>
              <a:t>transcranial</a:t>
            </a:r>
            <a:r>
              <a:rPr lang="cs-CZ" dirty="0"/>
              <a:t> </a:t>
            </a:r>
            <a:r>
              <a:rPr lang="cs-CZ" dirty="0" err="1"/>
              <a:t>magnetic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stimulation</a:t>
            </a:r>
            <a:r>
              <a:rPr lang="cs-CZ" dirty="0"/>
              <a:t>: therapeutical use</a:t>
            </a:r>
          </a:p>
          <a:p>
            <a:r>
              <a:rPr lang="cs-CZ" dirty="0" err="1"/>
              <a:t>Modulation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cortical</a:t>
            </a:r>
            <a:r>
              <a:rPr lang="cs-CZ" dirty="0"/>
              <a:t> excitability</a:t>
            </a:r>
          </a:p>
          <a:p>
            <a:r>
              <a:rPr lang="cs-CZ" dirty="0" err="1"/>
              <a:t>Modulation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metabolic</a:t>
            </a:r>
            <a:r>
              <a:rPr lang="cs-CZ" dirty="0"/>
              <a:t> </a:t>
            </a:r>
            <a:r>
              <a:rPr lang="cs-CZ" dirty="0" err="1"/>
              <a:t>activity</a:t>
            </a:r>
            <a:endParaRPr lang="cs-CZ" dirty="0"/>
          </a:p>
        </p:txBody>
      </p:sp>
      <p:pic>
        <p:nvPicPr>
          <p:cNvPr id="4" name="Picture 2" descr="Výsledek obrázku pro repetitive tms">
            <a:extLst>
              <a:ext uri="{FF2B5EF4-FFF2-40B4-BE49-F238E27FC236}">
                <a16:creationId xmlns:a16="http://schemas.microsoft.com/office/drawing/2014/main" id="{7BD067D3-0B20-4F13-B3D6-03D2B4122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62" y="-12392"/>
            <a:ext cx="4643251" cy="687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466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B4A4A6-7070-4DF2-9E45-1E3B0BB91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rTMS </a:t>
            </a:r>
            <a:r>
              <a:rPr lang="cs-CZ" dirty="0" err="1"/>
              <a:t>parameters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29F8BC-3519-4CD9-A28B-AC7D12D07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Frequency</a:t>
            </a:r>
            <a:r>
              <a:rPr lang="cs-CZ" dirty="0"/>
              <a:t> (</a:t>
            </a:r>
            <a:r>
              <a:rPr lang="cs-CZ" dirty="0" err="1"/>
              <a:t>low</a:t>
            </a:r>
            <a:r>
              <a:rPr lang="cs-CZ" dirty="0"/>
              <a:t>, </a:t>
            </a:r>
            <a:r>
              <a:rPr lang="cs-CZ" dirty="0" err="1"/>
              <a:t>high</a:t>
            </a:r>
            <a:r>
              <a:rPr lang="cs-CZ" dirty="0"/>
              <a:t>)</a:t>
            </a:r>
          </a:p>
          <a:p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pulses</a:t>
            </a:r>
            <a:endParaRPr lang="cs-CZ" dirty="0"/>
          </a:p>
          <a:p>
            <a:r>
              <a:rPr lang="cs-CZ" dirty="0" err="1"/>
              <a:t>Length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train</a:t>
            </a:r>
            <a:r>
              <a:rPr lang="cs-CZ" dirty="0"/>
              <a:t> and inter-</a:t>
            </a:r>
            <a:r>
              <a:rPr lang="cs-CZ" dirty="0" err="1"/>
              <a:t>train</a:t>
            </a:r>
            <a:endParaRPr lang="cs-CZ" dirty="0"/>
          </a:p>
          <a:p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sessions</a:t>
            </a:r>
            <a:r>
              <a:rPr lang="cs-CZ" dirty="0"/>
              <a:t> and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sessions</a:t>
            </a:r>
            <a:endParaRPr lang="cs-CZ" dirty="0"/>
          </a:p>
          <a:p>
            <a:r>
              <a:rPr lang="cs-CZ" dirty="0" err="1"/>
              <a:t>Coil</a:t>
            </a:r>
            <a:r>
              <a:rPr lang="cs-CZ" dirty="0"/>
              <a:t> type, </a:t>
            </a:r>
            <a:r>
              <a:rPr lang="cs-CZ" dirty="0" err="1"/>
              <a:t>stimulated</a:t>
            </a:r>
            <a:r>
              <a:rPr lang="cs-CZ" dirty="0"/>
              <a:t> area</a:t>
            </a:r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FB273-164B-4DA1-BC14-30D9D9307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00464"/>
            <a:ext cx="708342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494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F5FD4E-8E6F-4A98-BD47-44B61FA9E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rTMS </a:t>
            </a:r>
            <a:r>
              <a:rPr lang="cs-CZ" dirty="0" err="1"/>
              <a:t>contraindication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88EE90-2265-4368-B021-7CB694D19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Epilepsy</a:t>
            </a:r>
            <a:endParaRPr lang="cs-CZ" dirty="0"/>
          </a:p>
          <a:p>
            <a:r>
              <a:rPr lang="cs-CZ" dirty="0" err="1"/>
              <a:t>Pregnancy</a:t>
            </a:r>
            <a:endParaRPr lang="cs-CZ" dirty="0"/>
          </a:p>
          <a:p>
            <a:r>
              <a:rPr lang="cs-CZ" dirty="0" err="1"/>
              <a:t>Alcohol</a:t>
            </a:r>
            <a:endParaRPr lang="cs-CZ" dirty="0"/>
          </a:p>
          <a:p>
            <a:r>
              <a:rPr lang="cs-CZ" dirty="0" err="1"/>
              <a:t>Intracranial</a:t>
            </a:r>
            <a:r>
              <a:rPr lang="cs-CZ" dirty="0"/>
              <a:t> metal </a:t>
            </a:r>
            <a:r>
              <a:rPr lang="cs-CZ" dirty="0" err="1"/>
              <a:t>objects</a:t>
            </a:r>
            <a:endParaRPr lang="cs-CZ" dirty="0"/>
          </a:p>
          <a:p>
            <a:r>
              <a:rPr lang="cs-CZ" dirty="0"/>
              <a:t>Pacemaker</a:t>
            </a:r>
          </a:p>
        </p:txBody>
      </p:sp>
    </p:spTree>
    <p:extLst>
      <p:ext uri="{BB962C8B-B14F-4D97-AF65-F5344CB8AC3E}">
        <p14:creationId xmlns:p14="http://schemas.microsoft.com/office/powerpoint/2010/main" val="7743643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1122</Words>
  <Application>Microsoft Office PowerPoint</Application>
  <PresentationFormat>Širokoúhlá obrazovka</PresentationFormat>
  <Paragraphs>187</Paragraphs>
  <Slides>41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Motiv Office</vt:lpstr>
      <vt:lpstr>rTMS and neurofeedback</vt:lpstr>
      <vt:lpstr>TMS</vt:lpstr>
      <vt:lpstr>TMS</vt:lpstr>
      <vt:lpstr>Prezentace aplikace PowerPoint</vt:lpstr>
      <vt:lpstr>Prezentace aplikace PowerPoint</vt:lpstr>
      <vt:lpstr>TMS coils</vt:lpstr>
      <vt:lpstr>rTMS</vt:lpstr>
      <vt:lpstr>rTMS parameters</vt:lpstr>
      <vt:lpstr>rTMS contraindication</vt:lpstr>
      <vt:lpstr>rTMS in psychiatry</vt:lpstr>
      <vt:lpstr>Neural substrates of emotion regulation</vt:lpstr>
      <vt:lpstr>rTMS for emotion regulation</vt:lpstr>
      <vt:lpstr>Targeting emotion regulation in BPD by rTMS</vt:lpstr>
      <vt:lpstr>Previous studies of rTMS in BPD</vt:lpstr>
      <vt:lpstr>Previous studies of rTMS in BPD</vt:lpstr>
      <vt:lpstr>Previous studies of rTMS in BPD</vt:lpstr>
      <vt:lpstr>Prezentace aplikace PowerPoint</vt:lpstr>
      <vt:lpstr>rTMS protocol</vt:lpstr>
      <vt:lpstr>fMRI of behavioral inhibition in healthy people</vt:lpstr>
      <vt:lpstr>Current study: fMRI navigated rTMS</vt:lpstr>
      <vt:lpstr>Prezentace aplikace PowerPoint</vt:lpstr>
      <vt:lpstr>Prezentace aplikace PowerPoint</vt:lpstr>
      <vt:lpstr>Current results: before and right after rTMS</vt:lpstr>
      <vt:lpstr>Current results: subjective reports</vt:lpstr>
      <vt:lpstr>Future directions</vt:lpstr>
      <vt:lpstr>Real-time fMRI neurofeedback</vt:lpstr>
      <vt:lpstr>Neurofeedback</vt:lpstr>
      <vt:lpstr>Real-time fMRI  neurofeedback</vt:lpstr>
      <vt:lpstr>Prezentace aplikace PowerPoint</vt:lpstr>
      <vt:lpstr>fMRI neurofeedback application areas</vt:lpstr>
      <vt:lpstr>Stimulation parameters</vt:lpstr>
      <vt:lpstr>fMRI neurofeedback of amygdala  for emotion regulation training</vt:lpstr>
      <vt:lpstr>fMRI neurofeedback of amygdala</vt:lpstr>
      <vt:lpstr>Prezentace aplikace PowerPoint</vt:lpstr>
      <vt:lpstr>Corresponding brain activation</vt:lpstr>
      <vt:lpstr>Prezentace aplikace PowerPoint</vt:lpstr>
      <vt:lpstr>Prezentace aplikace PowerPoint</vt:lpstr>
      <vt:lpstr>Prezentace aplikace PowerPoint</vt:lpstr>
      <vt:lpstr>Effect analysis</vt:lpstr>
      <vt:lpstr>fMRI neurofeedback of amygdala  and the current project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Pavla Linhartová</dc:creator>
  <cp:lastModifiedBy>Pavla Linhartová</cp:lastModifiedBy>
  <cp:revision>41</cp:revision>
  <dcterms:created xsi:type="dcterms:W3CDTF">2017-11-13T13:47:45Z</dcterms:created>
  <dcterms:modified xsi:type="dcterms:W3CDTF">2018-10-26T09:34:38Z</dcterms:modified>
</cp:coreProperties>
</file>