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9"/>
  </p:notesMasterIdLst>
  <p:sldIdLst>
    <p:sldId id="273" r:id="rId3"/>
    <p:sldId id="284" r:id="rId4"/>
    <p:sldId id="257" r:id="rId5"/>
    <p:sldId id="276" r:id="rId6"/>
    <p:sldId id="277" r:id="rId7"/>
    <p:sldId id="275" r:id="rId8"/>
    <p:sldId id="278" r:id="rId9"/>
    <p:sldId id="279" r:id="rId10"/>
    <p:sldId id="288" r:id="rId11"/>
    <p:sldId id="280" r:id="rId12"/>
    <p:sldId id="281" r:id="rId13"/>
    <p:sldId id="282" r:id="rId14"/>
    <p:sldId id="283" r:id="rId15"/>
    <p:sldId id="287" r:id="rId16"/>
    <p:sldId id="285" r:id="rId17"/>
    <p:sldId id="286" r:id="rId18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a Spilakova" initials="BS" lastIdx="9" clrIdx="0">
    <p:extLst>
      <p:ext uri="{19B8F6BF-5375-455C-9EA6-DF929625EA0E}">
        <p15:presenceInfo xmlns:p15="http://schemas.microsoft.com/office/powerpoint/2012/main" userId="76280114a2648fb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BE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127" autoAdjust="0"/>
  </p:normalViewPr>
  <p:slideViewPr>
    <p:cSldViewPr snapToGrid="0">
      <p:cViewPr varScale="1">
        <p:scale>
          <a:sx n="85" d="100"/>
          <a:sy n="85" d="100"/>
        </p:scale>
        <p:origin x="15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09148-143D-4B92-99DD-9C60EE8D12C5}" type="datetimeFigureOut">
              <a:rPr lang="en-GB" smtClean="0"/>
              <a:t>05/10/2018</a:t>
            </a:fld>
            <a:endParaRPr lang="en-GB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A33075-C554-400D-9E94-E89ECAE1F2E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4663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A33075-C554-400D-9E94-E89ECAE1F2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4187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33075-C554-400D-9E94-E89ECAE1F2E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735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33075-C554-400D-9E94-E89ECAE1F2E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636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33075-C554-400D-9E94-E89ECAE1F2E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931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33075-C554-400D-9E94-E89ECAE1F2E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595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33075-C554-400D-9E94-E89ECAE1F2E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675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33075-C554-400D-9E94-E89ECAE1F2E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275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33075-C554-400D-9E94-E89ECAE1F2E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877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33075-C554-400D-9E94-E89ECAE1F2E0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4483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ceitec_PPT_podklad_uv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589" t="-73624" r="20346" b="2139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1" y="0"/>
            <a:ext cx="12187767" cy="2698750"/>
          </a:xfrm>
          <a:prstGeom prst="rect">
            <a:avLst/>
          </a:prstGeom>
          <a:solidFill>
            <a:srgbClr val="69BE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6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6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6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6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6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800" dirty="0"/>
          </a:p>
        </p:txBody>
      </p:sp>
      <p:pic>
        <p:nvPicPr>
          <p:cNvPr id="6" name="Picture 20" descr="logo+napis_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84" y="682625"/>
            <a:ext cx="5935133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1" descr="OPVaVpI_loga-eu_pos_H_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5397500"/>
            <a:ext cx="4821767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79500" y="3057525"/>
            <a:ext cx="10653184" cy="1058863"/>
          </a:xfrm>
        </p:spPr>
        <p:txBody>
          <a:bodyPr anchor="t"/>
          <a:lstStyle>
            <a:lvl1pPr>
              <a:defRPr sz="4000">
                <a:solidFill>
                  <a:srgbClr val="969696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079500" y="4367214"/>
            <a:ext cx="6680200" cy="547687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969696"/>
                </a:solidFill>
              </a:defRPr>
            </a:lvl1pPr>
          </a:lstStyle>
          <a:p>
            <a:r>
              <a:rPr lang="cs-CZ"/>
              <a:t>Kliknutím lze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2171887520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6C289D3-5FC1-4911-ABCC-4A2F788F9DE8}" type="slidenum">
              <a:rPr lang="sk-SK" smtClean="0"/>
              <a:t>‹#›</a:t>
            </a:fld>
            <a:endParaRPr lang="sk-SK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55940983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54017" y="404814"/>
            <a:ext cx="2758016" cy="5722937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75734" y="404814"/>
            <a:ext cx="8075084" cy="5722937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6C289D3-5FC1-4911-ABCC-4A2F788F9DE8}" type="slidenum">
              <a:rPr lang="sk-SK" smtClean="0"/>
              <a:t>‹#›</a:t>
            </a:fld>
            <a:endParaRPr lang="sk-SK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25236606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eitec_PPT_podklad_uv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709" t="-119444" r="16785" b="1495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" y="0"/>
            <a:ext cx="12187767" cy="2698750"/>
          </a:xfrm>
          <a:prstGeom prst="rect">
            <a:avLst/>
          </a:prstGeom>
          <a:solidFill>
            <a:srgbClr val="69BE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6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6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6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6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6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800" dirty="0"/>
          </a:p>
        </p:txBody>
      </p:sp>
      <p:pic>
        <p:nvPicPr>
          <p:cNvPr id="6" name="Picture 9" descr="CEITEC_logo_pos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1" y="2949575"/>
            <a:ext cx="4318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OPVaVpI_loga-eu_pos_H_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5397500"/>
            <a:ext cx="4821767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79500" y="1127126"/>
            <a:ext cx="10653184" cy="1058863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079500" y="3598864"/>
            <a:ext cx="6680200" cy="1362075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969696"/>
                </a:solidFill>
              </a:defRPr>
            </a:lvl1pPr>
          </a:lstStyle>
          <a:p>
            <a:r>
              <a:rPr lang="cs-CZ"/>
              <a:t>Kliknutím lze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4234156324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3AAD552-1476-4555-969F-B796E9A6EB2B}" type="slidenum">
              <a:rPr lang="cs-CZ" altLang="en-US"/>
              <a:pPr/>
              <a:t>‹#›</a:t>
            </a:fld>
            <a:r>
              <a:rPr lang="cs-CZ" altLang="en-US" b="0" dirty="0">
                <a:solidFill>
                  <a:srgbClr val="969696"/>
                </a:solidFill>
              </a:rPr>
              <a:t>/celkem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Název prezentace - doplnit</a:t>
            </a:r>
          </a:p>
        </p:txBody>
      </p:sp>
    </p:spTree>
    <p:extLst>
      <p:ext uri="{BB962C8B-B14F-4D97-AF65-F5344CB8AC3E}">
        <p14:creationId xmlns:p14="http://schemas.microsoft.com/office/powerpoint/2010/main" val="512314201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E99A693-6D2D-44C9-87FA-83938B60B258}" type="slidenum">
              <a:rPr lang="cs-CZ" altLang="en-US"/>
              <a:pPr/>
              <a:t>‹#›</a:t>
            </a:fld>
            <a:r>
              <a:rPr lang="cs-CZ" altLang="en-US" b="0" dirty="0">
                <a:solidFill>
                  <a:srgbClr val="969696"/>
                </a:solidFill>
              </a:rPr>
              <a:t>/celkem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Název prezentace - doplnit</a:t>
            </a:r>
          </a:p>
        </p:txBody>
      </p:sp>
    </p:spTree>
    <p:extLst>
      <p:ext uri="{BB962C8B-B14F-4D97-AF65-F5344CB8AC3E}">
        <p14:creationId xmlns:p14="http://schemas.microsoft.com/office/powerpoint/2010/main" val="399071334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75734" y="1619250"/>
            <a:ext cx="5416551" cy="450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5484" y="1619250"/>
            <a:ext cx="5416549" cy="450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8416BB7-2F86-4710-89B5-702C2BB9CF54}" type="slidenum">
              <a:rPr lang="cs-CZ" altLang="en-US"/>
              <a:pPr/>
              <a:t>‹#›</a:t>
            </a:fld>
            <a:r>
              <a:rPr lang="cs-CZ" altLang="en-US" b="0" dirty="0">
                <a:solidFill>
                  <a:srgbClr val="969696"/>
                </a:solidFill>
              </a:rPr>
              <a:t>/celkem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Název prezentace - doplnit</a:t>
            </a:r>
          </a:p>
        </p:txBody>
      </p:sp>
    </p:spTree>
    <p:extLst>
      <p:ext uri="{BB962C8B-B14F-4D97-AF65-F5344CB8AC3E}">
        <p14:creationId xmlns:p14="http://schemas.microsoft.com/office/powerpoint/2010/main" val="1925583139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E6CF83-84C5-43BF-AA21-0F00DCCF8DBF}" type="slidenum">
              <a:rPr lang="cs-CZ" altLang="en-US"/>
              <a:pPr/>
              <a:t>‹#›</a:t>
            </a:fld>
            <a:r>
              <a:rPr lang="cs-CZ" altLang="en-US" b="0" dirty="0">
                <a:solidFill>
                  <a:srgbClr val="969696"/>
                </a:solidFill>
              </a:rPr>
              <a:t>/celkem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Název prezentace - doplnit</a:t>
            </a:r>
          </a:p>
        </p:txBody>
      </p:sp>
    </p:spTree>
    <p:extLst>
      <p:ext uri="{BB962C8B-B14F-4D97-AF65-F5344CB8AC3E}">
        <p14:creationId xmlns:p14="http://schemas.microsoft.com/office/powerpoint/2010/main" val="3952260439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718094F-585F-4B42-86DF-8A099DE3D164}" type="slidenum">
              <a:rPr lang="cs-CZ" altLang="en-US"/>
              <a:pPr/>
              <a:t>‹#›</a:t>
            </a:fld>
            <a:r>
              <a:rPr lang="cs-CZ" altLang="en-US" b="0" dirty="0">
                <a:solidFill>
                  <a:srgbClr val="969696"/>
                </a:solidFill>
              </a:rPr>
              <a:t>/celkem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Název prezentace - doplnit</a:t>
            </a:r>
          </a:p>
        </p:txBody>
      </p:sp>
    </p:spTree>
    <p:extLst>
      <p:ext uri="{BB962C8B-B14F-4D97-AF65-F5344CB8AC3E}">
        <p14:creationId xmlns:p14="http://schemas.microsoft.com/office/powerpoint/2010/main" val="3317169876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8CFE96-E1A9-4B3B-ADEC-2E183F19B98F}" type="slidenum">
              <a:rPr lang="cs-CZ" altLang="en-US"/>
              <a:pPr/>
              <a:t>‹#›</a:t>
            </a:fld>
            <a:r>
              <a:rPr lang="cs-CZ" altLang="en-US" b="0" dirty="0">
                <a:solidFill>
                  <a:srgbClr val="969696"/>
                </a:solidFill>
              </a:rPr>
              <a:t>/celkem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Název prezentace - doplnit</a:t>
            </a:r>
          </a:p>
        </p:txBody>
      </p:sp>
    </p:spTree>
    <p:extLst>
      <p:ext uri="{BB962C8B-B14F-4D97-AF65-F5344CB8AC3E}">
        <p14:creationId xmlns:p14="http://schemas.microsoft.com/office/powerpoint/2010/main" val="3958637866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BA75728-E73F-4F80-BB32-0A5DE65A33DB}" type="slidenum">
              <a:rPr lang="cs-CZ" altLang="en-US"/>
              <a:pPr/>
              <a:t>‹#›</a:t>
            </a:fld>
            <a:r>
              <a:rPr lang="cs-CZ" altLang="en-US" b="0" dirty="0">
                <a:solidFill>
                  <a:srgbClr val="969696"/>
                </a:solidFill>
              </a:rPr>
              <a:t>/celkem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Název prezentace - doplnit</a:t>
            </a:r>
          </a:p>
        </p:txBody>
      </p:sp>
    </p:spTree>
    <p:extLst>
      <p:ext uri="{BB962C8B-B14F-4D97-AF65-F5344CB8AC3E}">
        <p14:creationId xmlns:p14="http://schemas.microsoft.com/office/powerpoint/2010/main" val="634157441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6C289D3-5FC1-4911-ABCC-4A2F788F9DE8}" type="slidenum">
              <a:rPr lang="sk-SK" smtClean="0"/>
              <a:t>‹#›</a:t>
            </a:fld>
            <a:endParaRPr lang="sk-SK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72765747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dirty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9DE701B-2C07-4E4E-88B7-7CACFB7A8485}" type="slidenum">
              <a:rPr lang="cs-CZ" altLang="en-US"/>
              <a:pPr/>
              <a:t>‹#›</a:t>
            </a:fld>
            <a:r>
              <a:rPr lang="cs-CZ" altLang="en-US" b="0" dirty="0">
                <a:solidFill>
                  <a:srgbClr val="969696"/>
                </a:solidFill>
              </a:rPr>
              <a:t>/celkem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Název prezentace - doplnit</a:t>
            </a:r>
          </a:p>
        </p:txBody>
      </p:sp>
    </p:spTree>
    <p:extLst>
      <p:ext uri="{BB962C8B-B14F-4D97-AF65-F5344CB8AC3E}">
        <p14:creationId xmlns:p14="http://schemas.microsoft.com/office/powerpoint/2010/main" val="2018601140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F1F911C-1295-4A1F-9294-E6FC3F828882}" type="slidenum">
              <a:rPr lang="cs-CZ" altLang="en-US"/>
              <a:pPr/>
              <a:t>‹#›</a:t>
            </a:fld>
            <a:r>
              <a:rPr lang="cs-CZ" altLang="en-US" b="0" dirty="0">
                <a:solidFill>
                  <a:srgbClr val="969696"/>
                </a:solidFill>
              </a:rPr>
              <a:t>/celkem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Název prezentace - doplnit</a:t>
            </a:r>
          </a:p>
        </p:txBody>
      </p:sp>
    </p:spTree>
    <p:extLst>
      <p:ext uri="{BB962C8B-B14F-4D97-AF65-F5344CB8AC3E}">
        <p14:creationId xmlns:p14="http://schemas.microsoft.com/office/powerpoint/2010/main" val="2619608454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54017" y="404814"/>
            <a:ext cx="2758016" cy="5722937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75734" y="404814"/>
            <a:ext cx="8075084" cy="5722937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6B7242D-7451-4C5F-8D24-E9AF675DA8F8}" type="slidenum">
              <a:rPr lang="cs-CZ" altLang="en-US"/>
              <a:pPr/>
              <a:t>‹#›</a:t>
            </a:fld>
            <a:r>
              <a:rPr lang="cs-CZ" altLang="en-US" b="0" dirty="0">
                <a:solidFill>
                  <a:srgbClr val="969696"/>
                </a:solidFill>
              </a:rPr>
              <a:t>/celkem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Název prezentace - doplnit</a:t>
            </a:r>
          </a:p>
        </p:txBody>
      </p:sp>
    </p:spTree>
    <p:extLst>
      <p:ext uri="{BB962C8B-B14F-4D97-AF65-F5344CB8AC3E}">
        <p14:creationId xmlns:p14="http://schemas.microsoft.com/office/powerpoint/2010/main" val="2703842737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6C289D3-5FC1-4911-ABCC-4A2F788F9DE8}" type="slidenum">
              <a:rPr lang="sk-SK" smtClean="0"/>
              <a:t>‹#›</a:t>
            </a:fld>
            <a:endParaRPr lang="sk-SK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90778474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75734" y="1619250"/>
            <a:ext cx="5416551" cy="450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5484" y="1619250"/>
            <a:ext cx="5416549" cy="450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6C289D3-5FC1-4911-ABCC-4A2F788F9DE8}" type="slidenum">
              <a:rPr lang="sk-SK" smtClean="0"/>
              <a:t>‹#›</a:t>
            </a:fld>
            <a:endParaRPr lang="sk-SK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0007896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6C289D3-5FC1-4911-ABCC-4A2F788F9DE8}" type="slidenum">
              <a:rPr lang="sk-SK" smtClean="0"/>
              <a:t>‹#›</a:t>
            </a:fld>
            <a:endParaRPr lang="sk-SK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41961813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6C289D3-5FC1-4911-ABCC-4A2F788F9DE8}" type="slidenum">
              <a:rPr lang="sk-SK" smtClean="0"/>
              <a:t>‹#›</a:t>
            </a:fld>
            <a:endParaRPr lang="sk-SK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3484252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6C289D3-5FC1-4911-ABCC-4A2F788F9DE8}" type="slidenum">
              <a:rPr lang="sk-SK" smtClean="0"/>
              <a:t>‹#›</a:t>
            </a:fld>
            <a:endParaRPr lang="sk-SK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9293592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6C289D3-5FC1-4911-ABCC-4A2F788F9DE8}" type="slidenum">
              <a:rPr lang="sk-SK" smtClean="0"/>
              <a:t>‹#›</a:t>
            </a:fld>
            <a:endParaRPr lang="sk-SK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12429647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dirty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6C289D3-5FC1-4911-ABCC-4A2F788F9DE8}" type="slidenum">
              <a:rPr lang="sk-SK" smtClean="0"/>
              <a:t>‹#›</a:t>
            </a:fld>
            <a:endParaRPr lang="sk-SK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77479663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/>
          <p:cNvSpPr>
            <a:spLocks noChangeArrowheads="1"/>
          </p:cNvSpPr>
          <p:nvPr/>
        </p:nvSpPr>
        <p:spPr bwMode="auto">
          <a:xfrm>
            <a:off x="1" y="1"/>
            <a:ext cx="12187767" cy="1439863"/>
          </a:xfrm>
          <a:prstGeom prst="rect">
            <a:avLst/>
          </a:prstGeom>
          <a:solidFill>
            <a:srgbClr val="69BE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6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6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6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6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6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800" dirty="0"/>
          </a:p>
        </p:txBody>
      </p:sp>
      <p:pic>
        <p:nvPicPr>
          <p:cNvPr id="1027" name="Picture 14" descr="CEITEC_logo_neg_RGB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384" y="720725"/>
            <a:ext cx="4078816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5733" y="404813"/>
            <a:ext cx="7198784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 předlohy nadpisů.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5734" y="1619250"/>
            <a:ext cx="11036300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692217" y="6332538"/>
            <a:ext cx="1919816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600" b="1">
                <a:solidFill>
                  <a:srgbClr val="64B923"/>
                </a:solidFill>
              </a:defRPr>
            </a:lvl1pPr>
          </a:lstStyle>
          <a:p>
            <a:fld id="{26C289D3-5FC1-4911-ABCC-4A2F788F9DE8}" type="slidenum">
              <a:rPr lang="sk-SK" smtClean="0"/>
              <a:t>‹#›</a:t>
            </a:fld>
            <a:endParaRPr lang="sk-SK" dirty="0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5734" y="6332538"/>
            <a:ext cx="7677151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600">
                <a:solidFill>
                  <a:srgbClr val="969696"/>
                </a:solidFill>
                <a:latin typeface="Arial" charset="0"/>
                <a:cs typeface="+mn-cs"/>
              </a:defRPr>
            </a:lvl1pPr>
          </a:lstStyle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73763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800">
          <a:solidFill>
            <a:srgbClr val="555555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rgbClr val="555555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555555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>
          <a:solidFill>
            <a:srgbClr val="555555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1600">
          <a:solidFill>
            <a:srgbClr val="555555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1600">
          <a:solidFill>
            <a:srgbClr val="555555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1600">
          <a:solidFill>
            <a:srgbClr val="555555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1600">
          <a:solidFill>
            <a:srgbClr val="555555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1600">
          <a:solidFill>
            <a:srgbClr val="555555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" y="1"/>
            <a:ext cx="12187767" cy="1439863"/>
          </a:xfrm>
          <a:prstGeom prst="rect">
            <a:avLst/>
          </a:prstGeom>
          <a:solidFill>
            <a:srgbClr val="69BE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6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6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6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6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6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8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75734" y="404813"/>
            <a:ext cx="76771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 předlohy nadpisů.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5734" y="1619250"/>
            <a:ext cx="11036300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692217" y="6332538"/>
            <a:ext cx="1919816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600" b="1">
                <a:solidFill>
                  <a:srgbClr val="64B923"/>
                </a:solidFill>
              </a:defRPr>
            </a:lvl1pPr>
          </a:lstStyle>
          <a:p>
            <a:fld id="{A1E95D18-B208-4022-84F4-37453DB064B5}" type="slidenum">
              <a:rPr lang="cs-CZ" altLang="en-US"/>
              <a:pPr/>
              <a:t>‹#›</a:t>
            </a:fld>
            <a:r>
              <a:rPr lang="cs-CZ" altLang="en-US" dirty="0">
                <a:solidFill>
                  <a:srgbClr val="969696"/>
                </a:solidFill>
              </a:rPr>
              <a:t>/celkem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5734" y="6332538"/>
            <a:ext cx="7677151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600">
                <a:solidFill>
                  <a:srgbClr val="969696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cs-CZ" dirty="0"/>
              <a:t>Název prezentace - doplnit</a:t>
            </a:r>
          </a:p>
        </p:txBody>
      </p:sp>
      <p:pic>
        <p:nvPicPr>
          <p:cNvPr id="2055" name="Picture 9" descr="CEITEC_logo_neg_RGB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384" y="720725"/>
            <a:ext cx="4078816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0136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sh dir="u"/>
  </p:transition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800">
          <a:solidFill>
            <a:srgbClr val="555555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rgbClr val="555555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555555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>
          <a:solidFill>
            <a:srgbClr val="555555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1600">
          <a:solidFill>
            <a:srgbClr val="555555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1600">
          <a:solidFill>
            <a:srgbClr val="555555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1600">
          <a:solidFill>
            <a:srgbClr val="555555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1600">
          <a:solidFill>
            <a:srgbClr val="555555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1600">
          <a:solidFill>
            <a:srgbClr val="555555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mailto:klara.mareckova@ceitec.muni.cz" TargetMode="External"/><Relationship Id="rId3" Type="http://schemas.openxmlformats.org/officeDocument/2006/relationships/hyperlink" Target="mailto:lacinova@fss.muni.cz" TargetMode="External"/><Relationship Id="rId7" Type="http://schemas.openxmlformats.org/officeDocument/2006/relationships/hyperlink" Target="mailto:pavla.linhartova@gmail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217488@mail.muni.cz" TargetMode="External"/><Relationship Id="rId11" Type="http://schemas.openxmlformats.org/officeDocument/2006/relationships/hyperlink" Target="mailto:petra.zemankova@ceitec.muni.cz" TargetMode="External"/><Relationship Id="rId5" Type="http://schemas.openxmlformats.org/officeDocument/2006/relationships/hyperlink" Target="mailto:397885@mail.muni.cz" TargetMode="External"/><Relationship Id="rId10" Type="http://schemas.openxmlformats.org/officeDocument/2006/relationships/hyperlink" Target="mailto:miguel.salazar@ceitec.muni.cz" TargetMode="External"/><Relationship Id="rId4" Type="http://schemas.openxmlformats.org/officeDocument/2006/relationships/hyperlink" Target="mailto:beata.spilakova@ceitec.muni.cz" TargetMode="External"/><Relationship Id="rId9" Type="http://schemas.openxmlformats.org/officeDocument/2006/relationships/hyperlink" Target="mailto:lenka.sakalosova@ceitec.muni.cz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mailto:klara.mareckova@ceitec.muni.cz" TargetMode="External"/><Relationship Id="rId3" Type="http://schemas.openxmlformats.org/officeDocument/2006/relationships/hyperlink" Target="mailto:lacinova@fss.muni.cz" TargetMode="External"/><Relationship Id="rId7" Type="http://schemas.openxmlformats.org/officeDocument/2006/relationships/hyperlink" Target="mailto:pavla.linhartova@gmail.co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217488@mail.muni.cz" TargetMode="External"/><Relationship Id="rId11" Type="http://schemas.openxmlformats.org/officeDocument/2006/relationships/hyperlink" Target="mailto:petra.zemankova@ceitec.muni.cz" TargetMode="External"/><Relationship Id="rId5" Type="http://schemas.openxmlformats.org/officeDocument/2006/relationships/hyperlink" Target="mailto:397885@mail.muni.cz" TargetMode="External"/><Relationship Id="rId10" Type="http://schemas.openxmlformats.org/officeDocument/2006/relationships/hyperlink" Target="mailto:miguel.salazar@ceitec.muni.cz" TargetMode="External"/><Relationship Id="rId4" Type="http://schemas.openxmlformats.org/officeDocument/2006/relationships/hyperlink" Target="mailto:beata.spilakova@ceitec.muni.cz" TargetMode="External"/><Relationship Id="rId9" Type="http://schemas.openxmlformats.org/officeDocument/2006/relationships/hyperlink" Target="mailto:lenka.sakalosova@ceitec.muni.cz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mailto:klara.mareckova@ceitec.muni.cz" TargetMode="External"/><Relationship Id="rId3" Type="http://schemas.openxmlformats.org/officeDocument/2006/relationships/hyperlink" Target="mailto:lacinova@fss.muni.cz" TargetMode="External"/><Relationship Id="rId7" Type="http://schemas.openxmlformats.org/officeDocument/2006/relationships/hyperlink" Target="mailto:pavla.linhartova@gmail.co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217488@mail.muni.cz" TargetMode="External"/><Relationship Id="rId11" Type="http://schemas.openxmlformats.org/officeDocument/2006/relationships/hyperlink" Target="mailto:petra.zemankova@ceitec.muni.cz" TargetMode="External"/><Relationship Id="rId5" Type="http://schemas.openxmlformats.org/officeDocument/2006/relationships/hyperlink" Target="mailto:397885@mail.muni.cz" TargetMode="External"/><Relationship Id="rId10" Type="http://schemas.openxmlformats.org/officeDocument/2006/relationships/hyperlink" Target="mailto:miguel.salazar@ceitec.muni.cz" TargetMode="External"/><Relationship Id="rId4" Type="http://schemas.openxmlformats.org/officeDocument/2006/relationships/hyperlink" Target="mailto:beata.spilakova@ceitec.muni.cz" TargetMode="External"/><Relationship Id="rId9" Type="http://schemas.openxmlformats.org/officeDocument/2006/relationships/hyperlink" Target="mailto:lenka.sakalosova@ceitec.muni.cz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02336" y="2578100"/>
            <a:ext cx="11330348" cy="163119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Selected topics from contemporary neuroscience</a:t>
            </a:r>
            <a:br>
              <a:rPr lang="en-US" dirty="0"/>
            </a:br>
            <a:r>
              <a:rPr lang="en-US" sz="3000" dirty="0"/>
              <a:t>Intro to the organization of the course</a:t>
            </a:r>
            <a:br>
              <a:rPr lang="sk-SK" dirty="0"/>
            </a:br>
            <a:endParaRPr lang="en-GB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02336" y="4381500"/>
            <a:ext cx="6743899" cy="1136984"/>
          </a:xfrm>
        </p:spPr>
        <p:txBody>
          <a:bodyPr/>
          <a:lstStyle/>
          <a:p>
            <a:r>
              <a:rPr lang="sk-SK" dirty="0" err="1"/>
              <a:t>Mgr</a:t>
            </a:r>
            <a:r>
              <a:rPr lang="en-GB" dirty="0"/>
              <a:t>. </a:t>
            </a:r>
            <a:r>
              <a:rPr lang="en-GB" dirty="0" err="1"/>
              <a:t>Beáta</a:t>
            </a:r>
            <a:r>
              <a:rPr lang="en-GB" dirty="0"/>
              <a:t> </a:t>
            </a:r>
            <a:r>
              <a:rPr lang="en-GB" dirty="0" err="1"/>
              <a:t>Špiláková</a:t>
            </a:r>
            <a:r>
              <a:rPr lang="en-GB" dirty="0"/>
              <a:t>,</a:t>
            </a:r>
            <a:endParaRPr lang="sk-SK" dirty="0"/>
          </a:p>
          <a:p>
            <a:r>
              <a:rPr lang="en-GB" dirty="0"/>
              <a:t>Mgr. </a:t>
            </a:r>
            <a:r>
              <a:rPr lang="en-GB" dirty="0" err="1"/>
              <a:t>Pavlína</a:t>
            </a:r>
            <a:r>
              <a:rPr lang="en-GB" dirty="0"/>
              <a:t> </a:t>
            </a:r>
            <a:r>
              <a:rPr lang="en-GB" dirty="0" err="1"/>
              <a:t>Hlavatá</a:t>
            </a:r>
            <a:r>
              <a:rPr lang="en-GB" dirty="0"/>
              <a:t>,</a:t>
            </a:r>
            <a:r>
              <a:rPr lang="sk-SK" dirty="0"/>
              <a:t> </a:t>
            </a:r>
            <a:r>
              <a:rPr lang="en-GB" dirty="0"/>
              <a:t>Mgr. Martin </a:t>
            </a:r>
            <a:r>
              <a:rPr lang="en-GB" dirty="0" err="1"/>
              <a:t>Jáni</a:t>
            </a:r>
            <a:r>
              <a:rPr lang="en-GB" dirty="0"/>
              <a:t>,</a:t>
            </a:r>
            <a:r>
              <a:rPr lang="cs-CZ" dirty="0"/>
              <a:t> </a:t>
            </a:r>
            <a:r>
              <a:rPr lang="en-GB" dirty="0"/>
              <a:t>Mgr. </a:t>
            </a:r>
            <a:r>
              <a:rPr lang="en-GB" dirty="0" err="1"/>
              <a:t>Pavlína</a:t>
            </a:r>
            <a:r>
              <a:rPr lang="en-GB" dirty="0"/>
              <a:t> </a:t>
            </a:r>
            <a:r>
              <a:rPr lang="en-GB" dirty="0" err="1"/>
              <a:t>Linhartová</a:t>
            </a:r>
            <a:r>
              <a:rPr lang="cs-CZ" dirty="0"/>
              <a:t>,</a:t>
            </a:r>
            <a:r>
              <a:rPr lang="sk-SK" dirty="0"/>
              <a:t> </a:t>
            </a:r>
            <a:r>
              <a:rPr lang="en-GB" dirty="0" err="1"/>
              <a:t>Klára</a:t>
            </a:r>
            <a:r>
              <a:rPr lang="en-GB" dirty="0"/>
              <a:t> </a:t>
            </a:r>
            <a:r>
              <a:rPr lang="en-GB" dirty="0" err="1"/>
              <a:t>Marečková</a:t>
            </a:r>
            <a:r>
              <a:rPr lang="en-GB" dirty="0"/>
              <a:t>, Ph.D., M.Sc.,</a:t>
            </a:r>
            <a:r>
              <a:rPr lang="cs-CZ" dirty="0"/>
              <a:t> </a:t>
            </a:r>
            <a:r>
              <a:rPr lang="en-GB" dirty="0"/>
              <a:t>Mgr. Lenka </a:t>
            </a:r>
            <a:r>
              <a:rPr lang="en-GB" dirty="0" err="1"/>
              <a:t>Sakálošová</a:t>
            </a:r>
            <a:r>
              <a:rPr lang="cs-CZ" dirty="0"/>
              <a:t>, </a:t>
            </a:r>
            <a:r>
              <a:rPr lang="en-GB" dirty="0"/>
              <a:t>MSc. Miguel Salazar,</a:t>
            </a:r>
            <a:r>
              <a:rPr lang="sk-SK" dirty="0"/>
              <a:t> </a:t>
            </a:r>
            <a:r>
              <a:rPr lang="en-GB" dirty="0"/>
              <a:t>Mgr. Petra </a:t>
            </a:r>
            <a:r>
              <a:rPr lang="en-GB" dirty="0" err="1"/>
              <a:t>Zemánková</a:t>
            </a:r>
            <a:r>
              <a:rPr lang="en-GB" dirty="0"/>
              <a:t>,</a:t>
            </a:r>
            <a:endParaRPr lang="cs-CZ" dirty="0"/>
          </a:p>
          <a:p>
            <a:r>
              <a:rPr lang="en-GB" dirty="0"/>
              <a:t> </a:t>
            </a:r>
            <a:endParaRPr lang="cs-CZ" dirty="0"/>
          </a:p>
          <a:p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37839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DD704-DC27-42D3-A241-1D412E22A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Lectures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E44D4-852E-4CBA-841B-092B1CAE1F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16.11., 8:00, FSS M117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514350" indent="-514350">
              <a:buAutoNum type="arabicPeriod"/>
            </a:pPr>
            <a:r>
              <a:rPr lang="sk-SK" b="1" dirty="0"/>
              <a:t>Petra </a:t>
            </a:r>
            <a:r>
              <a:rPr lang="sk-SK" b="1" dirty="0" err="1"/>
              <a:t>Zemánková</a:t>
            </a:r>
            <a:r>
              <a:rPr lang="sk-SK" dirty="0"/>
              <a:t>: </a:t>
            </a:r>
            <a:r>
              <a:rPr lang="it-IT" dirty="0"/>
              <a:t>Ambiguity in social cognition</a:t>
            </a:r>
            <a:endParaRPr lang="sk-SK" dirty="0"/>
          </a:p>
          <a:p>
            <a:pPr marL="514350" indent="-514350">
              <a:buAutoNum type="arabicPeriod"/>
            </a:pPr>
            <a:r>
              <a:rPr lang="sk-SK" b="1" dirty="0"/>
              <a:t>Beáta </a:t>
            </a:r>
            <a:r>
              <a:rPr lang="sk-SK" b="1" dirty="0" err="1"/>
              <a:t>Špiláková</a:t>
            </a:r>
            <a:r>
              <a:rPr lang="sk-SK" dirty="0"/>
              <a:t>:  </a:t>
            </a:r>
            <a:r>
              <a:rPr lang="sk-SK" dirty="0" err="1"/>
              <a:t>Connectivity</a:t>
            </a:r>
            <a:r>
              <a:rPr lang="sk-SK" dirty="0"/>
              <a:t> and </a:t>
            </a:r>
            <a:r>
              <a:rPr lang="sk-SK" dirty="0" err="1"/>
              <a:t>network</a:t>
            </a:r>
            <a:r>
              <a:rPr lang="sk-SK" dirty="0"/>
              <a:t> </a:t>
            </a:r>
            <a:r>
              <a:rPr lang="sk-SK" dirty="0" err="1"/>
              <a:t>neuroscience</a:t>
            </a:r>
            <a:endParaRPr lang="sk-SK" dirty="0"/>
          </a:p>
          <a:p>
            <a:pPr marL="514350" indent="-514350">
              <a:buAutoNum type="arabicPeriod" startAt="3"/>
            </a:pPr>
            <a:r>
              <a:rPr lang="sk-SK" b="1" dirty="0"/>
              <a:t>Martin </a:t>
            </a:r>
            <a:r>
              <a:rPr lang="sk-SK" b="1" dirty="0" err="1"/>
              <a:t>Jáni</a:t>
            </a:r>
            <a:r>
              <a:rPr lang="sk-SK" dirty="0"/>
              <a:t>: </a:t>
            </a:r>
            <a:r>
              <a:rPr lang="it-IT" dirty="0"/>
              <a:t>Social cognition in schizophrenia</a:t>
            </a:r>
            <a:r>
              <a:rPr lang="sk-SK" dirty="0"/>
              <a:t> </a:t>
            </a:r>
          </a:p>
          <a:p>
            <a:pPr marL="514350" indent="-514350">
              <a:buAutoNum type="arabicPeriod" startAt="3"/>
            </a:pPr>
            <a:r>
              <a:rPr lang="sk-SK" b="1" dirty="0"/>
              <a:t>Martin </a:t>
            </a:r>
            <a:r>
              <a:rPr lang="sk-SK" b="1" dirty="0" err="1"/>
              <a:t>Jáni</a:t>
            </a:r>
            <a:r>
              <a:rPr lang="sk-SK" dirty="0"/>
              <a:t>:</a:t>
            </a:r>
            <a:r>
              <a:rPr lang="en-GB" dirty="0"/>
              <a:t> </a:t>
            </a:r>
            <a:r>
              <a:rPr lang="sk-SK" dirty="0" err="1"/>
              <a:t>Meta-analysis</a:t>
            </a:r>
            <a:r>
              <a:rPr lang="sk-SK" dirty="0"/>
              <a:t> in </a:t>
            </a:r>
            <a:r>
              <a:rPr lang="sk-SK" dirty="0" err="1"/>
              <a:t>neuroscience</a:t>
            </a:r>
            <a:endParaRPr lang="sk-SK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2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DD704-DC27-42D3-A241-1D412E22A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Lectures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E44D4-852E-4CBA-841B-092B1CAE1F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7</a:t>
            </a:r>
            <a:r>
              <a:rPr lang="sk-SK" dirty="0"/>
              <a:t>.12., 8:00 FSS, U32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514350" indent="-514350">
              <a:buAutoNum type="arabicPeriod"/>
            </a:pPr>
            <a:r>
              <a:rPr lang="sk-SK" b="1" dirty="0"/>
              <a:t>Beáta </a:t>
            </a:r>
            <a:r>
              <a:rPr lang="sk-SK" b="1" dirty="0" err="1"/>
              <a:t>Špiláková</a:t>
            </a:r>
            <a:r>
              <a:rPr lang="sk-SK" dirty="0"/>
              <a:t>: </a:t>
            </a:r>
            <a:r>
              <a:rPr lang="it-IT" dirty="0"/>
              <a:t>Altruism, cooperation &amp; competition</a:t>
            </a:r>
          </a:p>
          <a:p>
            <a:pPr marL="514350" indent="-514350">
              <a:buFontTx/>
              <a:buAutoNum type="arabicPeriod"/>
            </a:pPr>
            <a:r>
              <a:rPr lang="it-IT" b="1" dirty="0"/>
              <a:t>Lenka Sa</a:t>
            </a:r>
            <a:r>
              <a:rPr lang="sk-SK" b="1" dirty="0" err="1"/>
              <a:t>kálošová</a:t>
            </a:r>
            <a:r>
              <a:rPr lang="sk-SK" dirty="0"/>
              <a:t>: </a:t>
            </a:r>
            <a:r>
              <a:rPr lang="en-GB" dirty="0"/>
              <a:t>Consciousness</a:t>
            </a:r>
            <a:endParaRPr lang="sk-SK" dirty="0"/>
          </a:p>
          <a:p>
            <a:pPr marL="0" indent="0">
              <a:buNone/>
            </a:pPr>
            <a:r>
              <a:rPr lang="sk-SK" b="1" dirty="0"/>
              <a:t>3. + 4. </a:t>
            </a:r>
            <a:r>
              <a:rPr lang="sk-SK" dirty="0" err="1"/>
              <a:t>Presentations</a:t>
            </a:r>
            <a:r>
              <a:rPr lang="sk-SK" dirty="0"/>
              <a:t> &amp; </a:t>
            </a:r>
            <a:r>
              <a:rPr lang="sk-SK" dirty="0" err="1"/>
              <a:t>Discussions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33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ECBC9-DE64-4B83-AEE4-DE42028E9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Assignments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3773B-CDFD-462C-B16C-A549842C7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734" y="1619250"/>
            <a:ext cx="11036300" cy="5010150"/>
          </a:xfrm>
        </p:spPr>
        <p:txBody>
          <a:bodyPr/>
          <a:lstStyle/>
          <a:p>
            <a:r>
              <a:rPr lang="en-GB" u="sng" dirty="0"/>
              <a:t>Neuroscience research proposal</a:t>
            </a:r>
            <a:endParaRPr lang="sk-SK" u="sng" dirty="0"/>
          </a:p>
          <a:p>
            <a:pPr marL="0" indent="0">
              <a:buNone/>
            </a:pPr>
            <a:r>
              <a:rPr lang="sk-SK" dirty="0"/>
              <a:t>      	No </a:t>
            </a:r>
            <a:r>
              <a:rPr lang="sk-SK" dirty="0" err="1"/>
              <a:t>need</a:t>
            </a:r>
            <a:r>
              <a:rPr lang="sk-SK" dirty="0"/>
              <a:t> to </a:t>
            </a:r>
            <a:r>
              <a:rPr lang="sk-SK" dirty="0" err="1"/>
              <a:t>present</a:t>
            </a:r>
            <a:r>
              <a:rPr lang="sk-SK" dirty="0"/>
              <a:t> </a:t>
            </a:r>
            <a:r>
              <a:rPr lang="sk-SK" dirty="0" err="1"/>
              <a:t>but</a:t>
            </a:r>
            <a:r>
              <a:rPr lang="sk-SK" dirty="0"/>
              <a:t> </a:t>
            </a:r>
            <a:r>
              <a:rPr lang="en-US" dirty="0" err="1"/>
              <a:t>mo</a:t>
            </a:r>
            <a:r>
              <a:rPr lang="sk-SK" dirty="0"/>
              <a:t>r</a:t>
            </a:r>
            <a:r>
              <a:rPr lang="en-US" dirty="0"/>
              <a:t>e</a:t>
            </a:r>
            <a:r>
              <a:rPr lang="sk-SK" dirty="0"/>
              <a:t> </a:t>
            </a:r>
            <a:r>
              <a:rPr lang="sk-SK" dirty="0" err="1"/>
              <a:t>hustle</a:t>
            </a:r>
            <a:r>
              <a:rPr lang="sk-SK" dirty="0"/>
              <a:t> to </a:t>
            </a:r>
            <a:r>
              <a:rPr lang="sk-SK" dirty="0" err="1"/>
              <a:t>write</a:t>
            </a:r>
            <a:r>
              <a:rPr lang="sk-SK" dirty="0"/>
              <a:t>				</a:t>
            </a:r>
          </a:p>
          <a:p>
            <a:pPr marL="0" indent="0">
              <a:buNone/>
            </a:pPr>
            <a:r>
              <a:rPr lang="sk-SK" dirty="0"/>
              <a:t>					       OR</a:t>
            </a:r>
          </a:p>
          <a:p>
            <a:r>
              <a:rPr lang="en-GB" u="sng" dirty="0"/>
              <a:t>Presentation on a neuroscientific topic</a:t>
            </a:r>
            <a:endParaRPr lang="sk-SK" u="sng" dirty="0"/>
          </a:p>
          <a:p>
            <a:pPr marL="0" indent="0">
              <a:buNone/>
            </a:pPr>
            <a:r>
              <a:rPr lang="sk-SK" dirty="0"/>
              <a:t>	</a:t>
            </a:r>
            <a:r>
              <a:rPr lang="sk-SK" dirty="0" err="1"/>
              <a:t>Easier</a:t>
            </a:r>
            <a:r>
              <a:rPr lang="sk-SK" dirty="0"/>
              <a:t> to </a:t>
            </a:r>
            <a:r>
              <a:rPr lang="sk-SK" dirty="0" err="1"/>
              <a:t>write</a:t>
            </a:r>
            <a:r>
              <a:rPr lang="sk-SK" dirty="0"/>
              <a:t>, but you </a:t>
            </a:r>
            <a:r>
              <a:rPr lang="sk-SK" dirty="0" err="1"/>
              <a:t>will</a:t>
            </a:r>
            <a:r>
              <a:rPr lang="sk-SK" dirty="0"/>
              <a:t> have to </a:t>
            </a:r>
            <a:r>
              <a:rPr lang="sk-SK" dirty="0" err="1"/>
              <a:t>present</a:t>
            </a:r>
            <a:r>
              <a:rPr lang="sk-SK" dirty="0"/>
              <a:t> in front of </a:t>
            </a:r>
            <a:r>
              <a:rPr lang="sk-SK" dirty="0" err="1"/>
              <a:t>your</a:t>
            </a:r>
            <a:r>
              <a:rPr lang="sk-SK" dirty="0"/>
              <a:t> 	</a:t>
            </a:r>
            <a:r>
              <a:rPr lang="sk-SK" dirty="0" err="1"/>
              <a:t>peers</a:t>
            </a:r>
            <a:r>
              <a:rPr lang="sk-SK" dirty="0"/>
              <a:t> on the 7th of December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D</a:t>
            </a:r>
            <a:r>
              <a:rPr lang="cs-CZ" b="1" dirty="0" err="1"/>
              <a:t>eadline</a:t>
            </a:r>
            <a:r>
              <a:rPr lang="cs-CZ" b="1" dirty="0"/>
              <a:t> 4.11. </a:t>
            </a:r>
            <a:r>
              <a:rPr lang="cs-CZ" dirty="0"/>
              <a:t>(IS-</a:t>
            </a:r>
            <a:r>
              <a:rPr lang="en-US" dirty="0"/>
              <a:t>&gt; </a:t>
            </a:r>
            <a:r>
              <a:rPr lang="cs-CZ" dirty="0"/>
              <a:t>Study </a:t>
            </a:r>
            <a:r>
              <a:rPr lang="cs-CZ" dirty="0" err="1"/>
              <a:t>materials</a:t>
            </a:r>
            <a:r>
              <a:rPr lang="cs-CZ" dirty="0"/>
              <a:t>-</a:t>
            </a:r>
            <a:r>
              <a:rPr lang="en-US" dirty="0"/>
              <a:t>&gt; </a:t>
            </a:r>
            <a:r>
              <a:rPr lang="cs-CZ" dirty="0" err="1"/>
              <a:t>Homework</a:t>
            </a:r>
            <a:r>
              <a:rPr lang="cs-CZ" dirty="0"/>
              <a:t> </a:t>
            </a:r>
            <a:r>
              <a:rPr lang="cs-CZ" dirty="0" err="1"/>
              <a:t>Vaults</a:t>
            </a:r>
            <a:r>
              <a:rPr lang="cs-CZ" dirty="0"/>
              <a:t>-</a:t>
            </a:r>
            <a:r>
              <a:rPr lang="en-US" dirty="0"/>
              <a:t>&gt; </a:t>
            </a:r>
            <a:r>
              <a:rPr lang="cs-CZ" dirty="0" err="1"/>
              <a:t>Assignments</a:t>
            </a:r>
            <a:r>
              <a:rPr lang="cs-CZ" dirty="0"/>
              <a:t>)</a:t>
            </a:r>
            <a:r>
              <a:rPr lang="en-US" dirty="0"/>
              <a:t> you will get feedback by </a:t>
            </a:r>
            <a:r>
              <a:rPr lang="sk-SK" dirty="0"/>
              <a:t>25.11., </a:t>
            </a:r>
            <a:r>
              <a:rPr lang="en-US" dirty="0"/>
              <a:t>and you will have a chance to resubmit by 5.12. 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33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71300-7554-456B-98F6-DB765F92E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Requirements</a:t>
            </a:r>
            <a:r>
              <a:rPr lang="sk-SK" dirty="0"/>
              <a:t> to </a:t>
            </a:r>
            <a:r>
              <a:rPr lang="en-GB" dirty="0"/>
              <a:t>pass</a:t>
            </a:r>
            <a:r>
              <a:rPr lang="sk-SK" dirty="0"/>
              <a:t> </a:t>
            </a:r>
            <a:r>
              <a:rPr lang="en-GB" dirty="0"/>
              <a:t>the</a:t>
            </a:r>
            <a:r>
              <a:rPr lang="sk-SK" dirty="0"/>
              <a:t> </a:t>
            </a:r>
            <a:r>
              <a:rPr lang="en-GB" dirty="0"/>
              <a:t>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C1823-BF77-4E0D-A118-8B0D06773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734" y="1619249"/>
            <a:ext cx="11036300" cy="4893845"/>
          </a:xfrm>
        </p:spPr>
        <p:txBody>
          <a:bodyPr/>
          <a:lstStyle/>
          <a:p>
            <a:pPr lvl="0"/>
            <a:r>
              <a:rPr lang="en-GB" sz="2600" b="1" dirty="0"/>
              <a:t>Reading</a:t>
            </a:r>
            <a:r>
              <a:rPr lang="en-GB" sz="2600" dirty="0"/>
              <a:t>: 1-</a:t>
            </a:r>
            <a:r>
              <a:rPr lang="sk-SK" sz="2600" dirty="0"/>
              <a:t>3</a:t>
            </a:r>
            <a:r>
              <a:rPr lang="en-GB" sz="2600" dirty="0"/>
              <a:t> papers prior to each block; fill in an online questionnaire on each paper </a:t>
            </a:r>
            <a:endParaRPr lang="cs-CZ" sz="2600" dirty="0"/>
          </a:p>
          <a:p>
            <a:pPr lvl="0"/>
            <a:r>
              <a:rPr lang="en-GB" sz="2600" b="1" dirty="0"/>
              <a:t>Writing</a:t>
            </a:r>
            <a:r>
              <a:rPr lang="en-GB" sz="2600" dirty="0"/>
              <a:t>: </a:t>
            </a:r>
            <a:endParaRPr lang="sk-SK" sz="2600" dirty="0"/>
          </a:p>
          <a:p>
            <a:pPr lvl="0"/>
            <a:r>
              <a:rPr lang="en-GB" sz="2600" dirty="0"/>
              <a:t>a neuroscience research proposal</a:t>
            </a:r>
            <a:r>
              <a:rPr lang="sk-SK" sz="2600" dirty="0"/>
              <a:t>: </a:t>
            </a:r>
            <a:r>
              <a:rPr lang="sk-SK" sz="2600" dirty="0" err="1"/>
              <a:t>knowledge</a:t>
            </a:r>
            <a:r>
              <a:rPr lang="sk-SK" sz="2600" dirty="0"/>
              <a:t> of </a:t>
            </a:r>
            <a:r>
              <a:rPr lang="sk-SK" sz="2600" dirty="0" err="1"/>
              <a:t>the</a:t>
            </a:r>
            <a:r>
              <a:rPr lang="sk-SK" sz="2600" dirty="0"/>
              <a:t> </a:t>
            </a:r>
            <a:r>
              <a:rPr lang="sk-SK" sz="2600" dirty="0" err="1"/>
              <a:t>topic</a:t>
            </a:r>
            <a:r>
              <a:rPr lang="sk-SK" sz="2600" dirty="0"/>
              <a:t>, </a:t>
            </a:r>
            <a:r>
              <a:rPr lang="sk-SK" sz="2600" dirty="0" err="1"/>
              <a:t>relevance</a:t>
            </a:r>
            <a:r>
              <a:rPr lang="en-US" sz="2600" dirty="0"/>
              <a:t>, feasibility</a:t>
            </a:r>
            <a:r>
              <a:rPr lang="sk-SK" sz="2600" dirty="0"/>
              <a:t> and </a:t>
            </a:r>
            <a:r>
              <a:rPr lang="sk-SK" sz="2600" dirty="0" err="1"/>
              <a:t>methodology</a:t>
            </a:r>
            <a:r>
              <a:rPr lang="sk-SK" sz="2600" dirty="0"/>
              <a:t> </a:t>
            </a:r>
            <a:r>
              <a:rPr lang="sk-SK" sz="2600" dirty="0" err="1"/>
              <a:t>will</a:t>
            </a:r>
            <a:r>
              <a:rPr lang="sk-SK" sz="2600" dirty="0"/>
              <a:t> </a:t>
            </a:r>
            <a:r>
              <a:rPr lang="sk-SK" sz="2600" dirty="0" err="1"/>
              <a:t>be</a:t>
            </a:r>
            <a:r>
              <a:rPr lang="sk-SK" sz="2600" dirty="0"/>
              <a:t> </a:t>
            </a:r>
            <a:r>
              <a:rPr lang="sk-SK" sz="2600" dirty="0" err="1"/>
              <a:t>evaluated</a:t>
            </a:r>
            <a:r>
              <a:rPr lang="en-GB" sz="2600" dirty="0"/>
              <a:t> </a:t>
            </a:r>
            <a:endParaRPr lang="sk-SK" sz="2600" dirty="0"/>
          </a:p>
          <a:p>
            <a:pPr lvl="0"/>
            <a:r>
              <a:rPr lang="en-GB" sz="2600" dirty="0"/>
              <a:t>presentation of a neuroscientific topic</a:t>
            </a:r>
            <a:r>
              <a:rPr lang="sk-SK" sz="2600" dirty="0"/>
              <a:t>: </a:t>
            </a:r>
            <a:r>
              <a:rPr lang="sk-SK" sz="2600" dirty="0" err="1"/>
              <a:t>knowledge</a:t>
            </a:r>
            <a:r>
              <a:rPr lang="sk-SK" sz="2600" dirty="0"/>
              <a:t> of </a:t>
            </a:r>
            <a:r>
              <a:rPr lang="sk-SK" sz="2600" dirty="0" err="1"/>
              <a:t>the</a:t>
            </a:r>
            <a:r>
              <a:rPr lang="sk-SK" sz="2600" dirty="0"/>
              <a:t> </a:t>
            </a:r>
            <a:r>
              <a:rPr lang="sk-SK" sz="2600" dirty="0" err="1"/>
              <a:t>topic</a:t>
            </a:r>
            <a:r>
              <a:rPr lang="sk-SK" sz="2600" dirty="0"/>
              <a:t>, </a:t>
            </a:r>
            <a:r>
              <a:rPr lang="sk-SK" sz="2600" dirty="0" err="1"/>
              <a:t>clarity</a:t>
            </a:r>
            <a:r>
              <a:rPr lang="sk-SK" sz="2600" dirty="0"/>
              <a:t>, </a:t>
            </a:r>
            <a:r>
              <a:rPr lang="sk-SK" sz="2600" dirty="0" err="1"/>
              <a:t>information</a:t>
            </a:r>
            <a:r>
              <a:rPr lang="sk-SK" sz="2600" dirty="0"/>
              <a:t> </a:t>
            </a:r>
            <a:r>
              <a:rPr lang="sk-SK" sz="2600" dirty="0" err="1"/>
              <a:t>value</a:t>
            </a:r>
            <a:r>
              <a:rPr lang="sk-SK" sz="2600" dirty="0"/>
              <a:t> and </a:t>
            </a:r>
            <a:r>
              <a:rPr lang="sk-SK" sz="2600" dirty="0" err="1"/>
              <a:t>the</a:t>
            </a:r>
            <a:r>
              <a:rPr lang="sk-SK" sz="2600" dirty="0"/>
              <a:t> </a:t>
            </a:r>
            <a:r>
              <a:rPr lang="sk-SK" sz="2600" dirty="0" err="1"/>
              <a:t>presentation</a:t>
            </a:r>
            <a:r>
              <a:rPr lang="sk-SK" sz="2600" dirty="0"/>
              <a:t> </a:t>
            </a:r>
            <a:r>
              <a:rPr lang="sk-SK" sz="2600" dirty="0" err="1"/>
              <a:t>skills</a:t>
            </a:r>
            <a:r>
              <a:rPr lang="sk-SK" sz="2600" dirty="0"/>
              <a:t> </a:t>
            </a:r>
            <a:r>
              <a:rPr lang="sk-SK" sz="2600" dirty="0" err="1"/>
              <a:t>will</a:t>
            </a:r>
            <a:r>
              <a:rPr lang="sk-SK" sz="2600" dirty="0"/>
              <a:t> </a:t>
            </a:r>
            <a:r>
              <a:rPr lang="sk-SK" sz="2600" dirty="0" err="1"/>
              <a:t>be</a:t>
            </a:r>
            <a:r>
              <a:rPr lang="sk-SK" sz="2600" dirty="0"/>
              <a:t> </a:t>
            </a:r>
            <a:r>
              <a:rPr lang="sk-SK" sz="2600" dirty="0" err="1"/>
              <a:t>evaluated</a:t>
            </a:r>
            <a:r>
              <a:rPr lang="sk-SK" sz="2600" dirty="0"/>
              <a:t>	  </a:t>
            </a:r>
          </a:p>
          <a:p>
            <a:pPr lvl="0"/>
            <a:r>
              <a:rPr lang="en-GB" sz="2600" b="1" dirty="0"/>
              <a:t>Attendance</a:t>
            </a:r>
            <a:r>
              <a:rPr lang="en-GB" sz="2600" dirty="0"/>
              <a:t>: absence on 1 lecture is allowed, if you need to skip an entire block, you will be asked to write an additional assignment</a:t>
            </a:r>
            <a:r>
              <a:rPr lang="sk-SK" sz="2600" dirty="0"/>
              <a:t>, let </a:t>
            </a:r>
            <a:r>
              <a:rPr lang="sk-SK" sz="2600" dirty="0" err="1"/>
              <a:t>me</a:t>
            </a:r>
            <a:r>
              <a:rPr lang="sk-SK" sz="2600" dirty="0"/>
              <a:t> </a:t>
            </a:r>
            <a:r>
              <a:rPr lang="sk-SK" sz="2600" dirty="0" err="1"/>
              <a:t>know</a:t>
            </a:r>
            <a:r>
              <a:rPr lang="sk-SK" sz="2600" dirty="0"/>
              <a:t> in </a:t>
            </a:r>
            <a:r>
              <a:rPr lang="sk-SK" sz="2600" dirty="0" err="1"/>
              <a:t>advance</a:t>
            </a:r>
            <a:r>
              <a:rPr lang="sk-SK" sz="2600" dirty="0"/>
              <a:t>!</a:t>
            </a:r>
            <a:endParaRPr lang="cs-CZ" sz="26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41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C1809-1482-43C6-B965-36E3C979B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Want to get more involved?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25BFA8D-0B30-4B3C-BA86-D128098763A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89" y="1449917"/>
            <a:ext cx="3686674" cy="5198212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51710-9170-4D72-8FD2-4B4F1C2AE37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Become a participant in neuroscientific research!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    OR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Help us with recruitment</a:t>
            </a:r>
          </a:p>
        </p:txBody>
      </p:sp>
    </p:spTree>
    <p:extLst>
      <p:ext uri="{BB962C8B-B14F-4D97-AF65-F5344CB8AC3E}">
        <p14:creationId xmlns:p14="http://schemas.microsoft.com/office/powerpoint/2010/main" val="699105785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28EC6-F715-4ABD-80C6-3A911BCD3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6A13AE-0F69-42A3-A084-122C1E2F5E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9600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106982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DAFC6-BF30-48FF-98CE-D4FD1C496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784" y="4902200"/>
            <a:ext cx="10363200" cy="866776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And enjoy the presentations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607EE4-761C-46E2-9B0B-DD59DBEF0D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96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15913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0598E-B5CD-4882-8630-58E5887EC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33" y="303213"/>
            <a:ext cx="7198784" cy="792162"/>
          </a:xfrm>
        </p:spPr>
        <p:txBody>
          <a:bodyPr/>
          <a:lstStyle/>
          <a:p>
            <a:r>
              <a:rPr lang="en-US" dirty="0"/>
              <a:t> WELCOME!</a:t>
            </a:r>
          </a:p>
        </p:txBody>
      </p:sp>
      <p:pic>
        <p:nvPicPr>
          <p:cNvPr id="13" name="ezgif.com-gif-to-mp4">
            <a:hlinkClick r:id="" action="ppaction://media"/>
            <a:extLst>
              <a:ext uri="{FF2B5EF4-FFF2-40B4-BE49-F238E27FC236}">
                <a16:creationId xmlns:a16="http://schemas.microsoft.com/office/drawing/2014/main" id="{8120B86E-0698-4A9B-A641-D3476BE3415D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41750" y="1619250"/>
            <a:ext cx="4508500" cy="4508500"/>
          </a:xfrm>
        </p:spPr>
      </p:pic>
    </p:spTree>
    <p:extLst>
      <p:ext uri="{BB962C8B-B14F-4D97-AF65-F5344CB8AC3E}">
        <p14:creationId xmlns:p14="http://schemas.microsoft.com/office/powerpoint/2010/main" val="53526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Lecturers</a:t>
            </a:r>
            <a:r>
              <a:rPr lang="sk-SK" dirty="0"/>
              <a:t> and </a:t>
            </a:r>
            <a:r>
              <a:rPr lang="sk-SK" dirty="0" err="1"/>
              <a:t>important</a:t>
            </a:r>
            <a:r>
              <a:rPr lang="sk-SK" dirty="0"/>
              <a:t> </a:t>
            </a:r>
            <a:r>
              <a:rPr lang="sk-SK" dirty="0" err="1"/>
              <a:t>people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5733" y="1658578"/>
            <a:ext cx="11447385" cy="5054928"/>
          </a:xfrm>
        </p:spPr>
        <p:txBody>
          <a:bodyPr/>
          <a:lstStyle/>
          <a:p>
            <a:r>
              <a:rPr lang="en-GB" dirty="0"/>
              <a:t>doc. Mgr. </a:t>
            </a:r>
            <a:r>
              <a:rPr lang="en-GB" dirty="0" err="1"/>
              <a:t>Lenka</a:t>
            </a:r>
            <a:r>
              <a:rPr lang="en-GB" dirty="0"/>
              <a:t> </a:t>
            </a:r>
            <a:r>
              <a:rPr lang="en-GB" dirty="0" err="1"/>
              <a:t>Lacinová</a:t>
            </a:r>
            <a:r>
              <a:rPr lang="en-GB" dirty="0"/>
              <a:t>, Ph.D.: </a:t>
            </a:r>
            <a:r>
              <a:rPr lang="en-GB" dirty="0">
                <a:hlinkClick r:id="rId3"/>
              </a:rPr>
              <a:t>lacinova@fss.muni.cz</a:t>
            </a:r>
            <a:endParaRPr lang="sk-SK" dirty="0"/>
          </a:p>
          <a:p>
            <a:r>
              <a:rPr lang="en-GB" dirty="0"/>
              <a:t>Mgr. </a:t>
            </a:r>
            <a:r>
              <a:rPr lang="en-GB" dirty="0" err="1"/>
              <a:t>Beáta</a:t>
            </a:r>
            <a:r>
              <a:rPr lang="en-GB" dirty="0"/>
              <a:t> </a:t>
            </a:r>
            <a:r>
              <a:rPr lang="en-GB" dirty="0" err="1"/>
              <a:t>Špiláková</a:t>
            </a:r>
            <a:r>
              <a:rPr lang="en-GB" dirty="0"/>
              <a:t>: </a:t>
            </a:r>
            <a:r>
              <a:rPr lang="en-GB" dirty="0">
                <a:hlinkClick r:id="rId4"/>
              </a:rPr>
              <a:t>beata.spilakova@ceitec.muni.cz</a:t>
            </a:r>
            <a:r>
              <a:rPr lang="en-GB" dirty="0"/>
              <a:t>, </a:t>
            </a:r>
            <a:r>
              <a:rPr lang="en-US" dirty="0"/>
              <a:t>54949 7469</a:t>
            </a:r>
            <a:endParaRPr lang="cs-CZ" dirty="0"/>
          </a:p>
          <a:p>
            <a:r>
              <a:rPr lang="en-GB" dirty="0"/>
              <a:t>Mgr. </a:t>
            </a:r>
            <a:r>
              <a:rPr lang="en-GB" dirty="0" err="1"/>
              <a:t>Pavlína</a:t>
            </a:r>
            <a:r>
              <a:rPr lang="en-GB" dirty="0"/>
              <a:t> </a:t>
            </a:r>
            <a:r>
              <a:rPr lang="en-GB" dirty="0" err="1"/>
              <a:t>Hlavatá</a:t>
            </a:r>
            <a:r>
              <a:rPr lang="en-GB" dirty="0"/>
              <a:t>: </a:t>
            </a:r>
            <a:r>
              <a:rPr lang="en-GB" dirty="0">
                <a:hlinkClick r:id="rId5"/>
              </a:rPr>
              <a:t>397885@mail.muni.cz</a:t>
            </a:r>
            <a:r>
              <a:rPr lang="en-GB" dirty="0"/>
              <a:t> </a:t>
            </a:r>
            <a:endParaRPr lang="cs-CZ" dirty="0"/>
          </a:p>
          <a:p>
            <a:r>
              <a:rPr lang="en-GB" dirty="0"/>
              <a:t>Mgr. Martin </a:t>
            </a:r>
            <a:r>
              <a:rPr lang="en-GB" dirty="0" err="1"/>
              <a:t>Jáni</a:t>
            </a:r>
            <a:r>
              <a:rPr lang="en-GB" dirty="0"/>
              <a:t>: </a:t>
            </a:r>
            <a:r>
              <a:rPr lang="en-GB" dirty="0">
                <a:hlinkClick r:id="rId6"/>
              </a:rPr>
              <a:t>217488@mail.muni.cz</a:t>
            </a:r>
            <a:r>
              <a:rPr lang="en-GB" dirty="0"/>
              <a:t> </a:t>
            </a:r>
            <a:endParaRPr lang="cs-CZ" dirty="0"/>
          </a:p>
          <a:p>
            <a:r>
              <a:rPr lang="en-GB" dirty="0"/>
              <a:t>Mgr. </a:t>
            </a:r>
            <a:r>
              <a:rPr lang="en-GB" dirty="0" err="1"/>
              <a:t>Pavlína</a:t>
            </a:r>
            <a:r>
              <a:rPr lang="en-GB" dirty="0"/>
              <a:t> </a:t>
            </a:r>
            <a:r>
              <a:rPr lang="en-GB" dirty="0" err="1"/>
              <a:t>Linhartová</a:t>
            </a:r>
            <a:r>
              <a:rPr lang="en-GB" dirty="0"/>
              <a:t>, </a:t>
            </a:r>
            <a:r>
              <a:rPr lang="en-GB" u="sng" dirty="0">
                <a:hlinkClick r:id="rId7"/>
              </a:rPr>
              <a:t>pavla.linhartova@gmail.com</a:t>
            </a:r>
            <a:r>
              <a:rPr lang="en-GB" dirty="0"/>
              <a:t> </a:t>
            </a:r>
          </a:p>
          <a:p>
            <a:r>
              <a:rPr lang="en-GB" dirty="0" err="1"/>
              <a:t>Klára</a:t>
            </a:r>
            <a:r>
              <a:rPr lang="en-GB" dirty="0"/>
              <a:t> </a:t>
            </a:r>
            <a:r>
              <a:rPr lang="en-GB" dirty="0" err="1"/>
              <a:t>Marečková</a:t>
            </a:r>
            <a:r>
              <a:rPr lang="en-GB" dirty="0"/>
              <a:t>, Ph.D., M.Sc.: </a:t>
            </a:r>
            <a:r>
              <a:rPr lang="en-GB" dirty="0">
                <a:hlinkClick r:id="rId8"/>
              </a:rPr>
              <a:t>klara.mareckova@ceitec.muni.cz</a:t>
            </a:r>
            <a:r>
              <a:rPr lang="en-GB" dirty="0"/>
              <a:t> </a:t>
            </a:r>
          </a:p>
          <a:p>
            <a:r>
              <a:rPr lang="sk-SK" dirty="0"/>
              <a:t>Mgr. Lenka </a:t>
            </a:r>
            <a:r>
              <a:rPr lang="sk-SK" dirty="0" err="1"/>
              <a:t>Sakálošová</a:t>
            </a:r>
            <a:r>
              <a:rPr lang="en-GB" dirty="0"/>
              <a:t>, </a:t>
            </a:r>
            <a:r>
              <a:rPr lang="en-GB" u="sng" dirty="0">
                <a:hlinkClick r:id="rId9"/>
              </a:rPr>
              <a:t>lenka.sakalosova@ceitec.muni.cz</a:t>
            </a:r>
            <a:r>
              <a:rPr lang="en-GB" dirty="0"/>
              <a:t> </a:t>
            </a:r>
          </a:p>
          <a:p>
            <a:r>
              <a:rPr lang="en-GB" dirty="0"/>
              <a:t>MSc. Miguel Salazar: </a:t>
            </a:r>
            <a:r>
              <a:rPr lang="en-GB" dirty="0">
                <a:hlinkClick r:id="rId10"/>
              </a:rPr>
              <a:t>miguel.salazar@ceitec.muni.cz</a:t>
            </a:r>
            <a:r>
              <a:rPr lang="en-GB" dirty="0"/>
              <a:t> 	</a:t>
            </a:r>
            <a:endParaRPr lang="cs-CZ" dirty="0"/>
          </a:p>
          <a:p>
            <a:r>
              <a:rPr lang="en-GB" dirty="0"/>
              <a:t>Mgr. Petra </a:t>
            </a:r>
            <a:r>
              <a:rPr lang="en-GB" dirty="0" err="1"/>
              <a:t>Zemánková</a:t>
            </a:r>
            <a:r>
              <a:rPr lang="en-GB" dirty="0"/>
              <a:t>: </a:t>
            </a:r>
            <a:r>
              <a:rPr lang="en-GB" dirty="0">
                <a:hlinkClick r:id="rId11"/>
              </a:rPr>
              <a:t>petra.zemankova@ceitec.muni.cz</a:t>
            </a:r>
            <a:r>
              <a:rPr lang="en-GB" dirty="0"/>
              <a:t> </a:t>
            </a:r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841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Lecturers</a:t>
            </a:r>
            <a:r>
              <a:rPr lang="sk-SK" dirty="0"/>
              <a:t> and </a:t>
            </a:r>
            <a:r>
              <a:rPr lang="sk-SK" dirty="0" err="1"/>
              <a:t>important</a:t>
            </a:r>
            <a:r>
              <a:rPr lang="sk-SK" dirty="0"/>
              <a:t> </a:t>
            </a:r>
            <a:r>
              <a:rPr lang="sk-SK" dirty="0" err="1"/>
              <a:t>people</a:t>
            </a:r>
            <a:endParaRPr lang="sk-SK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C7D36615-7102-4973-8C1B-C2CBA7424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733" y="1648746"/>
            <a:ext cx="11615737" cy="4508500"/>
          </a:xfrm>
        </p:spPr>
        <p:txBody>
          <a:bodyPr/>
          <a:lstStyle/>
          <a:p>
            <a:r>
              <a:rPr lang="en-GB" b="1" dirty="0"/>
              <a:t>doc. Mgr. </a:t>
            </a:r>
            <a:r>
              <a:rPr lang="en-GB" b="1" dirty="0" err="1"/>
              <a:t>Lenka</a:t>
            </a:r>
            <a:r>
              <a:rPr lang="en-GB" b="1" dirty="0"/>
              <a:t> </a:t>
            </a:r>
            <a:r>
              <a:rPr lang="en-GB" b="1" dirty="0" err="1"/>
              <a:t>Lacinová</a:t>
            </a:r>
            <a:r>
              <a:rPr lang="en-GB" b="1" dirty="0"/>
              <a:t>, Ph.D.: </a:t>
            </a:r>
            <a:r>
              <a:rPr lang="en-GB" b="1" dirty="0">
                <a:hlinkClick r:id="rId3"/>
              </a:rPr>
              <a:t>lacinova@fss.muni.cz</a:t>
            </a:r>
            <a:endParaRPr lang="sk-SK" b="1" dirty="0"/>
          </a:p>
          <a:p>
            <a:r>
              <a:rPr lang="en-GB" dirty="0"/>
              <a:t>Mgr. </a:t>
            </a:r>
            <a:r>
              <a:rPr lang="en-GB" dirty="0" err="1"/>
              <a:t>Beáta</a:t>
            </a:r>
            <a:r>
              <a:rPr lang="en-GB" dirty="0"/>
              <a:t> </a:t>
            </a:r>
            <a:r>
              <a:rPr lang="en-GB" dirty="0" err="1"/>
              <a:t>Špiláková</a:t>
            </a:r>
            <a:r>
              <a:rPr lang="en-GB" dirty="0"/>
              <a:t>: </a:t>
            </a:r>
            <a:r>
              <a:rPr lang="en-GB" dirty="0">
                <a:hlinkClick r:id="rId4"/>
              </a:rPr>
              <a:t>beata.spilakova@ceitec.muni.cz</a:t>
            </a:r>
            <a:r>
              <a:rPr lang="en-GB" dirty="0"/>
              <a:t>, </a:t>
            </a:r>
            <a:r>
              <a:rPr lang="en-US" dirty="0"/>
              <a:t>54949 7469</a:t>
            </a:r>
            <a:endParaRPr lang="cs-CZ" dirty="0"/>
          </a:p>
          <a:p>
            <a:r>
              <a:rPr lang="en-GB" dirty="0"/>
              <a:t>Mgr. </a:t>
            </a:r>
            <a:r>
              <a:rPr lang="en-GB" dirty="0" err="1"/>
              <a:t>Pavlína</a:t>
            </a:r>
            <a:r>
              <a:rPr lang="en-GB" dirty="0"/>
              <a:t> </a:t>
            </a:r>
            <a:r>
              <a:rPr lang="en-GB" dirty="0" err="1"/>
              <a:t>Hlavatá</a:t>
            </a:r>
            <a:r>
              <a:rPr lang="en-GB" dirty="0"/>
              <a:t>: </a:t>
            </a:r>
            <a:r>
              <a:rPr lang="en-GB" dirty="0">
                <a:hlinkClick r:id="rId5"/>
              </a:rPr>
              <a:t>397885@mail.muni.cz</a:t>
            </a:r>
            <a:r>
              <a:rPr lang="en-GB" dirty="0"/>
              <a:t> </a:t>
            </a:r>
            <a:endParaRPr lang="cs-CZ" dirty="0"/>
          </a:p>
          <a:p>
            <a:r>
              <a:rPr lang="en-GB" dirty="0"/>
              <a:t>Mgr. Martin </a:t>
            </a:r>
            <a:r>
              <a:rPr lang="en-GB" dirty="0" err="1"/>
              <a:t>Jáni</a:t>
            </a:r>
            <a:r>
              <a:rPr lang="en-GB" dirty="0"/>
              <a:t>: </a:t>
            </a:r>
            <a:r>
              <a:rPr lang="en-GB" dirty="0">
                <a:hlinkClick r:id="rId6"/>
              </a:rPr>
              <a:t>217488@mail.muni.cz</a:t>
            </a:r>
            <a:r>
              <a:rPr lang="en-GB" dirty="0"/>
              <a:t> </a:t>
            </a:r>
            <a:endParaRPr lang="cs-CZ" dirty="0"/>
          </a:p>
          <a:p>
            <a:r>
              <a:rPr lang="en-GB" dirty="0"/>
              <a:t>Mgr. </a:t>
            </a:r>
            <a:r>
              <a:rPr lang="en-GB" dirty="0" err="1"/>
              <a:t>Pavlína</a:t>
            </a:r>
            <a:r>
              <a:rPr lang="en-GB" dirty="0"/>
              <a:t> </a:t>
            </a:r>
            <a:r>
              <a:rPr lang="en-GB" dirty="0" err="1"/>
              <a:t>Linhartová</a:t>
            </a:r>
            <a:r>
              <a:rPr lang="en-GB" dirty="0"/>
              <a:t>, </a:t>
            </a:r>
            <a:r>
              <a:rPr lang="en-GB" u="sng" dirty="0">
                <a:hlinkClick r:id="rId7"/>
              </a:rPr>
              <a:t>pavla.linhartova@gmail.com</a:t>
            </a:r>
            <a:r>
              <a:rPr lang="en-GB" dirty="0"/>
              <a:t> </a:t>
            </a:r>
          </a:p>
          <a:p>
            <a:r>
              <a:rPr lang="en-GB" dirty="0" err="1"/>
              <a:t>Klára</a:t>
            </a:r>
            <a:r>
              <a:rPr lang="en-GB" dirty="0"/>
              <a:t> </a:t>
            </a:r>
            <a:r>
              <a:rPr lang="en-GB" dirty="0" err="1"/>
              <a:t>Marečková</a:t>
            </a:r>
            <a:r>
              <a:rPr lang="en-GB" dirty="0"/>
              <a:t>, Ph.D., M.Sc.: </a:t>
            </a:r>
            <a:r>
              <a:rPr lang="en-GB" dirty="0">
                <a:hlinkClick r:id="rId8"/>
              </a:rPr>
              <a:t>klara.mareckova@ceitec.muni.cz</a:t>
            </a:r>
            <a:r>
              <a:rPr lang="en-GB" dirty="0"/>
              <a:t> </a:t>
            </a:r>
          </a:p>
          <a:p>
            <a:r>
              <a:rPr lang="sk-SK" dirty="0"/>
              <a:t>Mgr. Lenka </a:t>
            </a:r>
            <a:r>
              <a:rPr lang="sk-SK" dirty="0" err="1"/>
              <a:t>Sakálošová</a:t>
            </a:r>
            <a:r>
              <a:rPr lang="en-GB" dirty="0"/>
              <a:t>, </a:t>
            </a:r>
            <a:r>
              <a:rPr lang="en-GB" u="sng" dirty="0">
                <a:hlinkClick r:id="rId9"/>
              </a:rPr>
              <a:t>lenka.sakalosova@ceitec.muni.cz</a:t>
            </a:r>
            <a:r>
              <a:rPr lang="en-GB" dirty="0"/>
              <a:t> </a:t>
            </a:r>
          </a:p>
          <a:p>
            <a:r>
              <a:rPr lang="en-GB" dirty="0"/>
              <a:t>MSc. Miguel Salazar: </a:t>
            </a:r>
            <a:r>
              <a:rPr lang="en-GB" dirty="0">
                <a:hlinkClick r:id="rId10"/>
              </a:rPr>
              <a:t>miguel.salazar@ceitec.muni.cz</a:t>
            </a:r>
            <a:r>
              <a:rPr lang="en-GB" dirty="0"/>
              <a:t> 	</a:t>
            </a:r>
            <a:endParaRPr lang="cs-CZ" dirty="0"/>
          </a:p>
          <a:p>
            <a:r>
              <a:rPr lang="en-GB" dirty="0"/>
              <a:t>Mgr. Petra </a:t>
            </a:r>
            <a:r>
              <a:rPr lang="en-GB" dirty="0" err="1"/>
              <a:t>Zemánková</a:t>
            </a:r>
            <a:r>
              <a:rPr lang="en-GB" dirty="0"/>
              <a:t>: </a:t>
            </a:r>
            <a:r>
              <a:rPr lang="en-GB" dirty="0">
                <a:hlinkClick r:id="rId11"/>
              </a:rPr>
              <a:t>petra.zemankova@ceitec.muni.cz</a:t>
            </a:r>
            <a:r>
              <a:rPr lang="en-GB" dirty="0"/>
              <a:t> </a:t>
            </a:r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747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Lecturers</a:t>
            </a:r>
            <a:r>
              <a:rPr lang="sk-SK" dirty="0"/>
              <a:t> </a:t>
            </a:r>
            <a:r>
              <a:rPr lang="sk-SK" dirty="0" err="1"/>
              <a:t>important</a:t>
            </a:r>
            <a:r>
              <a:rPr lang="sk-SK" dirty="0"/>
              <a:t> </a:t>
            </a:r>
            <a:r>
              <a:rPr lang="sk-SK" dirty="0" err="1"/>
              <a:t>people</a:t>
            </a:r>
            <a:endParaRPr lang="sk-SK" dirty="0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41058244-18A6-4935-BD59-ACE5EE62F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262" y="1619250"/>
            <a:ext cx="11822215" cy="4508500"/>
          </a:xfrm>
        </p:spPr>
        <p:txBody>
          <a:bodyPr/>
          <a:lstStyle/>
          <a:p>
            <a:r>
              <a:rPr lang="en-GB" dirty="0"/>
              <a:t>doc. Mgr. </a:t>
            </a:r>
            <a:r>
              <a:rPr lang="en-GB" dirty="0" err="1"/>
              <a:t>Lenka</a:t>
            </a:r>
            <a:r>
              <a:rPr lang="en-GB" dirty="0"/>
              <a:t> </a:t>
            </a:r>
            <a:r>
              <a:rPr lang="en-GB" dirty="0" err="1"/>
              <a:t>Lacinová</a:t>
            </a:r>
            <a:r>
              <a:rPr lang="en-GB" dirty="0"/>
              <a:t>, Ph.D.: </a:t>
            </a:r>
            <a:r>
              <a:rPr lang="en-GB" dirty="0">
                <a:hlinkClick r:id="rId3"/>
              </a:rPr>
              <a:t>lacinova@fss.muni.cz</a:t>
            </a:r>
            <a:endParaRPr lang="sk-SK" dirty="0"/>
          </a:p>
          <a:p>
            <a:r>
              <a:rPr lang="en-GB" b="1" dirty="0"/>
              <a:t>Mgr. </a:t>
            </a:r>
            <a:r>
              <a:rPr lang="en-GB" b="1" dirty="0" err="1"/>
              <a:t>Beáta</a:t>
            </a:r>
            <a:r>
              <a:rPr lang="en-GB" b="1" dirty="0"/>
              <a:t> </a:t>
            </a:r>
            <a:r>
              <a:rPr lang="en-GB" b="1" dirty="0" err="1"/>
              <a:t>Špiláková</a:t>
            </a:r>
            <a:r>
              <a:rPr lang="en-GB" b="1" dirty="0"/>
              <a:t>: </a:t>
            </a:r>
            <a:r>
              <a:rPr lang="en-GB" b="1" dirty="0">
                <a:hlinkClick r:id="rId4"/>
              </a:rPr>
              <a:t>beata.spilakova@ceitec.muni.cz</a:t>
            </a:r>
            <a:r>
              <a:rPr lang="en-GB" b="1" dirty="0"/>
              <a:t>, </a:t>
            </a:r>
            <a:r>
              <a:rPr lang="en-US" sz="2400" b="1" dirty="0"/>
              <a:t>54949 7469</a:t>
            </a:r>
            <a:endParaRPr lang="cs-CZ" b="1" dirty="0"/>
          </a:p>
          <a:p>
            <a:r>
              <a:rPr lang="en-GB" dirty="0"/>
              <a:t>Mgr. </a:t>
            </a:r>
            <a:r>
              <a:rPr lang="en-GB" dirty="0" err="1"/>
              <a:t>Pavlína</a:t>
            </a:r>
            <a:r>
              <a:rPr lang="en-GB" dirty="0"/>
              <a:t> </a:t>
            </a:r>
            <a:r>
              <a:rPr lang="en-GB" dirty="0" err="1"/>
              <a:t>Hlavatá</a:t>
            </a:r>
            <a:r>
              <a:rPr lang="en-GB" dirty="0"/>
              <a:t>: </a:t>
            </a:r>
            <a:r>
              <a:rPr lang="en-GB" dirty="0">
                <a:hlinkClick r:id="rId5"/>
              </a:rPr>
              <a:t>397885@mail.muni.cz</a:t>
            </a:r>
            <a:r>
              <a:rPr lang="en-GB" dirty="0"/>
              <a:t> </a:t>
            </a:r>
            <a:endParaRPr lang="cs-CZ" dirty="0"/>
          </a:p>
          <a:p>
            <a:r>
              <a:rPr lang="en-GB" dirty="0"/>
              <a:t>Mgr. Martin </a:t>
            </a:r>
            <a:r>
              <a:rPr lang="en-GB" dirty="0" err="1"/>
              <a:t>Jáni</a:t>
            </a:r>
            <a:r>
              <a:rPr lang="en-GB" dirty="0"/>
              <a:t>: </a:t>
            </a:r>
            <a:r>
              <a:rPr lang="en-GB" dirty="0">
                <a:hlinkClick r:id="rId6"/>
              </a:rPr>
              <a:t>217488@mail.muni.cz</a:t>
            </a:r>
            <a:r>
              <a:rPr lang="en-GB" dirty="0"/>
              <a:t> </a:t>
            </a:r>
            <a:endParaRPr lang="cs-CZ" dirty="0"/>
          </a:p>
          <a:p>
            <a:r>
              <a:rPr lang="en-GB" dirty="0"/>
              <a:t>Mgr. </a:t>
            </a:r>
            <a:r>
              <a:rPr lang="en-GB" dirty="0" err="1"/>
              <a:t>Pavlína</a:t>
            </a:r>
            <a:r>
              <a:rPr lang="en-GB" dirty="0"/>
              <a:t> </a:t>
            </a:r>
            <a:r>
              <a:rPr lang="en-GB" dirty="0" err="1"/>
              <a:t>Linhartová</a:t>
            </a:r>
            <a:r>
              <a:rPr lang="en-GB" dirty="0"/>
              <a:t>, </a:t>
            </a:r>
            <a:r>
              <a:rPr lang="en-GB" u="sng" dirty="0">
                <a:hlinkClick r:id="rId7"/>
              </a:rPr>
              <a:t>pavla.linhartova@gmail.com</a:t>
            </a:r>
            <a:r>
              <a:rPr lang="en-GB" dirty="0"/>
              <a:t> </a:t>
            </a:r>
          </a:p>
          <a:p>
            <a:r>
              <a:rPr lang="en-GB" dirty="0" err="1"/>
              <a:t>Klára</a:t>
            </a:r>
            <a:r>
              <a:rPr lang="en-GB" dirty="0"/>
              <a:t> </a:t>
            </a:r>
            <a:r>
              <a:rPr lang="en-GB" dirty="0" err="1"/>
              <a:t>Marečková</a:t>
            </a:r>
            <a:r>
              <a:rPr lang="en-GB" dirty="0"/>
              <a:t>, Ph.D., M.Sc.: </a:t>
            </a:r>
            <a:r>
              <a:rPr lang="en-GB" dirty="0">
                <a:hlinkClick r:id="rId8"/>
              </a:rPr>
              <a:t>klara.mareckova@ceitec.muni.cz</a:t>
            </a:r>
            <a:r>
              <a:rPr lang="en-GB" dirty="0"/>
              <a:t> </a:t>
            </a:r>
          </a:p>
          <a:p>
            <a:r>
              <a:rPr lang="sk-SK" dirty="0"/>
              <a:t>Mgr. Lenka </a:t>
            </a:r>
            <a:r>
              <a:rPr lang="sk-SK" dirty="0" err="1"/>
              <a:t>Sakálošová</a:t>
            </a:r>
            <a:r>
              <a:rPr lang="en-GB" dirty="0"/>
              <a:t>, </a:t>
            </a:r>
            <a:r>
              <a:rPr lang="en-GB" u="sng" dirty="0">
                <a:hlinkClick r:id="rId9"/>
              </a:rPr>
              <a:t>lenka.sakalosova@ceitec.muni.cz</a:t>
            </a:r>
            <a:r>
              <a:rPr lang="en-GB" dirty="0"/>
              <a:t> </a:t>
            </a:r>
          </a:p>
          <a:p>
            <a:r>
              <a:rPr lang="en-GB" dirty="0"/>
              <a:t>MSc. Miguel Salazar: </a:t>
            </a:r>
            <a:r>
              <a:rPr lang="en-GB" dirty="0">
                <a:hlinkClick r:id="rId10"/>
              </a:rPr>
              <a:t>miguel.salazar@ceitec.muni.cz</a:t>
            </a:r>
            <a:r>
              <a:rPr lang="en-GB" dirty="0"/>
              <a:t> 	</a:t>
            </a:r>
            <a:endParaRPr lang="cs-CZ" dirty="0"/>
          </a:p>
          <a:p>
            <a:r>
              <a:rPr lang="en-GB" dirty="0"/>
              <a:t>Mgr. Petra </a:t>
            </a:r>
            <a:r>
              <a:rPr lang="en-GB" dirty="0" err="1"/>
              <a:t>Zemánková</a:t>
            </a:r>
            <a:r>
              <a:rPr lang="en-GB" dirty="0"/>
              <a:t>: </a:t>
            </a:r>
            <a:r>
              <a:rPr lang="en-GB" dirty="0">
                <a:hlinkClick r:id="rId11"/>
              </a:rPr>
              <a:t>petra.zemankova@ceitec.muni.cz</a:t>
            </a:r>
            <a:r>
              <a:rPr lang="en-GB" dirty="0"/>
              <a:t> </a:t>
            </a:r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905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DD704-DC27-42D3-A241-1D412E22A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Lectures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E44D4-852E-4CBA-841B-092B1CAE1F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/>
              <a:t>Today</a:t>
            </a: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514350" indent="-514350">
              <a:buAutoNum type="arabicPeriod"/>
            </a:pPr>
            <a:r>
              <a:rPr lang="sk-SK" b="1" dirty="0"/>
              <a:t>Klára </a:t>
            </a:r>
            <a:r>
              <a:rPr lang="sk-SK" b="1" dirty="0" err="1"/>
              <a:t>Marečková</a:t>
            </a:r>
            <a:r>
              <a:rPr lang="sk-SK" dirty="0"/>
              <a:t>: </a:t>
            </a:r>
            <a:r>
              <a:rPr lang="en-US" dirty="0"/>
              <a:t>Introduction to Contemporary Neuroscience </a:t>
            </a:r>
            <a:endParaRPr lang="sk-SK" dirty="0"/>
          </a:p>
          <a:p>
            <a:pPr marL="514350" indent="-514350">
              <a:buAutoNum type="arabicPeriod"/>
            </a:pPr>
            <a:r>
              <a:rPr lang="sk-SK" b="1" dirty="0"/>
              <a:t>Klára </a:t>
            </a:r>
            <a:r>
              <a:rPr lang="sk-SK" b="1" dirty="0" err="1"/>
              <a:t>Marečková</a:t>
            </a:r>
            <a:r>
              <a:rPr lang="sk-SK" dirty="0"/>
              <a:t>: </a:t>
            </a:r>
            <a:r>
              <a:rPr lang="en-US" dirty="0"/>
              <a:t>Biomarkers and underlying mechanisms of psychiatric diseases </a:t>
            </a:r>
            <a:endParaRPr lang="sk-SK" dirty="0"/>
          </a:p>
          <a:p>
            <a:pPr marL="514350" indent="-514350">
              <a:buAutoNum type="arabicPeriod"/>
            </a:pPr>
            <a:r>
              <a:rPr lang="sk-SK" b="1" dirty="0" err="1"/>
              <a:t>Miguel</a:t>
            </a:r>
            <a:r>
              <a:rPr lang="sk-SK" b="1" dirty="0"/>
              <a:t> </a:t>
            </a:r>
            <a:r>
              <a:rPr lang="sk-SK" b="1" dirty="0" err="1"/>
              <a:t>Salazar</a:t>
            </a:r>
            <a:r>
              <a:rPr lang="sk-SK" dirty="0"/>
              <a:t>: </a:t>
            </a:r>
            <a:r>
              <a:rPr lang="sk-SK" dirty="0" err="1"/>
              <a:t>Inhibition</a:t>
            </a:r>
            <a:endParaRPr lang="en-GB" dirty="0"/>
          </a:p>
          <a:p>
            <a:pPr marL="514350" indent="-514350">
              <a:buFontTx/>
              <a:buAutoNum type="arabicPeriod"/>
            </a:pPr>
            <a:r>
              <a:rPr lang="sk-SK" b="1" dirty="0"/>
              <a:t>Pavlína Hlavatá</a:t>
            </a:r>
            <a:r>
              <a:rPr lang="sk-SK" dirty="0"/>
              <a:t>: </a:t>
            </a:r>
            <a:r>
              <a:rPr lang="sk-SK" dirty="0" err="1"/>
              <a:t>Impulsivity</a:t>
            </a:r>
            <a:endParaRPr lang="en-GB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48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DD704-DC27-42D3-A241-1D412E22A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Lectures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E44D4-852E-4CBA-841B-092B1CAE1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734" y="1619250"/>
            <a:ext cx="11036300" cy="4591050"/>
          </a:xfrm>
        </p:spPr>
        <p:txBody>
          <a:bodyPr/>
          <a:lstStyle/>
          <a:p>
            <a:r>
              <a:rPr lang="sk-SK" dirty="0"/>
              <a:t>26.10., 8:00, CEITEC</a:t>
            </a:r>
          </a:p>
          <a:p>
            <a:pPr marL="514350" indent="-514350">
              <a:buAutoNum type="arabicPeriod"/>
            </a:pPr>
            <a:r>
              <a:rPr lang="sk-SK" b="1" dirty="0"/>
              <a:t>Lenka </a:t>
            </a:r>
            <a:r>
              <a:rPr lang="sk-SK" b="1" dirty="0" err="1"/>
              <a:t>Sakálošová</a:t>
            </a:r>
            <a:r>
              <a:rPr lang="sk-SK" dirty="0"/>
              <a:t>: </a:t>
            </a:r>
            <a:r>
              <a:rPr lang="en-US" dirty="0"/>
              <a:t>Introduction to imaging techniques and brain stimulation</a:t>
            </a:r>
            <a:endParaRPr lang="sk-SK" dirty="0"/>
          </a:p>
          <a:p>
            <a:pPr marL="514350" indent="-514350">
              <a:buFontTx/>
              <a:buAutoNum type="arabicPeriod"/>
            </a:pPr>
            <a:r>
              <a:rPr lang="sk-SK" b="1" dirty="0"/>
              <a:t>Petra </a:t>
            </a:r>
            <a:r>
              <a:rPr lang="en-US" b="1" dirty="0" err="1"/>
              <a:t>Zemánková</a:t>
            </a:r>
            <a:r>
              <a:rPr lang="sk-SK" dirty="0"/>
              <a:t>: </a:t>
            </a:r>
            <a:r>
              <a:rPr lang="en-GB" dirty="0"/>
              <a:t>Magnetic resonance imaging</a:t>
            </a:r>
            <a:endParaRPr lang="sk-SK" dirty="0"/>
          </a:p>
          <a:p>
            <a:pPr marL="514350" indent="-514350">
              <a:buFontTx/>
              <a:buAutoNum type="arabicPeriod"/>
            </a:pPr>
            <a:r>
              <a:rPr lang="sk-SK" b="1" dirty="0"/>
              <a:t>P</a:t>
            </a:r>
            <a:r>
              <a:rPr lang="en-GB" b="1" dirty="0" err="1"/>
              <a:t>avlína</a:t>
            </a:r>
            <a:r>
              <a:rPr lang="en-GB" b="1" dirty="0"/>
              <a:t> </a:t>
            </a:r>
            <a:r>
              <a:rPr lang="en-GB" b="1" dirty="0" err="1"/>
              <a:t>Linhartová</a:t>
            </a:r>
            <a:r>
              <a:rPr lang="sk-SK" dirty="0"/>
              <a:t>: </a:t>
            </a:r>
            <a:r>
              <a:rPr lang="en-GB" dirty="0"/>
              <a:t>Repetitive transcranial magnetic stimulation &amp; fMRI biofeedback</a:t>
            </a:r>
            <a:endParaRPr lang="sk-SK" dirty="0"/>
          </a:p>
          <a:p>
            <a:pPr marL="514350" indent="-514350">
              <a:buFontTx/>
              <a:buAutoNum type="arabicPeriod"/>
            </a:pPr>
            <a:r>
              <a:rPr lang="en-GB" dirty="0"/>
              <a:t>EEG, TMS &amp; MRI demonstrations</a:t>
            </a:r>
          </a:p>
          <a:p>
            <a:r>
              <a:rPr lang="en-US" dirty="0"/>
              <a:t>University</a:t>
            </a:r>
            <a:r>
              <a:rPr lang="sk-SK" dirty="0"/>
              <a:t> </a:t>
            </a:r>
            <a:r>
              <a:rPr lang="en-US" dirty="0"/>
              <a:t>Campus</a:t>
            </a:r>
            <a:r>
              <a:rPr lang="sk-SK" dirty="0"/>
              <a:t> at Brno-Bohunice, </a:t>
            </a:r>
            <a:r>
              <a:rPr lang="en-US" dirty="0"/>
              <a:t>building</a:t>
            </a:r>
            <a:r>
              <a:rPr lang="sk-SK" dirty="0"/>
              <a:t> A35</a:t>
            </a:r>
            <a:r>
              <a:rPr lang="en-GB" dirty="0"/>
              <a:t>, room 2S087</a:t>
            </a:r>
            <a:endParaRPr lang="sk-SK" dirty="0"/>
          </a:p>
          <a:p>
            <a:pPr marL="0" indent="0">
              <a:buNone/>
            </a:pPr>
            <a:r>
              <a:rPr lang="sk-SK" dirty="0"/>
              <a:t>    b</a:t>
            </a:r>
            <a:r>
              <a:rPr lang="en-US" dirty="0"/>
              <a:t>uses</a:t>
            </a:r>
            <a:r>
              <a:rPr lang="sk-SK" dirty="0"/>
              <a:t> 50, 60, 61, E56, </a:t>
            </a:r>
            <a:r>
              <a:rPr lang="en-US" dirty="0"/>
              <a:t>trolleybuses</a:t>
            </a:r>
            <a:r>
              <a:rPr lang="sk-SK" dirty="0"/>
              <a:t> 25, 37</a:t>
            </a:r>
          </a:p>
          <a:p>
            <a:pPr marL="0" indent="0">
              <a:buNone/>
            </a:pPr>
            <a:r>
              <a:rPr lang="sk-SK" dirty="0"/>
              <a:t>    </a:t>
            </a:r>
            <a:r>
              <a:rPr lang="en-US" dirty="0"/>
              <a:t>bus</a:t>
            </a:r>
            <a:r>
              <a:rPr lang="sk-SK" dirty="0"/>
              <a:t> stop Univerzitní kampus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54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5AD80-F189-4CE1-93AC-C7EE897F8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 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DC125-19EE-4D47-866B-F1D4B6EA43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/>
              <a:t>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4A7D0A-DE12-46B2-92C9-2D419631A1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928" y="177800"/>
            <a:ext cx="9413911" cy="643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8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DD704-DC27-42D3-A241-1D412E22A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Lectures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E44D4-852E-4CBA-841B-092B1CAE1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734" y="1619250"/>
            <a:ext cx="11036300" cy="4591050"/>
          </a:xfrm>
        </p:spPr>
        <p:txBody>
          <a:bodyPr/>
          <a:lstStyle/>
          <a:p>
            <a:r>
              <a:rPr lang="sk-SK" dirty="0"/>
              <a:t>26.10., 8:00, CEITEC</a:t>
            </a:r>
          </a:p>
          <a:p>
            <a:pPr marL="514350" indent="-514350">
              <a:buAutoNum type="arabicPeriod"/>
            </a:pPr>
            <a:r>
              <a:rPr lang="sk-SK" b="1" dirty="0"/>
              <a:t>Lenka </a:t>
            </a:r>
            <a:r>
              <a:rPr lang="sk-SK" b="1" dirty="0" err="1"/>
              <a:t>Sakálošová</a:t>
            </a:r>
            <a:r>
              <a:rPr lang="sk-SK" dirty="0"/>
              <a:t>: </a:t>
            </a:r>
            <a:r>
              <a:rPr lang="en-US" dirty="0"/>
              <a:t>Introduction to imaging techniques and brain stimulation</a:t>
            </a:r>
            <a:endParaRPr lang="sk-SK" dirty="0"/>
          </a:p>
          <a:p>
            <a:pPr marL="514350" indent="-514350">
              <a:buFontTx/>
              <a:buAutoNum type="arabicPeriod"/>
            </a:pPr>
            <a:r>
              <a:rPr lang="sk-SK" b="1" dirty="0"/>
              <a:t>Petra </a:t>
            </a:r>
            <a:r>
              <a:rPr lang="en-US" b="1" dirty="0" err="1"/>
              <a:t>Zemánková</a:t>
            </a:r>
            <a:r>
              <a:rPr lang="sk-SK" dirty="0"/>
              <a:t>: </a:t>
            </a:r>
            <a:r>
              <a:rPr lang="en-GB" dirty="0"/>
              <a:t>Magnetic resonance imaging</a:t>
            </a:r>
            <a:endParaRPr lang="sk-SK" dirty="0"/>
          </a:p>
          <a:p>
            <a:pPr marL="514350" indent="-514350">
              <a:buFontTx/>
              <a:buAutoNum type="arabicPeriod"/>
            </a:pPr>
            <a:r>
              <a:rPr lang="sk-SK" b="1" dirty="0"/>
              <a:t>P</a:t>
            </a:r>
            <a:r>
              <a:rPr lang="en-GB" b="1" dirty="0" err="1"/>
              <a:t>avlína</a:t>
            </a:r>
            <a:r>
              <a:rPr lang="en-GB" b="1" dirty="0"/>
              <a:t> </a:t>
            </a:r>
            <a:r>
              <a:rPr lang="en-GB" b="1" dirty="0" err="1"/>
              <a:t>Linhartová</a:t>
            </a:r>
            <a:r>
              <a:rPr lang="sk-SK" dirty="0"/>
              <a:t>: </a:t>
            </a:r>
            <a:r>
              <a:rPr lang="en-GB" dirty="0"/>
              <a:t>Repetitive transcranial magnetic stimulation &amp; fMRI biofeedback</a:t>
            </a:r>
            <a:endParaRPr lang="sk-SK" dirty="0"/>
          </a:p>
          <a:p>
            <a:pPr marL="514350" indent="-514350">
              <a:buFontTx/>
              <a:buAutoNum type="arabicPeriod"/>
            </a:pPr>
            <a:r>
              <a:rPr lang="en-GB" dirty="0"/>
              <a:t>EEG, TMS &amp; MRI demonstrations</a:t>
            </a:r>
          </a:p>
          <a:p>
            <a:r>
              <a:rPr lang="en-US" dirty="0"/>
              <a:t>University</a:t>
            </a:r>
            <a:r>
              <a:rPr lang="sk-SK" dirty="0"/>
              <a:t> </a:t>
            </a:r>
            <a:r>
              <a:rPr lang="en-US" dirty="0"/>
              <a:t>Campus</a:t>
            </a:r>
            <a:r>
              <a:rPr lang="sk-SK" dirty="0"/>
              <a:t> at Brno-Bohunice, </a:t>
            </a:r>
            <a:r>
              <a:rPr lang="en-US" dirty="0"/>
              <a:t>building</a:t>
            </a:r>
            <a:r>
              <a:rPr lang="sk-SK" dirty="0"/>
              <a:t> A35</a:t>
            </a:r>
            <a:r>
              <a:rPr lang="en-GB" dirty="0"/>
              <a:t>, </a:t>
            </a:r>
            <a:r>
              <a:rPr lang="en-GB" b="1" dirty="0"/>
              <a:t>room 2S087</a:t>
            </a:r>
            <a:endParaRPr lang="sk-SK" b="1" dirty="0"/>
          </a:p>
          <a:p>
            <a:pPr marL="0" indent="0">
              <a:buNone/>
            </a:pPr>
            <a:r>
              <a:rPr lang="sk-SK" dirty="0"/>
              <a:t>    b</a:t>
            </a:r>
            <a:r>
              <a:rPr lang="en-US" dirty="0"/>
              <a:t>uses</a:t>
            </a:r>
            <a:r>
              <a:rPr lang="sk-SK" dirty="0"/>
              <a:t> 50, 60, 61, E56, </a:t>
            </a:r>
            <a:r>
              <a:rPr lang="en-US" dirty="0"/>
              <a:t>trolleybuses</a:t>
            </a:r>
            <a:r>
              <a:rPr lang="sk-SK" dirty="0"/>
              <a:t> 25, 37</a:t>
            </a:r>
          </a:p>
          <a:p>
            <a:pPr marL="0" indent="0">
              <a:buNone/>
            </a:pPr>
            <a:r>
              <a:rPr lang="sk-SK" dirty="0"/>
              <a:t>    </a:t>
            </a:r>
            <a:r>
              <a:rPr lang="en-US" dirty="0"/>
              <a:t>bus</a:t>
            </a:r>
            <a:r>
              <a:rPr lang="sk-SK" dirty="0"/>
              <a:t> stop Univerzitní kampus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4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CEITEC_TEMPLATION_EN">
  <a:themeElements>
    <a:clrScheme name="CEITEC_sablona-prezentace_CZ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EITEC_sablona-prezentace_CZ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EITEC_sablona-prezentace_CZ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ITEC_sablona-prezentace_CZ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ITEC_sablona-prezentace_CZ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ITEC_sablona-prezentace_CZ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ITEC_sablona-prezentace_CZ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ITEC_sablona-prezentace_CZ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EITEC_sablona-prezentace_CZ">
  <a:themeElements>
    <a:clrScheme name="1_CEITEC_sablona-prezentace_CZ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EITEC_sablona-prezentace_CZ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EITEC_sablona-prezentace_CZ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ITEC_sablona-prezentace_CZ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ITEC_sablona-prezentace_CZ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ITEC_sablona-prezentace_CZ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ITEC_sablona-prezentace_CZ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ITEC_sablona-prezentace_CZ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EITEC_sablona-prezentace_CZ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EITEC_sablona-prezentace_CZ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EITEC_sablona-prezentace_CZ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EITEC_sablona-prezentace_CZ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EITEC_sablona-prezentace_CZ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EITEC_sablona-prezentace_CZ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Ceitec_template</Template>
  <TotalTime>2229</TotalTime>
  <Words>756</Words>
  <Application>Microsoft Office PowerPoint</Application>
  <PresentationFormat>Widescreen</PresentationFormat>
  <Paragraphs>115</Paragraphs>
  <Slides>16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CEITEC_TEMPLATION_EN</vt:lpstr>
      <vt:lpstr>1_CEITEC_sablona-prezentace_CZ</vt:lpstr>
      <vt:lpstr>Selected topics from contemporary neuroscience Intro to the organization of the course </vt:lpstr>
      <vt:lpstr> WELCOME!</vt:lpstr>
      <vt:lpstr>Lecturers and important people</vt:lpstr>
      <vt:lpstr>Lecturers and important people</vt:lpstr>
      <vt:lpstr>Lecturers important people</vt:lpstr>
      <vt:lpstr>Lectures</vt:lpstr>
      <vt:lpstr>Lectures</vt:lpstr>
      <vt:lpstr>  </vt:lpstr>
      <vt:lpstr>Lectures</vt:lpstr>
      <vt:lpstr>Lectures</vt:lpstr>
      <vt:lpstr>Lectures</vt:lpstr>
      <vt:lpstr>Assignments</vt:lpstr>
      <vt:lpstr>Requirements to pass the course</vt:lpstr>
      <vt:lpstr>Want to get more involved?</vt:lpstr>
      <vt:lpstr> </vt:lpstr>
      <vt:lpstr>And enjoy the presentations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Beo</dc:creator>
  <cp:lastModifiedBy>Beáta Špiláková</cp:lastModifiedBy>
  <cp:revision>110</cp:revision>
  <dcterms:created xsi:type="dcterms:W3CDTF">2015-11-24T09:16:44Z</dcterms:created>
  <dcterms:modified xsi:type="dcterms:W3CDTF">2018-10-05T04:12:12Z</dcterms:modified>
</cp:coreProperties>
</file>