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8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B815C-9B31-4C1F-965E-1DDBA34662B6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118CC-E005-4F2E-85DF-01FD83D494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80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Zástupný symbol pro poznámky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defRPr/>
            </a:pPr>
            <a:r>
              <a:rPr lang="cs-CZ" altLang="cs-CZ" b="1" dirty="0" smtClean="0"/>
              <a:t>Iveta</a:t>
            </a:r>
            <a:r>
              <a:rPr lang="cs-CZ" altLang="cs-CZ" dirty="0" smtClean="0"/>
              <a:t> - Film (2010) je natočen podle oceněné knihy </a:t>
            </a:r>
            <a:r>
              <a:rPr lang="cs-CZ" altLang="cs-CZ" i="1" dirty="0" smtClean="0"/>
              <a:t>Zuřivec </a:t>
            </a:r>
            <a:r>
              <a:rPr lang="cs-CZ" altLang="cs-CZ" dirty="0" err="1" smtClean="0"/>
              <a:t>Gro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Dahlové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Sveina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Nyhuse</a:t>
            </a:r>
            <a:r>
              <a:rPr lang="cs-CZ" altLang="cs-CZ" dirty="0" smtClean="0"/>
              <a:t>. K napsání knihy dal podnět terapeut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Aschjem</a:t>
            </a:r>
            <a:r>
              <a:rPr lang="cs-CZ" altLang="cs-CZ" dirty="0" smtClean="0"/>
              <a:t> z organizace Alternativ til </a:t>
            </a:r>
            <a:r>
              <a:rPr lang="cs-CZ" altLang="cs-CZ" dirty="0" err="1" smtClean="0"/>
              <a:t>Vold</a:t>
            </a:r>
            <a:r>
              <a:rPr lang="cs-CZ" altLang="cs-CZ" dirty="0" smtClean="0"/>
              <a:t> (Alternativa násilí).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Aschjem</a:t>
            </a:r>
            <a:r>
              <a:rPr lang="cs-CZ" altLang="cs-CZ" dirty="0" smtClean="0"/>
              <a:t> pracoval se skupinou dětí, které zažily domácí násilí, kdy tématem byla VINA. Jedno z dětí se </a:t>
            </a:r>
            <a:r>
              <a:rPr lang="cs-CZ" altLang="cs-CZ" dirty="0" err="1" smtClean="0"/>
              <a:t>Øivinda</a:t>
            </a:r>
            <a:r>
              <a:rPr lang="cs-CZ" altLang="cs-CZ" dirty="0" smtClean="0"/>
              <a:t> zeptalo, kolik lidí ví, že v Norsku žijí děti v rodinách, kde je násilí.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odpověděl, že to dost lidí neví. Pak dostal další otázku: „A ví to pan Král?“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řekl: „Netuším, jestli to pak Král ví.“ A tak společně norskému králi Haraldovi V. napsali dopis. </a:t>
            </a:r>
          </a:p>
          <a:p>
            <a:pPr>
              <a:defRPr/>
            </a:pPr>
            <a:r>
              <a:rPr lang="cs-CZ" altLang="cs-CZ" dirty="0" smtClean="0"/>
              <a:t>A Harald V. pozval děti spolu s </a:t>
            </a:r>
            <a:r>
              <a:rPr lang="cs-CZ" altLang="cs-CZ" dirty="0" err="1" smtClean="0"/>
              <a:t>Øivindem</a:t>
            </a:r>
            <a:r>
              <a:rPr lang="cs-CZ" altLang="cs-CZ" dirty="0" smtClean="0"/>
              <a:t> na audienci, kde vyslechl jejich příběhy. Potom jim řekl, že ví jistě, že násilí není jejich vina. </a:t>
            </a:r>
          </a:p>
          <a:p>
            <a:pPr>
              <a:defRPr/>
            </a:pPr>
            <a:r>
              <a:rPr lang="cs-CZ" altLang="cs-CZ" dirty="0" smtClean="0"/>
              <a:t>Na základě příběhu pak vznikly kniha, divadelní představení a film.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cs-CZ" altLang="cs-CZ" dirty="0" smtClean="0"/>
              <a:t>V roce 2013 získal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Aschjem</a:t>
            </a:r>
            <a:r>
              <a:rPr lang="cs-CZ" altLang="cs-CZ" dirty="0" smtClean="0"/>
              <a:t> za svou práci v oblasti domácího násilí od norského krále Haralda V. vyznamenání. Předlohou Bóje byla dnes 23 letá dívka Martha. Vystupuje v dokumentu O dětech, králi a násilí i král Harald. Na sdělení Marty v terapii bylo zareagováno praktickým způsobem – dopisem králi. Nebrat děti na lehkou váhu! Závislé na tom, abychom jako terapeuti měli odvahu s tím něco udělat. Film nám pustili, abychom byli dobří zprostředkovatelé.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Co vás jako první napadne po shlédnutí filmu? 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Jaké pocity či dojmy ve vás zanechal? 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Které scéna ve filmu na vás nejvíce zapůsobila? Proč?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Jaké podoby násilí jste ve filmu viděli?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buFont typeface="Arial" panose="020B0604020202020204" pitchFamily="34" charset="0"/>
              <a:buNone/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Která postava vás nejvíce zaujala? Jak se chová?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O co se snaží a jak se cítí matka/otec/chlapec…?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 bude tato rodina vypadat za dva roky?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 by tato rodina vypadala bez pomoci zvenčí?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15. 11. 2016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72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13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27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2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99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1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46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5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6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+logo_I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166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6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" TargetMode="External"/><Relationship Id="rId2" Type="http://schemas.openxmlformats.org/officeDocument/2006/relationships/hyperlink" Target="http://www.persefona.cz/osoba-s-potizemi-se-zvladanim-agre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lom.cz/kurz/zvladani-vztek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708921"/>
            <a:ext cx="5616624" cy="1872207"/>
          </a:xfrm>
        </p:spPr>
        <p:txBody>
          <a:bodyPr/>
          <a:lstStyle/>
          <a:p>
            <a:pPr>
              <a:buNone/>
            </a:pPr>
            <a:r>
              <a:rPr lang="cs-CZ" sz="3600" b="1" dirty="0" smtClean="0"/>
              <a:t> Psychologie násilné osoby</a:t>
            </a:r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       </a:t>
            </a:r>
            <a:r>
              <a:rPr lang="cs-CZ" sz="2800" dirty="0" err="1" smtClean="0"/>
              <a:t>PhDr.Miroslava</a:t>
            </a:r>
            <a:r>
              <a:rPr lang="cs-CZ" sz="2800" dirty="0" smtClean="0"/>
              <a:t> Čapková</a:t>
            </a:r>
          </a:p>
          <a:p>
            <a:pPr>
              <a:buNone/>
            </a:pPr>
            <a:r>
              <a:rPr lang="cs-CZ" sz="2800" dirty="0" smtClean="0"/>
              <a:t>               </a:t>
            </a:r>
            <a:r>
              <a:rPr lang="cs-CZ" sz="2400" dirty="0" smtClean="0"/>
              <a:t>psychoterapeutka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endParaRPr lang="cs-CZ" sz="1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4400" dirty="0" smtClean="0"/>
              <a:t>               Díky za pozornost</a:t>
            </a:r>
            <a:endParaRPr lang="cs-CZ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jako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276872"/>
            <a:ext cx="8075240" cy="3849291"/>
          </a:xfrm>
        </p:spPr>
        <p:txBody>
          <a:bodyPr/>
          <a:lstStyle/>
          <a:p>
            <a:r>
              <a:rPr lang="cs-CZ" dirty="0" smtClean="0"/>
              <a:t>Terminologie</a:t>
            </a:r>
          </a:p>
          <a:p>
            <a:r>
              <a:rPr lang="cs-CZ" dirty="0" smtClean="0"/>
              <a:t>Násilí – pojem</a:t>
            </a:r>
          </a:p>
          <a:p>
            <a:r>
              <a:rPr lang="cs-CZ" dirty="0" smtClean="0"/>
              <a:t>Jak se stane z člověka násilník</a:t>
            </a:r>
          </a:p>
          <a:p>
            <a:r>
              <a:rPr lang="cs-CZ" dirty="0" smtClean="0"/>
              <a:t>Mýty o násilí</a:t>
            </a:r>
          </a:p>
          <a:p>
            <a:r>
              <a:rPr lang="cs-CZ" dirty="0" smtClean="0"/>
              <a:t>Teorie vzniku násilného chování</a:t>
            </a:r>
          </a:p>
          <a:p>
            <a:r>
              <a:rPr lang="cs-CZ" dirty="0" smtClean="0"/>
              <a:t>Kruh násilí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násilných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kontrolor</a:t>
            </a:r>
          </a:p>
          <a:p>
            <a:pPr>
              <a:buNone/>
            </a:pPr>
            <a:r>
              <a:rPr lang="cs-CZ" dirty="0" smtClean="0"/>
              <a:t>2. obránce</a:t>
            </a: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dirty="0" err="1" smtClean="0"/>
              <a:t>validátor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</a:t>
            </a:r>
            <a:r>
              <a:rPr lang="cs-CZ" dirty="0" err="1"/>
              <a:t>i</a:t>
            </a:r>
            <a:r>
              <a:rPr lang="cs-CZ" dirty="0" err="1" smtClean="0"/>
              <a:t>nkorporátor</a:t>
            </a:r>
            <a:endParaRPr lang="cs-CZ" dirty="0" smtClean="0"/>
          </a:p>
          <a:p>
            <a:pPr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Elbow</a:t>
            </a:r>
            <a:r>
              <a:rPr lang="cs-CZ" sz="2000" dirty="0" smtClean="0"/>
              <a:t>)</a:t>
            </a:r>
          </a:p>
          <a:p>
            <a:pPr>
              <a:buNone/>
            </a:pPr>
            <a:r>
              <a:rPr lang="cs-CZ" dirty="0" smtClean="0"/>
              <a:t>1.muži násilní pouze doma</a:t>
            </a:r>
          </a:p>
          <a:p>
            <a:pPr>
              <a:buNone/>
            </a:pPr>
            <a:r>
              <a:rPr lang="cs-CZ" dirty="0" smtClean="0"/>
              <a:t>2.muži násilní mimo domov</a:t>
            </a:r>
          </a:p>
          <a:p>
            <a:pPr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Holzworth</a:t>
            </a:r>
            <a:r>
              <a:rPr lang="cs-CZ" sz="2000" dirty="0" smtClean="0"/>
              <a:t>-</a:t>
            </a:r>
            <a:r>
              <a:rPr lang="cs-CZ" sz="2000" dirty="0" err="1" smtClean="0"/>
              <a:t>Munroe</a:t>
            </a:r>
            <a:r>
              <a:rPr lang="cs-CZ" sz="2000" dirty="0" smtClean="0"/>
              <a:t>, </a:t>
            </a:r>
            <a:r>
              <a:rPr lang="cs-CZ" sz="2000" dirty="0" err="1" smtClean="0"/>
              <a:t>Stuart</a:t>
            </a:r>
            <a:r>
              <a:rPr lang="cs-CZ" sz="2000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násilných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Násilné ženy – jiný charakter násilného chování</a:t>
            </a:r>
          </a:p>
          <a:p>
            <a:pPr>
              <a:buFontTx/>
              <a:buChar char="-"/>
            </a:pPr>
            <a:r>
              <a:rPr lang="cs-CZ" sz="2000" dirty="0" smtClean="0"/>
              <a:t>urážky</a:t>
            </a:r>
          </a:p>
          <a:p>
            <a:pPr>
              <a:buFontTx/>
              <a:buChar char="-"/>
            </a:pPr>
            <a:r>
              <a:rPr lang="cs-CZ" sz="2000" dirty="0" smtClean="0"/>
              <a:t>ponižování</a:t>
            </a:r>
          </a:p>
          <a:p>
            <a:pPr>
              <a:buFontTx/>
              <a:buChar char="-"/>
            </a:pPr>
            <a:r>
              <a:rPr lang="cs-CZ" sz="2000" dirty="0" smtClean="0"/>
              <a:t>zesměšňování</a:t>
            </a:r>
          </a:p>
          <a:p>
            <a:pPr>
              <a:buFontTx/>
              <a:buChar char="-"/>
            </a:pPr>
            <a:r>
              <a:rPr lang="cs-CZ" sz="2000" dirty="0" smtClean="0"/>
              <a:t>vydírání</a:t>
            </a:r>
          </a:p>
          <a:p>
            <a:pPr>
              <a:buFontTx/>
              <a:buChar char="-"/>
            </a:pPr>
            <a:r>
              <a:rPr lang="cs-CZ" sz="2000" dirty="0" smtClean="0"/>
              <a:t>sociální izolace</a:t>
            </a:r>
          </a:p>
          <a:p>
            <a:pPr>
              <a:buFontTx/>
              <a:buChar char="-"/>
            </a:pPr>
            <a:r>
              <a:rPr lang="cs-CZ" sz="2000" dirty="0" smtClean="0"/>
              <a:t>znevažování názorů</a:t>
            </a:r>
          </a:p>
          <a:p>
            <a:pPr>
              <a:buFontTx/>
              <a:buChar char="-"/>
            </a:pPr>
            <a:r>
              <a:rPr lang="cs-CZ" sz="2000" dirty="0" smtClean="0"/>
              <a:t>soustavné výčitky </a:t>
            </a:r>
          </a:p>
          <a:p>
            <a:pPr>
              <a:buFontTx/>
              <a:buChar char="-"/>
            </a:pPr>
            <a:r>
              <a:rPr lang="cs-CZ" sz="2000" dirty="0" smtClean="0"/>
              <a:t>popichování</a:t>
            </a:r>
          </a:p>
          <a:p>
            <a:pPr>
              <a:buFontTx/>
              <a:buChar char="-"/>
            </a:pPr>
            <a:r>
              <a:rPr lang="cs-CZ" sz="2000" dirty="0" smtClean="0"/>
              <a:t>nekritické srovnávání s jinými</a:t>
            </a:r>
          </a:p>
          <a:p>
            <a:pPr>
              <a:buFontTx/>
              <a:buChar char="-"/>
            </a:pPr>
            <a:r>
              <a:rPr lang="cs-CZ" sz="2000" dirty="0" smtClean="0"/>
              <a:t>potravinový teror</a:t>
            </a:r>
          </a:p>
          <a:p>
            <a:pPr>
              <a:buFontTx/>
              <a:buChar char="-"/>
            </a:pPr>
            <a:r>
              <a:rPr lang="cs-CZ" sz="2000" dirty="0" smtClean="0"/>
              <a:t>fyzické napadání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 bwMode="auto">
          <a:xfrm>
            <a:off x="457200" y="44624"/>
            <a:ext cx="8229600" cy="13730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1" dirty="0" smtClean="0">
                <a:solidFill>
                  <a:schemeClr val="bg1"/>
                </a:solidFill>
                <a:latin typeface="Source Sans Pro" pitchFamily="34" charset="-18"/>
                <a:cs typeface="Arial" pitchFamily="34" charset="0"/>
              </a:rPr>
              <a:t>O filmu Zuřivec</a:t>
            </a:r>
            <a:endParaRPr lang="cs-CZ" altLang="cs-CZ" dirty="0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v"/>
            </a:pPr>
            <a:r>
              <a:rPr lang="cs-CZ" altLang="cs-CZ" sz="2000" smtClean="0">
                <a:latin typeface="Source Sans Pro" pitchFamily="34" charset="-18"/>
              </a:rPr>
              <a:t>K napsání knihy </a:t>
            </a:r>
            <a:r>
              <a:rPr lang="cs-CZ" altLang="cs-CZ" sz="2000" i="1" smtClean="0">
                <a:latin typeface="Source Sans Pro" pitchFamily="34" charset="-18"/>
              </a:rPr>
              <a:t>„Zuřivec“ </a:t>
            </a:r>
            <a:r>
              <a:rPr lang="cs-CZ" altLang="cs-CZ" sz="2000" smtClean="0">
                <a:latin typeface="Source Sans Pro" pitchFamily="34" charset="-18"/>
              </a:rPr>
              <a:t>dal podnět terapeut norské organizace ATV Øivind Aschjem  na základě vyprávění dětí, které zažily domácí násilí</a:t>
            </a:r>
          </a:p>
          <a:p>
            <a:pPr>
              <a:buFont typeface="Wingdings" pitchFamily="2" charset="2"/>
              <a:buChar char="v"/>
            </a:pPr>
            <a:endParaRPr lang="cs-CZ" altLang="cs-CZ" sz="2000" smtClean="0">
              <a:latin typeface="Source Sans Pro" pitchFamily="34" charset="-18"/>
            </a:endParaRPr>
          </a:p>
          <a:p>
            <a:pPr>
              <a:buFont typeface="Wingdings" pitchFamily="2" charset="2"/>
              <a:buChar char="v"/>
            </a:pPr>
            <a:r>
              <a:rPr lang="cs-CZ" altLang="cs-CZ" sz="2000" smtClean="0">
                <a:latin typeface="Source Sans Pro" pitchFamily="34" charset="-18"/>
              </a:rPr>
              <a:t>Na základě skutečného příběhu vznikla kniha, divadelní představení a film</a:t>
            </a:r>
          </a:p>
          <a:p>
            <a:pPr>
              <a:buFont typeface="Wingdings" pitchFamily="2" charset="2"/>
              <a:buChar char="v"/>
            </a:pPr>
            <a:endParaRPr lang="cs-CZ" altLang="cs-CZ" sz="2000" smtClean="0">
              <a:latin typeface="Source Sans Pro" pitchFamily="34" charset="-18"/>
            </a:endParaRPr>
          </a:p>
          <a:p>
            <a:pPr>
              <a:buFont typeface="Wingdings" pitchFamily="2" charset="2"/>
              <a:buChar char="v"/>
            </a:pPr>
            <a:r>
              <a:rPr lang="cs-CZ" altLang="cs-CZ" sz="2000" smtClean="0">
                <a:latin typeface="Source Sans Pro" pitchFamily="34" charset="-18"/>
              </a:rPr>
              <a:t>V roce 2013 získal Aschjem za svou práci vyznamenání v oblasti domácího násilí od norského krále Haralda V. </a:t>
            </a:r>
          </a:p>
          <a:p>
            <a:endParaRPr lang="cs-CZ" altLang="cs-CZ" sz="2000" smtClean="0">
              <a:latin typeface="Source Sans Pro" pitchFamily="34" charset="-18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0238" y="1600200"/>
            <a:ext cx="3174523" cy="4525963"/>
          </a:xfrm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4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Základy přístupu k NO:</a:t>
            </a:r>
          </a:p>
          <a:p>
            <a:pPr>
              <a:buFontTx/>
              <a:buChar char="-"/>
            </a:pPr>
            <a:r>
              <a:rPr lang="cs-CZ" dirty="0" smtClean="0"/>
              <a:t>zavrženíhodné je násilné chování, nikoli sám člověk;</a:t>
            </a:r>
          </a:p>
          <a:p>
            <a:pPr>
              <a:buFontTx/>
              <a:buChar char="-"/>
            </a:pPr>
            <a:r>
              <a:rPr lang="cs-CZ" dirty="0" smtClean="0"/>
              <a:t>násilné chování je naučené, jako určitý vzorec, proto je ovlivnitelný (společensky přijatelné chování lze naučit)</a:t>
            </a:r>
          </a:p>
          <a:p>
            <a:pPr>
              <a:buFontTx/>
              <a:buChar char="-"/>
            </a:pPr>
            <a:r>
              <a:rPr lang="cs-CZ" dirty="0" smtClean="0"/>
              <a:t>vnímat klienta odděleně od jeho situace, problémů, činů;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Klíčové cíle s NO:</a:t>
            </a:r>
          </a:p>
          <a:p>
            <a:pPr lvl="0">
              <a:buNone/>
            </a:pPr>
            <a:r>
              <a:rPr lang="cs-CZ" sz="2400" dirty="0" smtClean="0"/>
              <a:t>-  žádné další násilí</a:t>
            </a:r>
          </a:p>
          <a:p>
            <a:pPr lvl="0">
              <a:buNone/>
            </a:pPr>
            <a:r>
              <a:rPr lang="cs-CZ" sz="2400" dirty="0" smtClean="0"/>
              <a:t>-  přijetí zodpovědnosti</a:t>
            </a:r>
          </a:p>
          <a:p>
            <a:pPr lvl="0">
              <a:buNone/>
            </a:pPr>
            <a:r>
              <a:rPr lang="cs-CZ" sz="2400" dirty="0" smtClean="0"/>
              <a:t>-  vnímání sebe sama a sebeovládání (poznat a akceptovat vlastní i cizí meze)</a:t>
            </a:r>
          </a:p>
          <a:p>
            <a:pPr lvl="0">
              <a:buNone/>
            </a:pPr>
            <a:r>
              <a:rPr lang="cs-CZ" sz="2400" dirty="0" smtClean="0"/>
              <a:t>-  empatie</a:t>
            </a:r>
          </a:p>
          <a:p>
            <a:pPr lvl="0">
              <a:buNone/>
            </a:pPr>
            <a:r>
              <a:rPr lang="cs-CZ" sz="2400" dirty="0" smtClean="0"/>
              <a:t>-  jiné možnosti řešení konfliktů (vlastní strategie v  řešení konfliktů)</a:t>
            </a:r>
          </a:p>
          <a:p>
            <a:pPr lvl="0">
              <a:buNone/>
            </a:pPr>
            <a:r>
              <a:rPr lang="cs-CZ" sz="2400" dirty="0" smtClean="0"/>
              <a:t>-   schopnost si najít a udržet vztah (vylepšit svoji zodpovědnost a komunikační schopnosti v rámci vztahu)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Principy:</a:t>
            </a:r>
          </a:p>
          <a:p>
            <a:pPr lvl="0">
              <a:buNone/>
            </a:pPr>
            <a:r>
              <a:rPr lang="cs-CZ" dirty="0" smtClean="0"/>
              <a:t>- směřování k podpoře vyšší bezpečnosti osob v blízkých vztazích NO</a:t>
            </a:r>
          </a:p>
          <a:p>
            <a:pPr lvl="0">
              <a:buNone/>
            </a:pPr>
            <a:r>
              <a:rPr lang="cs-CZ" dirty="0" smtClean="0"/>
              <a:t>- program nemá být trestem pro NO, ale příležitostí pro změnu jejich chování</a:t>
            </a:r>
          </a:p>
          <a:p>
            <a:pPr lvl="0">
              <a:buNone/>
            </a:pPr>
            <a:r>
              <a:rPr lang="cs-CZ" dirty="0" smtClean="0"/>
              <a:t>- přesvědčení, že NO mohou změnit své chování</a:t>
            </a:r>
          </a:p>
          <a:p>
            <a:pPr lvl="0">
              <a:buNone/>
            </a:pPr>
            <a:r>
              <a:rPr lang="cs-CZ" dirty="0" smtClean="0"/>
              <a:t>- důraz na realistická očekávání od programů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smtClean="0"/>
              <a:t>Program zaměřený na zvládání agrese v Persefoně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400" dirty="0" smtClean="0">
                <a:hlinkClick r:id="rId2"/>
              </a:rPr>
              <a:t>www.</a:t>
            </a:r>
            <a:r>
              <a:rPr lang="cs-CZ" sz="2400" dirty="0" err="1" smtClean="0">
                <a:hlinkClick r:id="rId2"/>
              </a:rPr>
              <a:t>persefona.cz</a:t>
            </a:r>
            <a:r>
              <a:rPr lang="cs-CZ" sz="2400" dirty="0" smtClean="0">
                <a:hlinkClick r:id="rId2"/>
              </a:rPr>
              <a:t>/osoba-s-</a:t>
            </a:r>
            <a:r>
              <a:rPr lang="cs-CZ" sz="2400" dirty="0" err="1" smtClean="0">
                <a:hlinkClick r:id="rId2"/>
              </a:rPr>
              <a:t>potizemi</a:t>
            </a:r>
            <a:r>
              <a:rPr lang="cs-CZ" sz="2400" dirty="0" smtClean="0">
                <a:hlinkClick r:id="rId2"/>
              </a:rPr>
              <a:t>-se-</a:t>
            </a:r>
            <a:r>
              <a:rPr lang="cs-CZ" sz="2400" dirty="0" err="1" smtClean="0">
                <a:hlinkClick r:id="rId2"/>
              </a:rPr>
              <a:t>zvladanim</a:t>
            </a:r>
            <a:r>
              <a:rPr lang="cs-CZ" sz="2400" dirty="0" smtClean="0">
                <a:hlinkClick r:id="rId2"/>
              </a:rPr>
              <a:t>-agrese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800" dirty="0" smtClean="0"/>
              <a:t>Síť kontaktů organizací pracujících s násilnými osobami </a:t>
            </a:r>
          </a:p>
          <a:p>
            <a:pPr>
              <a:buNone/>
            </a:pPr>
            <a:r>
              <a:rPr lang="cs-CZ" sz="2800" dirty="0" smtClean="0"/>
              <a:t>v ČR – přehled např. na stránkách MV: </a:t>
            </a:r>
            <a:r>
              <a:rPr lang="cs-CZ" sz="2400" dirty="0" smtClean="0">
                <a:hlinkClick r:id="rId3"/>
              </a:rPr>
              <a:t>www.</a:t>
            </a:r>
            <a:r>
              <a:rPr lang="cs-CZ" sz="2400" dirty="0" err="1" smtClean="0">
                <a:hlinkClick r:id="rId3"/>
              </a:rPr>
              <a:t>mvcr.cz</a:t>
            </a:r>
            <a:r>
              <a:rPr lang="cs-CZ" sz="2400" dirty="0" smtClean="0"/>
              <a:t>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Výcvik v metodě zvládání vzteku pro klienty i odborníky s nimi pracující v ČR – Liga otevřených mužů:</a:t>
            </a:r>
          </a:p>
          <a:p>
            <a:pPr>
              <a:buNone/>
            </a:pPr>
            <a:r>
              <a:rPr lang="cs-CZ" sz="2400" dirty="0" smtClean="0">
                <a:hlinkClick r:id="rId4"/>
              </a:rPr>
              <a:t>www.</a:t>
            </a:r>
            <a:r>
              <a:rPr lang="cs-CZ" sz="2400" dirty="0" err="1" smtClean="0">
                <a:hlinkClick r:id="rId4"/>
              </a:rPr>
              <a:t>ilom.cz</a:t>
            </a:r>
            <a:r>
              <a:rPr lang="cs-CZ" sz="2400" dirty="0" smtClean="0">
                <a:hlinkClick r:id="rId4"/>
              </a:rPr>
              <a:t>/kurz/</a:t>
            </a:r>
            <a:r>
              <a:rPr lang="cs-CZ" sz="2400" dirty="0" err="1" smtClean="0">
                <a:hlinkClick r:id="rId4"/>
              </a:rPr>
              <a:t>zvladani</a:t>
            </a:r>
            <a:r>
              <a:rPr lang="cs-CZ" sz="2400" dirty="0" smtClean="0">
                <a:hlinkClick r:id="rId4"/>
              </a:rPr>
              <a:t>-vzteku/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512</Words>
  <Application>Microsoft Office PowerPoint</Application>
  <PresentationFormat>Předvádění na obrazovce (4:3)</PresentationFormat>
  <Paragraphs>110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Source Sans Pro</vt:lpstr>
      <vt:lpstr>Times New Roman</vt:lpstr>
      <vt:lpstr>Wingdings</vt:lpstr>
      <vt:lpstr>Motiv systému Office</vt:lpstr>
      <vt:lpstr>Prezentace aplikace PowerPoint</vt:lpstr>
      <vt:lpstr>Násilí jako pojem</vt:lpstr>
      <vt:lpstr>Typologie násilných osob</vt:lpstr>
      <vt:lpstr>Typologie násilných osob</vt:lpstr>
      <vt:lpstr>O filmu Zuřivec</vt:lpstr>
      <vt:lpstr>Terapeutické programy</vt:lpstr>
      <vt:lpstr>Terapeutické programy</vt:lpstr>
      <vt:lpstr>Terapeutické programy</vt:lpstr>
      <vt:lpstr>Terapeutické programy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persefona</dc:creator>
  <cp:lastModifiedBy>MATILDIČKA</cp:lastModifiedBy>
  <cp:revision>23</cp:revision>
  <dcterms:created xsi:type="dcterms:W3CDTF">2016-08-17T09:55:24Z</dcterms:created>
  <dcterms:modified xsi:type="dcterms:W3CDTF">2018-10-02T09:10:42Z</dcterms:modified>
</cp:coreProperties>
</file>