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6" r:id="rId3"/>
  </p:sldMasterIdLst>
  <p:notesMasterIdLst>
    <p:notesMasterId r:id="rId47"/>
  </p:notesMasterIdLst>
  <p:handoutMasterIdLst>
    <p:handoutMasterId r:id="rId48"/>
  </p:handoutMasterIdLst>
  <p:sldIdLst>
    <p:sldId id="256" r:id="rId4"/>
    <p:sldId id="257" r:id="rId5"/>
    <p:sldId id="267" r:id="rId6"/>
    <p:sldId id="260" r:id="rId7"/>
    <p:sldId id="261" r:id="rId8"/>
    <p:sldId id="308" r:id="rId9"/>
    <p:sldId id="262" r:id="rId10"/>
    <p:sldId id="264" r:id="rId11"/>
    <p:sldId id="263" r:id="rId12"/>
    <p:sldId id="266" r:id="rId13"/>
    <p:sldId id="271" r:id="rId14"/>
    <p:sldId id="265" r:id="rId15"/>
    <p:sldId id="270" r:id="rId16"/>
    <p:sldId id="269" r:id="rId17"/>
    <p:sldId id="282" r:id="rId18"/>
    <p:sldId id="280" r:id="rId19"/>
    <p:sldId id="278" r:id="rId20"/>
    <p:sldId id="296" r:id="rId21"/>
    <p:sldId id="297" r:id="rId22"/>
    <p:sldId id="298" r:id="rId23"/>
    <p:sldId id="286" r:id="rId24"/>
    <p:sldId id="281" r:id="rId25"/>
    <p:sldId id="288" r:id="rId26"/>
    <p:sldId id="287" r:id="rId27"/>
    <p:sldId id="289" r:id="rId28"/>
    <p:sldId id="290" r:id="rId29"/>
    <p:sldId id="292" r:id="rId30"/>
    <p:sldId id="291" r:id="rId31"/>
    <p:sldId id="277" r:id="rId32"/>
    <p:sldId id="276" r:id="rId33"/>
    <p:sldId id="275" r:id="rId34"/>
    <p:sldId id="274" r:id="rId35"/>
    <p:sldId id="299" r:id="rId36"/>
    <p:sldId id="300" r:id="rId37"/>
    <p:sldId id="279" r:id="rId38"/>
    <p:sldId id="301" r:id="rId39"/>
    <p:sldId id="320" r:id="rId40"/>
    <p:sldId id="303" r:id="rId41"/>
    <p:sldId id="304" r:id="rId42"/>
    <p:sldId id="305" r:id="rId43"/>
    <p:sldId id="293" r:id="rId44"/>
    <p:sldId id="309" r:id="rId45"/>
    <p:sldId id="258" r:id="rId4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60"/>
            <p14:sldId id="261"/>
            <p14:sldId id="308"/>
            <p14:sldId id="262"/>
            <p14:sldId id="264"/>
            <p14:sldId id="263"/>
            <p14:sldId id="266"/>
            <p14:sldId id="271"/>
            <p14:sldId id="265"/>
            <p14:sldId id="270"/>
            <p14:sldId id="269"/>
            <p14:sldId id="282"/>
            <p14:sldId id="280"/>
            <p14:sldId id="278"/>
            <p14:sldId id="296"/>
            <p14:sldId id="297"/>
            <p14:sldId id="298"/>
            <p14:sldId id="286"/>
            <p14:sldId id="281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299"/>
            <p14:sldId id="300"/>
            <p14:sldId id="279"/>
            <p14:sldId id="301"/>
            <p14:sldId id="320"/>
            <p14:sldId id="303"/>
            <p14:sldId id="304"/>
            <p14:sldId id="305"/>
            <p14:sldId id="293"/>
            <p14:sldId id="30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1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3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66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0C992-8971-4B6B-A81C-7503D0F0BC32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1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54770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11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7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37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18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7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9810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25021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287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63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62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951D95-B0AA-463A-83DD-F28968CD71CD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8EA1D97-2538-45F3-9E1A-9293EB38DA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1950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96127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724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83594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642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08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53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0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15068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17182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432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998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5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944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7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1&amp;subukol=1&amp;id=2" TargetMode="External"/><Relationship Id="rId3" Type="http://schemas.openxmlformats.org/officeDocument/2006/relationships/hyperlink" Target="http://web.b.ebscohost.com/ehost/search/selectdb?vid=0&amp;sid=9a191156-8ecb-4c35-96f1-cba98d6c5f9e@sessionmgr103" TargetMode="External"/><Relationship Id="rId7" Type="http://schemas.openxmlformats.org/officeDocument/2006/relationships/hyperlink" Target="http://muni.anopress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andfonline.com/" TargetMode="External"/><Relationship Id="rId5" Type="http://schemas.openxmlformats.org/officeDocument/2006/relationships/hyperlink" Target="http://journals.sagepub.com/" TargetMode="External"/><Relationship Id="rId4" Type="http://schemas.openxmlformats.org/officeDocument/2006/relationships/hyperlink" Target="https://search.proquest.com/?accountid=1653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uni.anopress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knihovna.fss.muni.cz/ezdroje.php?podsekce=&amp;ukol=1&amp;subukol=1&amp;id=85" TargetMode="External"/><Relationship Id="rId4" Type="http://schemas.openxmlformats.org/officeDocument/2006/relationships/hyperlink" Target="http://knihovna.fss.muni.cz/ezdroje.php?podsekce=&amp;ukol=1&amp;subukol=1&amp;id=2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endnoteweb.com/" TargetMode="Externa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736x/b1/8c/7d/b18c7dde7e01870bd4715b308241c15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s.ics.muni.cz/media/27629/eds-update-2016-luprich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564904"/>
            <a:ext cx="7772400" cy="149325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</a:rPr>
              <a:t>Základy práce s informačními </a:t>
            </a:r>
            <a:r>
              <a:rPr lang="cs-CZ" altLang="cs-CZ" b="1" dirty="0" smtClean="0">
                <a:solidFill>
                  <a:schemeClr val="bg1"/>
                </a:solidFill>
              </a:rPr>
              <a:t>zdroji</a:t>
            </a:r>
            <a:r>
              <a:rPr lang="cs-CZ" altLang="cs-CZ" b="1" dirty="0">
                <a:solidFill>
                  <a:schemeClr val="bg1"/>
                </a:solidFill>
              </a:rPr>
              <a:t/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sz="4000" b="1" dirty="0">
                <a:solidFill>
                  <a:schemeClr val="bg1"/>
                </a:solidFill>
              </a:rPr>
              <a:t>SPR155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581128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cs-CZ" altLang="cs-CZ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6056" y="616563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12. 11. 2018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err="1"/>
              <a:t>odb</a:t>
            </a:r>
            <a:r>
              <a:rPr lang="cs-CZ" altLang="cs-CZ" dirty="0"/>
              <a:t>.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196752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7525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sirovatka</a:t>
            </a:r>
            <a:r>
              <a:rPr lang="cs-CZ" sz="3900" b="1" i="1" dirty="0" smtClean="0"/>
              <a:t> </a:t>
            </a:r>
            <a:r>
              <a:rPr lang="cs-CZ" sz="3900" b="1" i="1" dirty="0" err="1"/>
              <a:t>site:fss.muni.cz</a:t>
            </a:r>
            <a:r>
              <a:rPr lang="cs-CZ" sz="3900" b="1" i="1" dirty="0"/>
              <a:t> </a:t>
            </a:r>
          </a:p>
          <a:p>
            <a:pPr>
              <a:defRPr/>
            </a:pPr>
            <a:endParaRPr lang="cs-CZ" sz="1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Definice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4000" b="1" i="1" dirty="0" err="1"/>
              <a:t>define:social</a:t>
            </a:r>
            <a:r>
              <a:rPr lang="cs-CZ" sz="4000" b="1" i="1" dirty="0"/>
              <a:t> </a:t>
            </a:r>
            <a:r>
              <a:rPr lang="cs-CZ" sz="4000" b="1" i="1" dirty="0" err="1" smtClean="0"/>
              <a:t>exclusion</a:t>
            </a:r>
            <a:endParaRPr lang="cs-CZ" sz="4000" b="1" i="1" dirty="0" smtClean="0"/>
          </a:p>
          <a:p>
            <a:pPr marL="0" indent="0">
              <a:buNone/>
              <a:defRPr/>
            </a:pPr>
            <a:endParaRPr lang="cs-CZ" sz="1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stránek, které jsou podobné </a:t>
            </a:r>
            <a:r>
              <a:rPr lang="cs-CZ" sz="3900" dirty="0" smtClean="0"/>
              <a:t>určité adrese </a:t>
            </a:r>
            <a:r>
              <a:rPr lang="cs-CZ" sz="3900" dirty="0"/>
              <a:t>URL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related:fss.muni.cz</a:t>
            </a:r>
            <a:endParaRPr lang="cs-CZ" sz="3900" b="1" i="1" dirty="0"/>
          </a:p>
          <a:p>
            <a:pPr>
              <a:defRPr/>
            </a:pPr>
            <a:endParaRPr lang="cs-CZ" sz="18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linkClick r:id="rId3"/>
              </a:rPr>
              <a:t>Infographic: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Out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929411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  <a:endParaRPr lang="cs-CZ" altLang="cs-CZ" sz="3000" b="1" dirty="0" smtClean="0"/>
          </a:p>
          <a:p>
            <a:pPr marL="0" indent="0">
              <a:buNone/>
            </a:pPr>
            <a:endParaRPr lang="cs-CZ" altLang="cs-CZ" sz="900" b="1" dirty="0"/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2313"/>
            <a:ext cx="3096344" cy="13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3096344" cy="13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3117032" cy="14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9"/>
            <a:ext cx="8229600" cy="432049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4782344"/>
            <a:ext cx="4133716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sociální pracovníci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9"/>
            <a:ext cx="38989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11960" y="6231775"/>
            <a:ext cx="2495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syndrom vyhoření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75860" y="6200997"/>
            <a:ext cx="24886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sociální pracovníci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83968" y="5873160"/>
            <a:ext cx="2535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Seminář 2 </a:t>
            </a:r>
            <a:r>
              <a:rPr lang="cs-CZ" altLang="cs-CZ" sz="2500" dirty="0"/>
              <a:t>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lvl="1"/>
            <a:endParaRPr lang="cs-CZ" altLang="cs-CZ" sz="22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Přednáška 2 </a:t>
            </a:r>
            <a:r>
              <a:rPr lang="cs-CZ" altLang="cs-CZ" sz="2500" dirty="0"/>
              <a:t>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</a:t>
            </a:r>
            <a:r>
              <a:rPr lang="cs-CZ" altLang="cs-CZ" sz="2500" dirty="0" smtClean="0"/>
              <a:t>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marL="457200" lvl="1" indent="0">
              <a:buNone/>
            </a:pPr>
            <a:endParaRPr lang="cs-CZ" altLang="cs-CZ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Seminář 2 </a:t>
            </a:r>
            <a:r>
              <a:rPr lang="cs-CZ" altLang="cs-CZ" sz="2500" dirty="0"/>
              <a:t>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úkolu</a:t>
            </a:r>
            <a:r>
              <a:rPr lang="cs-CZ" altLang="cs-CZ" sz="2500" dirty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1" y="4725144"/>
            <a:ext cx="3682751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NOT Evropská unie</a:t>
            </a: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3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8" y="1844824"/>
            <a:ext cx="8487789" cy="46805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</a:t>
            </a:r>
            <a:r>
              <a:rPr lang="cs-CZ" altLang="cs-CZ" sz="2700" dirty="0" smtClean="0"/>
              <a:t>tohoto </a:t>
            </a:r>
          </a:p>
          <a:p>
            <a:pPr marL="457200" lvl="1" indent="0">
              <a:buNone/>
            </a:pPr>
            <a:r>
              <a:rPr lang="cs-CZ" altLang="cs-CZ" sz="2700" dirty="0" smtClean="0"/>
              <a:t>     kořenu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</a:t>
            </a:r>
            <a:r>
              <a:rPr lang="cs-CZ" altLang="cs-CZ" sz="2700" dirty="0" smtClean="0"/>
              <a:t>zástupným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znakem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</a:t>
            </a:r>
            <a:r>
              <a:rPr lang="cs-CZ" altLang="cs-CZ" sz="2700" dirty="0" smtClean="0"/>
              <a:t>různé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symboly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700" b="1" i="1" dirty="0" smtClean="0"/>
              <a:t>př</a:t>
            </a:r>
            <a:r>
              <a:rPr lang="cs-CZ" altLang="cs-CZ" sz="2700" b="1" i="1" dirty="0"/>
              <a:t>. </a:t>
            </a:r>
            <a:r>
              <a:rPr lang="cs-CZ" altLang="cs-CZ" sz="2700" b="1" i="1" dirty="0" err="1">
                <a:latin typeface="Calibri" panose="020F0502020204030204" pitchFamily="34" charset="0"/>
              </a:rPr>
              <a:t>bezdomov</a:t>
            </a:r>
            <a:r>
              <a:rPr lang="en-US" altLang="cs-CZ" sz="2700" b="1" i="1" dirty="0">
                <a:latin typeface="Calibri" panose="020F0502020204030204" pitchFamily="34" charset="0"/>
              </a:rPr>
              <a:t>*</a:t>
            </a:r>
            <a:r>
              <a:rPr lang="cs-CZ" altLang="cs-CZ" sz="2700" b="1" i="1" dirty="0">
                <a:latin typeface="Calibri" panose="020F0502020204030204" pitchFamily="34" charset="0"/>
              </a:rPr>
              <a:t> - bezdomovci, bezdomovectví aj.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84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 smtClean="0"/>
              <a:t>př</a:t>
            </a:r>
            <a:r>
              <a:rPr lang="cs-CZ" altLang="cs-CZ" sz="3000" b="1" i="1" dirty="0"/>
              <a:t>. </a:t>
            </a:r>
            <a:r>
              <a:rPr lang="cs-CZ" altLang="cs-CZ" sz="3200" b="1" i="1" dirty="0">
                <a:latin typeface="Calibri" panose="020F0502020204030204" pitchFamily="34" charset="0"/>
              </a:rPr>
              <a:t>"sociální politika"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7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err="1">
                <a:hlinkClick r:id="rId3"/>
              </a:rPr>
              <a:t>EndNote</a:t>
            </a:r>
            <a:r>
              <a:rPr lang="cs-CZ" altLang="cs-CZ" dirty="0">
                <a:hlinkClick r:id="rId3"/>
              </a:rPr>
              <a:t> Web,</a:t>
            </a:r>
            <a:r>
              <a:rPr lang="cs-CZ" altLang="cs-CZ" dirty="0"/>
              <a:t> </a:t>
            </a:r>
            <a:r>
              <a:rPr lang="cs-CZ" altLang="cs-CZ" dirty="0" err="1">
                <a:hlinkClick r:id="rId4"/>
              </a:rPr>
              <a:t>Zotero</a:t>
            </a:r>
            <a:r>
              <a:rPr lang="cs-CZ" altLang="cs-CZ" dirty="0">
                <a:hlinkClick r:id="rId4"/>
              </a:rPr>
              <a:t>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155733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752"/>
            <a:ext cx="7777163" cy="59993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</a:t>
            </a:r>
            <a:r>
              <a:rPr lang="cs-CZ" altLang="cs-CZ" b="1" dirty="0" smtClean="0">
                <a:latin typeface="Calibri" panose="020F0502020204030204" pitchFamily="34" charset="0"/>
              </a:rPr>
              <a:t>Před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vyhledávaním</a:t>
            </a:r>
            <a:r>
              <a:rPr lang="cs-CZ" altLang="cs-CZ" b="1" dirty="0" smtClean="0">
                <a:latin typeface="Calibri" panose="020F0502020204030204" pitchFamily="34" charset="0"/>
              </a:rPr>
              <a:t> si: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Ujasněte </a:t>
            </a:r>
            <a:r>
              <a:rPr lang="cs-CZ" altLang="cs-CZ" b="1" dirty="0" smtClean="0">
                <a:latin typeface="Calibri" panose="020F0502020204030204" pitchFamily="34" charset="0"/>
              </a:rPr>
              <a:t>téma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Vyberte vhodné </a:t>
            </a:r>
            <a:r>
              <a:rPr lang="cs-CZ" altLang="cs-CZ" b="1" dirty="0" smtClean="0">
                <a:latin typeface="Calibri" panose="020F0502020204030204" pitchFamily="34" charset="0"/>
              </a:rPr>
              <a:t>zdroje</a:t>
            </a:r>
            <a:r>
              <a:rPr lang="cs-CZ" altLang="cs-CZ" dirty="0" smtClean="0">
                <a:latin typeface="Calibri" panose="020F0502020204030204" pitchFamily="34" charset="0"/>
              </a:rPr>
              <a:t> odborných informací (např. licencované databáze)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Nadefinujte dotaz; </a:t>
            </a:r>
            <a:r>
              <a:rPr lang="cs-CZ" altLang="cs-CZ" b="1" dirty="0" smtClean="0">
                <a:latin typeface="Calibri" panose="020F0502020204030204" pitchFamily="34" charset="0"/>
              </a:rPr>
              <a:t>klíčová slova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Vyberte vhodnou </a:t>
            </a:r>
            <a:r>
              <a:rPr lang="cs-CZ" altLang="cs-CZ" b="1" dirty="0" smtClean="0">
                <a:latin typeface="Calibri" panose="020F0502020204030204" pitchFamily="34" charset="0"/>
              </a:rPr>
              <a:t>vyhledávací techniku </a:t>
            </a:r>
            <a:r>
              <a:rPr lang="cs-CZ" altLang="cs-CZ" dirty="0" smtClean="0">
                <a:latin typeface="Calibri" panose="020F0502020204030204" pitchFamily="34" charset="0"/>
              </a:rPr>
              <a:t>(prohlížení, jednoduché nebo pokročilé vyhledávání)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5" name="Výbuch 1 4"/>
          <p:cNvSpPr/>
          <p:nvPr/>
        </p:nvSpPr>
        <p:spPr>
          <a:xfrm>
            <a:off x="412750" y="4440202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620" name="TextovéPole 5"/>
          <p:cNvSpPr txBox="1">
            <a:spLocks noChangeArrowheads="1"/>
          </p:cNvSpPr>
          <p:nvPr/>
        </p:nvSpPr>
        <p:spPr bwMode="auto">
          <a:xfrm>
            <a:off x="912813" y="4606925"/>
            <a:ext cx="714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</a:t>
            </a:r>
          </a:p>
        </p:txBody>
      </p:sp>
      <p:sp>
        <p:nvSpPr>
          <p:cNvPr id="111621" name="TextovéPole 6"/>
          <p:cNvSpPr txBox="1">
            <a:spLocks noChangeArrowheads="1"/>
          </p:cNvSpPr>
          <p:nvPr/>
        </p:nvSpPr>
        <p:spPr bwMode="auto">
          <a:xfrm>
            <a:off x="2216150" y="4464129"/>
            <a:ext cx="62436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Pište si poznámky! </a:t>
            </a:r>
            <a:r>
              <a:rPr kumimoji="0" lang="cs-CZ" altLang="cs-CZ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Budete vědět, které zdroje jste již prohledali, jakou formu dotazu jste použili, jaká klíčová slova jste přidávali apod.</a:t>
            </a:r>
          </a:p>
        </p:txBody>
      </p:sp>
      <p:sp>
        <p:nvSpPr>
          <p:cNvPr id="8" name="Výbuch 1 7"/>
          <p:cNvSpPr/>
          <p:nvPr/>
        </p:nvSpPr>
        <p:spPr>
          <a:xfrm>
            <a:off x="425450" y="5572125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623" name="TextovéPole 9"/>
          <p:cNvSpPr txBox="1">
            <a:spLocks noChangeArrowheads="1"/>
          </p:cNvSpPr>
          <p:nvPr/>
        </p:nvSpPr>
        <p:spPr bwMode="auto">
          <a:xfrm>
            <a:off x="911225" y="5829300"/>
            <a:ext cx="785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</a:t>
            </a:r>
          </a:p>
        </p:txBody>
      </p:sp>
      <p:sp>
        <p:nvSpPr>
          <p:cNvPr id="111624" name="TextovéPole 11"/>
          <p:cNvSpPr txBox="1">
            <a:spLocks noChangeArrowheads="1"/>
          </p:cNvSpPr>
          <p:nvPr/>
        </p:nvSpPr>
        <p:spPr bwMode="auto">
          <a:xfrm>
            <a:off x="2239963" y="5827713"/>
            <a:ext cx="621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Usnadněte si práci a používejte citační </a:t>
            </a:r>
            <a:r>
              <a:rPr kumimoji="0" lang="cs-CZ" altLang="cs-CZ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managery</a:t>
            </a:r>
            <a:endParaRPr kumimoji="0" lang="cs-CZ" altLang="cs-CZ" sz="2200" b="0" i="1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197768" y="1412776"/>
            <a:ext cx="87484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</a:t>
            </a:r>
            <a:r>
              <a:rPr lang="cs-CZ" altLang="cs-CZ" sz="5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</a:t>
            </a:r>
            <a:endParaRPr lang="cs-CZ" sz="5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844824"/>
            <a:ext cx="8577138" cy="4787751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 smtClean="0">
                <a:hlinkClick r:id="rId3"/>
              </a:rPr>
              <a:t>EBSCO</a:t>
            </a:r>
            <a:r>
              <a:rPr lang="cs-CZ" altLang="cs-CZ" sz="2200" b="1" dirty="0" smtClean="0"/>
              <a:t> </a:t>
            </a:r>
            <a:r>
              <a:rPr lang="cs-CZ" altLang="cs-CZ" sz="1800" dirty="0" smtClean="0">
                <a:latin typeface="Calibri" panose="020F0502020204030204" pitchFamily="34" charset="0"/>
              </a:rPr>
              <a:t>(SocINDEX </a:t>
            </a:r>
            <a:r>
              <a:rPr lang="cs-CZ" altLang="cs-CZ" sz="1800" dirty="0" err="1">
                <a:latin typeface="Calibri" panose="020F0502020204030204" pitchFamily="34" charset="0"/>
              </a:rPr>
              <a:t>with</a:t>
            </a:r>
            <a:r>
              <a:rPr lang="cs-CZ" altLang="cs-CZ" sz="1800" dirty="0">
                <a:latin typeface="Calibri" panose="020F0502020204030204" pitchFamily="34" charset="0"/>
              </a:rPr>
              <a:t> Full </a:t>
            </a:r>
            <a:r>
              <a:rPr lang="cs-CZ" altLang="cs-CZ" sz="1800" dirty="0" smtClean="0">
                <a:latin typeface="Calibri" panose="020F0502020204030204" pitchFamily="34" charset="0"/>
              </a:rPr>
              <a:t>Text)</a:t>
            </a:r>
            <a:r>
              <a:rPr lang="cs-CZ" altLang="cs-CZ" sz="1800" dirty="0" smtClean="0"/>
              <a:t> - </a:t>
            </a:r>
            <a:r>
              <a:rPr lang="cs-CZ" altLang="cs-CZ" sz="1800" dirty="0" smtClean="0">
                <a:latin typeface="Calibri" panose="020F0502020204030204" pitchFamily="34" charset="0"/>
              </a:rPr>
              <a:t>multioborová </a:t>
            </a:r>
            <a:r>
              <a:rPr lang="cs-CZ" altLang="cs-CZ" sz="1800" dirty="0">
                <a:latin typeface="Calibri" panose="020F0502020204030204" pitchFamily="34" charset="0"/>
              </a:rPr>
              <a:t>DB, obsahuje kolem 12 tis. čas. fultextových </a:t>
            </a:r>
            <a:r>
              <a:rPr lang="cs-CZ" altLang="cs-CZ" sz="1800" dirty="0" smtClean="0">
                <a:latin typeface="Calibri" panose="020F0502020204030204" pitchFamily="34" charset="0"/>
              </a:rPr>
              <a:t>titulů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 err="1" smtClean="0">
                <a:hlinkClick r:id="rId4"/>
              </a:rPr>
              <a:t>ProQuest</a:t>
            </a:r>
            <a:r>
              <a:rPr lang="cs-CZ" altLang="cs-CZ" sz="2800" b="1" dirty="0" smtClean="0"/>
              <a:t> </a:t>
            </a:r>
            <a:r>
              <a:rPr lang="cs-CZ" altLang="cs-CZ" sz="1800" dirty="0" smtClean="0"/>
              <a:t>(</a:t>
            </a:r>
            <a:r>
              <a:rPr lang="cs-CZ" altLang="cs-CZ" sz="1800" dirty="0" smtClean="0">
                <a:latin typeface="Calibri" panose="020F0502020204030204" pitchFamily="34" charset="0"/>
              </a:rPr>
              <a:t>Social </a:t>
            </a:r>
            <a:r>
              <a:rPr lang="cs-CZ" altLang="cs-CZ" sz="1800" dirty="0">
                <a:latin typeface="Calibri" panose="020F0502020204030204" pitchFamily="34" charset="0"/>
              </a:rPr>
              <a:t>Science </a:t>
            </a:r>
            <a:r>
              <a:rPr lang="cs-CZ" altLang="cs-CZ" sz="1800" dirty="0" smtClean="0">
                <a:latin typeface="Calibri" panose="020F0502020204030204" pitchFamily="34" charset="0"/>
              </a:rPr>
              <a:t>Database) – multioborová DB, obsahuje kol 16 500 čas. s FT </a:t>
            </a:r>
            <a:r>
              <a:rPr lang="cs-CZ" sz="1800" dirty="0">
                <a:latin typeface="Calibri" panose="020F0502020204030204" pitchFamily="34" charset="0"/>
              </a:rPr>
              <a:t>ze společenských a humanitních věd, obchodu, ekonomie, medicíny, přírodních věd, techniky a umění.</a:t>
            </a:r>
            <a:endParaRPr lang="cs-CZ" altLang="cs-CZ" sz="1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000" b="1" dirty="0" err="1" smtClean="0">
                <a:hlinkClick r:id="rId5"/>
              </a:rPr>
              <a:t>Sage</a:t>
            </a:r>
            <a:r>
              <a:rPr lang="cs-CZ" altLang="cs-CZ" sz="2000" b="1" dirty="0" smtClean="0">
                <a:hlinkClick r:id="rId5"/>
              </a:rPr>
              <a:t> </a:t>
            </a:r>
            <a:r>
              <a:rPr lang="cs-CZ" altLang="cs-CZ" sz="2000" b="1" dirty="0" err="1" smtClean="0">
                <a:hlinkClick r:id="rId5"/>
              </a:rPr>
              <a:t>Journals</a:t>
            </a:r>
            <a:r>
              <a:rPr lang="cs-CZ" altLang="cs-CZ" sz="2000" b="1" dirty="0" smtClean="0"/>
              <a:t> </a:t>
            </a:r>
            <a:r>
              <a:rPr lang="cs-CZ" altLang="cs-CZ" sz="2200" b="1" dirty="0" smtClean="0"/>
              <a:t>- </a:t>
            </a:r>
            <a:r>
              <a:rPr lang="cs-CZ" sz="1800" dirty="0" smtClean="0">
                <a:latin typeface="Calibri" panose="020F0502020204030204" pitchFamily="34" charset="0"/>
              </a:rPr>
              <a:t>kolekce </a:t>
            </a:r>
            <a:r>
              <a:rPr lang="cs-CZ" sz="1800" dirty="0" err="1">
                <a:latin typeface="Calibri" panose="020F0502020204030204" pitchFamily="34" charset="0"/>
              </a:rPr>
              <a:t>Sage</a:t>
            </a:r>
            <a:r>
              <a:rPr lang="cs-CZ" sz="1800" dirty="0">
                <a:latin typeface="Calibri" panose="020F0502020204030204" pitchFamily="34" charset="0"/>
              </a:rPr>
              <a:t> Full-Text - </a:t>
            </a:r>
            <a:r>
              <a:rPr lang="cs-CZ" sz="1800" dirty="0" err="1">
                <a:latin typeface="Calibri" panose="020F0502020204030204" pitchFamily="34" charset="0"/>
              </a:rPr>
              <a:t>Humanities</a:t>
            </a:r>
            <a:r>
              <a:rPr lang="cs-CZ" sz="1800" dirty="0">
                <a:latin typeface="Calibri" panose="020F0502020204030204" pitchFamily="34" charset="0"/>
              </a:rPr>
              <a:t> and Social Science (HSS) zahrnuje 555 titulů elektronických </a:t>
            </a:r>
            <a:r>
              <a:rPr lang="cs-CZ" sz="1800" dirty="0" smtClean="0">
                <a:latin typeface="Calibri" panose="020F0502020204030204" pitchFamily="34" charset="0"/>
              </a:rPr>
              <a:t>FT </a:t>
            </a:r>
            <a:r>
              <a:rPr lang="cs-CZ" sz="1800" dirty="0">
                <a:latin typeface="Calibri" panose="020F0502020204030204" pitchFamily="34" charset="0"/>
              </a:rPr>
              <a:t>časopisů od </a:t>
            </a:r>
            <a:r>
              <a:rPr lang="cs-CZ" sz="1800" dirty="0" smtClean="0">
                <a:latin typeface="Calibri" panose="020F0502020204030204" pitchFamily="34" charset="0"/>
              </a:rPr>
              <a:t>vyd. </a:t>
            </a:r>
            <a:r>
              <a:rPr lang="cs-CZ" sz="1800" dirty="0" err="1" smtClean="0">
                <a:latin typeface="Calibri" panose="020F0502020204030204" pitchFamily="34" charset="0"/>
              </a:rPr>
              <a:t>Sage</a:t>
            </a:r>
            <a:r>
              <a:rPr lang="cs-CZ" sz="1800" dirty="0" smtClean="0">
                <a:latin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</a:rPr>
              <a:t>Publications</a:t>
            </a:r>
            <a:r>
              <a:rPr lang="cs-CZ" sz="1800" dirty="0">
                <a:latin typeface="Calibri" panose="020F0502020204030204" pitchFamily="34" charset="0"/>
              </a:rPr>
              <a:t> od roku 1999 do současnosti</a:t>
            </a:r>
            <a:endParaRPr lang="cs-CZ" altLang="cs-CZ" sz="1800" b="1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000" b="1" dirty="0" smtClean="0">
                <a:hlinkClick r:id="rId6"/>
              </a:rPr>
              <a:t>Taylor</a:t>
            </a:r>
            <a:r>
              <a:rPr lang="cs-CZ" altLang="cs-CZ" sz="2000" b="1" dirty="0">
                <a:hlinkClick r:id="rId6"/>
              </a:rPr>
              <a:t> </a:t>
            </a:r>
            <a:r>
              <a:rPr lang="cs-CZ" altLang="cs-CZ" sz="2000" b="1" dirty="0" smtClean="0">
                <a:hlinkClick r:id="rId6"/>
              </a:rPr>
              <a:t>&amp; Francis</a:t>
            </a:r>
            <a:r>
              <a:rPr lang="cs-CZ" altLang="cs-CZ" sz="2200" b="1" dirty="0" smtClean="0"/>
              <a:t> </a:t>
            </a:r>
            <a:r>
              <a:rPr lang="cs-CZ" altLang="cs-CZ" sz="1800" dirty="0" smtClean="0"/>
              <a:t>- </a:t>
            </a:r>
            <a:r>
              <a:rPr lang="cs-CZ" altLang="cs-CZ" sz="1800" dirty="0">
                <a:latin typeface="Calibri" panose="020F0502020204030204" pitchFamily="34" charset="0"/>
              </a:rPr>
              <a:t>kolekce Social Science &amp; </a:t>
            </a:r>
            <a:r>
              <a:rPr lang="cs-CZ" altLang="cs-CZ" sz="1800" dirty="0" err="1">
                <a:latin typeface="Calibri" panose="020F0502020204030204" pitchFamily="34" charset="0"/>
              </a:rPr>
              <a:t>Humanities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</a:rPr>
              <a:t>Library</a:t>
            </a:r>
            <a:r>
              <a:rPr lang="cs-CZ" altLang="cs-CZ" sz="1800" dirty="0">
                <a:latin typeface="Calibri" panose="020F0502020204030204" pitchFamily="34" charset="0"/>
              </a:rPr>
              <a:t> (SSH </a:t>
            </a:r>
            <a:r>
              <a:rPr lang="cs-CZ" altLang="cs-CZ" sz="1800" dirty="0" err="1">
                <a:latin typeface="Calibri" panose="020F0502020204030204" pitchFamily="34" charset="0"/>
              </a:rPr>
              <a:t>Library</a:t>
            </a:r>
            <a:r>
              <a:rPr lang="cs-CZ" altLang="cs-CZ" sz="1800" dirty="0">
                <a:latin typeface="Calibri" panose="020F0502020204030204" pitchFamily="34" charset="0"/>
              </a:rPr>
              <a:t>) obsahuje více jak 1400 titulů v rámci 14 </a:t>
            </a:r>
            <a:r>
              <a:rPr lang="cs-CZ" altLang="cs-CZ" sz="1800" dirty="0" err="1" smtClean="0">
                <a:latin typeface="Calibri" panose="020F0502020204030204" pitchFamily="34" charset="0"/>
              </a:rPr>
              <a:t>subkolekcí</a:t>
            </a:r>
            <a:endParaRPr lang="cs-CZ" altLang="cs-CZ" sz="1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kern="1200" dirty="0" err="1" smtClean="0">
                <a:solidFill>
                  <a:prstClr val="black"/>
                </a:solidFill>
                <a:latin typeface="Calibri"/>
                <a:hlinkClick r:id="rId7"/>
              </a:rPr>
              <a:t>Anopress</a:t>
            </a:r>
            <a:r>
              <a:rPr lang="cs-CZ" altLang="cs-CZ" sz="2400" kern="1200" dirty="0" smtClean="0">
                <a:solidFill>
                  <a:prstClr val="black"/>
                </a:solidFill>
                <a:latin typeface="Calibri"/>
                <a:hlinkClick r:id="rId7"/>
              </a:rPr>
              <a:t> </a:t>
            </a:r>
            <a:r>
              <a:rPr lang="cs-CZ" altLang="cs-CZ" sz="2200" kern="12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altLang="cs-CZ" sz="1800" kern="1200" dirty="0">
                <a:solidFill>
                  <a:prstClr val="black"/>
                </a:solidFill>
                <a:latin typeface="Calibri"/>
              </a:rPr>
              <a:t>monitoring českých mediálních </a:t>
            </a:r>
            <a:r>
              <a:rPr lang="cs-CZ" altLang="cs-CZ" sz="1800" kern="1200" dirty="0" smtClean="0">
                <a:solidFill>
                  <a:prstClr val="black"/>
                </a:solidFill>
                <a:latin typeface="Calibri"/>
              </a:rPr>
              <a:t>zdrojů (</a:t>
            </a:r>
            <a:r>
              <a:rPr lang="cs-CZ" altLang="cs-CZ" sz="1800" kern="1200" dirty="0" smtClean="0">
                <a:solidFill>
                  <a:prstClr val="black"/>
                </a:solidFill>
                <a:latin typeface="Calibri"/>
                <a:hlinkClick r:id="rId8"/>
              </a:rPr>
              <a:t>více </a:t>
            </a:r>
            <a:r>
              <a:rPr lang="cs-CZ" altLang="cs-CZ" sz="1800" kern="1200" dirty="0" err="1">
                <a:solidFill>
                  <a:prstClr val="black"/>
                </a:solidFill>
                <a:latin typeface="Calibri"/>
                <a:hlinkClick r:id="rId8"/>
              </a:rPr>
              <a:t>info</a:t>
            </a:r>
            <a:r>
              <a:rPr lang="cs-CZ" altLang="cs-CZ" sz="1800" kern="1200" dirty="0">
                <a:solidFill>
                  <a:prstClr val="black"/>
                </a:solidFill>
                <a:latin typeface="Calibri"/>
              </a:rPr>
              <a:t> na stránkách knihovny).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366713" y="1196975"/>
            <a:ext cx="8669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20208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844824"/>
            <a:ext cx="8577138" cy="4787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kern="1200" dirty="0" err="1" smtClean="0">
                <a:solidFill>
                  <a:prstClr val="black"/>
                </a:solidFill>
                <a:hlinkClick r:id="rId3"/>
              </a:rPr>
              <a:t>Anopress</a:t>
            </a:r>
            <a:r>
              <a:rPr lang="cs-CZ" altLang="cs-CZ" sz="2400" kern="1200" dirty="0" smtClean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cs-CZ" altLang="cs-CZ" sz="2200" kern="12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altLang="cs-CZ" sz="1800" kern="1200" dirty="0">
                <a:solidFill>
                  <a:prstClr val="black"/>
                </a:solidFill>
              </a:rPr>
              <a:t>monitoring českých mediálních </a:t>
            </a:r>
            <a:r>
              <a:rPr lang="cs-CZ" altLang="cs-CZ" sz="1800" kern="1200" dirty="0" smtClean="0">
                <a:solidFill>
                  <a:prstClr val="black"/>
                </a:solidFill>
              </a:rPr>
              <a:t>zdrojů (</a:t>
            </a:r>
            <a:r>
              <a:rPr lang="cs-CZ" altLang="cs-CZ" sz="1800" kern="1200" dirty="0" smtClean="0">
                <a:solidFill>
                  <a:prstClr val="black"/>
                </a:solidFill>
                <a:hlinkClick r:id="rId4"/>
              </a:rPr>
              <a:t>více </a:t>
            </a:r>
            <a:r>
              <a:rPr lang="cs-CZ" altLang="cs-CZ" sz="1800" kern="1200" dirty="0" err="1">
                <a:solidFill>
                  <a:prstClr val="black"/>
                </a:solidFill>
                <a:hlinkClick r:id="rId4"/>
              </a:rPr>
              <a:t>info</a:t>
            </a:r>
            <a:r>
              <a:rPr lang="cs-CZ" altLang="cs-CZ" sz="1800" kern="1200" dirty="0">
                <a:solidFill>
                  <a:prstClr val="black"/>
                </a:solidFill>
              </a:rPr>
              <a:t> na stránkách knihovny</a:t>
            </a:r>
            <a:r>
              <a:rPr lang="cs-CZ" altLang="cs-CZ" sz="1800" kern="1200" dirty="0" smtClean="0">
                <a:solidFill>
                  <a:prstClr val="black"/>
                </a:solidFill>
              </a:rPr>
              <a:t>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1800" kern="1200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b="1" dirty="0">
                <a:hlinkClick r:id="rId5"/>
              </a:rPr>
              <a:t>NEWTON Media</a:t>
            </a:r>
            <a:r>
              <a:rPr lang="cs-CZ" altLang="cs-CZ" sz="2200" b="1" dirty="0"/>
              <a:t> </a:t>
            </a:r>
            <a:r>
              <a:rPr lang="cs-CZ" altLang="cs-CZ" sz="1800" dirty="0"/>
              <a:t>– slovenská mediální databáze, retrospektiva do roku 1998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366713" y="1196975"/>
            <a:ext cx="86693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4096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64088" y="6525344"/>
            <a:ext cx="4392487" cy="2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solidFill>
                  <a:srgbClr val="111111"/>
                </a:solidFill>
              </a:rPr>
              <a:t>Zdroj: http</a:t>
            </a:r>
            <a:r>
              <a:rPr lang="cs-CZ" sz="900" dirty="0">
                <a:solidFill>
                  <a:srgbClr val="111111"/>
                </a:solidFill>
              </a:rPr>
              <a:t>://eds.ics.muni.cz/media/27629/eds-update-2016-luprich.pdf</a:t>
            </a:r>
          </a:p>
        </p:txBody>
      </p:sp>
    </p:spTree>
    <p:extLst>
      <p:ext uri="{BB962C8B-B14F-4D97-AF65-F5344CB8AC3E}">
        <p14:creationId xmlns:p14="http://schemas.microsoft.com/office/powerpoint/2010/main" val="1315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2024063"/>
            <a:ext cx="8135937" cy="6215062"/>
          </a:xfrm>
        </p:spPr>
        <p:txBody>
          <a:bodyPr/>
          <a:lstStyle/>
          <a:p>
            <a:pPr>
              <a:buFontTx/>
              <a:buAutoNum type="arabicParenR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Vytvoření účtu v </a:t>
            </a:r>
            <a:r>
              <a:rPr lang="cs-CZ" sz="1900" dirty="0" err="1" smtClean="0">
                <a:latin typeface="Calibri" panose="020F0502020204030204" pitchFamily="34" charset="0"/>
                <a:hlinkClick r:id="rId2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  <a:hlinkClick r:id="rId2"/>
              </a:rPr>
              <a:t> Web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 startAt="2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Vyhledání záznamů v databázi EBSCO a jejich uložení do složky (modrá ikonka s plus po pravé straně záznamů)</a:t>
            </a:r>
          </a:p>
          <a:p>
            <a:pPr>
              <a:buFontTx/>
              <a:buAutoNum type="arabicParenR" startAt="2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>
              <a:buFontTx/>
              <a:buAutoNum type="arabicParenR" startAt="2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Otevření složky (v pravé části obrazovky nebo ikonka Složky vpravo nahoře)</a:t>
            </a:r>
          </a:p>
          <a:p>
            <a:pPr>
              <a:buFontTx/>
              <a:buAutoNum type="arabicParenR" startAt="2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>
              <a:buFontTx/>
              <a:buAutoNum type="arabicParenR" startAt="2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Označení záznamů, které mají být exportovány do </a:t>
            </a:r>
            <a:r>
              <a:rPr lang="cs-CZ" sz="1900" dirty="0" err="1" smtClean="0">
                <a:latin typeface="Calibri" panose="020F0502020204030204" pitchFamily="34" charset="0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</a:rPr>
              <a:t> Web (zaškrtávací políčka po levé straně záznamů)</a:t>
            </a:r>
          </a:p>
          <a:p>
            <a:pPr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>
              <a:buFontTx/>
              <a:buAutoNum type="arabicParenR" startAt="5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 Kliknout na export (ikona Exportovat - vpravo)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600" dirty="0" smtClean="0"/>
          </a:p>
          <a:p>
            <a:pPr lvl="1">
              <a:defRPr/>
            </a:pPr>
            <a:endParaRPr 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288" y="1069975"/>
            <a:ext cx="6858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Export záznamů z databáze EBSCO do citačního software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EndNote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39756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569325" cy="6735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 sz="3200" dirty="0" smtClean="0"/>
          </a:p>
          <a:p>
            <a:pPr>
              <a:buFontTx/>
              <a:buAutoNum type="arabicParenR" startAt="6"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Zvolit druhou variantu – Přímý export do aplikace </a:t>
            </a:r>
            <a:r>
              <a:rPr lang="cs-CZ" sz="1900" dirty="0" err="1" smtClean="0">
                <a:latin typeface="Calibri" panose="020F0502020204030204" pitchFamily="34" charset="0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FontTx/>
              <a:buNone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7)  Uložit</a:t>
            </a:r>
          </a:p>
          <a:p>
            <a:pPr>
              <a:buFontTx/>
              <a:buAutoNum type="arabicParenR" startAt="6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8)  Pokud vše proběhlo úspěšně, tak budete přesměrováni do aplikace </a:t>
            </a:r>
            <a:r>
              <a:rPr lang="cs-CZ" sz="1900" dirty="0" err="1" smtClean="0">
                <a:latin typeface="Calibri" panose="020F0502020204030204" pitchFamily="34" charset="0"/>
              </a:rPr>
              <a:t>EndNote</a:t>
            </a:r>
            <a:r>
              <a:rPr lang="cs-CZ" sz="1900" dirty="0" smtClean="0">
                <a:latin typeface="Calibri" panose="020F0502020204030204" pitchFamily="34" charset="0"/>
              </a:rPr>
              <a:t> Web</a:t>
            </a:r>
          </a:p>
          <a:p>
            <a:pPr>
              <a:buFontTx/>
              <a:buAutoNum type="arabicParenR" startAt="6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9) Objeví se hláška sdělující, kolik záznamů bylo naimportováno (např. </a:t>
            </a:r>
            <a:r>
              <a:rPr lang="cs-CZ" sz="1900" dirty="0" err="1" smtClean="0">
                <a:latin typeface="Calibri" panose="020F0502020204030204" pitchFamily="34" charset="0"/>
              </a:rPr>
              <a:t>Number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 err="1" smtClean="0">
                <a:latin typeface="Calibri" panose="020F0502020204030204" pitchFamily="34" charset="0"/>
              </a:rPr>
              <a:t>of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 err="1" smtClean="0">
                <a:latin typeface="Calibri" panose="020F0502020204030204" pitchFamily="34" charset="0"/>
              </a:rPr>
              <a:t>records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 err="1" smtClean="0">
                <a:latin typeface="Calibri" panose="020F0502020204030204" pitchFamily="34" charset="0"/>
              </a:rPr>
              <a:t>imported</a:t>
            </a:r>
            <a:r>
              <a:rPr lang="cs-CZ" sz="1900" dirty="0" smtClean="0">
                <a:latin typeface="Calibri" panose="020F0502020204030204" pitchFamily="34" charset="0"/>
              </a:rPr>
              <a:t>: 2)</a:t>
            </a:r>
          </a:p>
          <a:p>
            <a:pPr>
              <a:buFontTx/>
              <a:buAutoNum type="arabicParenR" startAt="6"/>
              <a:defRPr/>
            </a:pPr>
            <a:endParaRPr lang="cs-CZ" sz="19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1900" dirty="0" smtClean="0">
                <a:latin typeface="Calibri" panose="020F0502020204030204" pitchFamily="34" charset="0"/>
              </a:rPr>
              <a:t>10) Záznamy se uloží do záložky My </a:t>
            </a:r>
            <a:r>
              <a:rPr lang="cs-CZ" sz="1900" dirty="0" err="1" smtClean="0">
                <a:latin typeface="Calibri" panose="020F0502020204030204" pitchFamily="34" charset="0"/>
              </a:rPr>
              <a:t>References</a:t>
            </a:r>
            <a:r>
              <a:rPr lang="cs-CZ" sz="1900" dirty="0" smtClean="0">
                <a:latin typeface="Calibri" panose="020F0502020204030204" pitchFamily="34" charset="0"/>
              </a:rPr>
              <a:t> – složky </a:t>
            </a:r>
            <a:r>
              <a:rPr lang="en-US" sz="1900" dirty="0" smtClean="0">
                <a:latin typeface="Calibri" panose="020F0502020204030204" pitchFamily="34" charset="0"/>
              </a:rPr>
              <a:t>[</a:t>
            </a:r>
            <a:r>
              <a:rPr lang="cs-CZ" sz="1900" dirty="0" err="1" smtClean="0">
                <a:latin typeface="Calibri" panose="020F0502020204030204" pitchFamily="34" charset="0"/>
              </a:rPr>
              <a:t>Unfield</a:t>
            </a:r>
            <a:r>
              <a:rPr lang="en-US" sz="1900" dirty="0" smtClean="0">
                <a:latin typeface="Calibri" panose="020F0502020204030204" pitchFamily="34" charset="0"/>
              </a:rPr>
              <a:t>]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  <a:p>
            <a:pPr lvl="1">
              <a:defRPr/>
            </a:pPr>
            <a:endParaRPr lang="cs-CZ" sz="19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1900" dirty="0" smtClean="0"/>
          </a:p>
        </p:txBody>
      </p:sp>
      <p:sp>
        <p:nvSpPr>
          <p:cNvPr id="47107" name="TextovéPole 2"/>
          <p:cNvSpPr txBox="1">
            <a:spLocks noChangeArrowheads="1"/>
          </p:cNvSpPr>
          <p:nvPr/>
        </p:nvSpPr>
        <p:spPr bwMode="auto">
          <a:xfrm>
            <a:off x="323850" y="1073150"/>
            <a:ext cx="7200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EBSCO do citačního software EndNote Web</a:t>
            </a:r>
          </a:p>
        </p:txBody>
      </p:sp>
    </p:spTree>
    <p:extLst>
      <p:ext uri="{BB962C8B-B14F-4D97-AF65-F5344CB8AC3E}">
        <p14:creationId xmlns:p14="http://schemas.microsoft.com/office/powerpoint/2010/main" val="33371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437167" y="1412776"/>
            <a:ext cx="6269665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Zadání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2. praktického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úkolu</a:t>
            </a:r>
          </a:p>
          <a:p>
            <a:pPr algn="ctr"/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MU - SPR155 – Studijní materiály – Úkol č. </a:t>
            </a:r>
            <a:r>
              <a:rPr lang="cs-CZ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cs-CZ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</a:t>
            </a:r>
            <a:r>
              <a:rPr lang="cs-CZ" altLang="cs-CZ" sz="2400" dirty="0" smtClean="0"/>
              <a:t>.</a:t>
            </a:r>
          </a:p>
          <a:p>
            <a:pPr marL="0" indent="0">
              <a:buNone/>
              <a:defRPr/>
            </a:pP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Obrázek</a:t>
            </a:r>
          </a:p>
          <a:p>
            <a:pPr marL="0" indent="0">
              <a:buNone/>
              <a:defRPr/>
            </a:pPr>
            <a:r>
              <a:rPr lang="cs-CZ" altLang="cs-CZ" sz="2400" i="1" dirty="0">
                <a:hlinkClick r:id="rId3"/>
              </a:rPr>
              <a:t>https://s-media-cache-ak0.pinimg.com/736x/b1/8c/7d/b18c7dde7e01870bd4715b308241c155.jpg</a:t>
            </a:r>
            <a:r>
              <a:rPr lang="cs-CZ" altLang="cs-CZ" sz="2400" i="1" dirty="0"/>
              <a:t>   </a:t>
            </a:r>
            <a:r>
              <a:rPr lang="cs-CZ" altLang="cs-CZ" sz="2000" i="1" dirty="0"/>
              <a:t>(myšlenková mapa</a:t>
            </a:r>
            <a:r>
              <a:rPr lang="cs-CZ" altLang="cs-CZ" sz="2000" i="1" dirty="0" smtClean="0"/>
              <a:t>)</a:t>
            </a:r>
          </a:p>
          <a:p>
            <a:pPr marL="0" indent="0">
              <a:buNone/>
              <a:defRPr/>
            </a:pPr>
            <a:endParaRPr lang="cs-CZ" altLang="cs-CZ" sz="2000" i="1" dirty="0" smtClean="0"/>
          </a:p>
          <a:p>
            <a:pPr marL="0" indent="0">
              <a:buNone/>
              <a:defRPr/>
            </a:pPr>
            <a:r>
              <a:rPr lang="cs-CZ" sz="2400" dirty="0" smtClean="0">
                <a:solidFill>
                  <a:srgbClr val="111111"/>
                </a:solidFill>
                <a:hlinkClick r:id="rId4"/>
              </a:rPr>
              <a:t>http</a:t>
            </a:r>
            <a:r>
              <a:rPr lang="cs-CZ" sz="2400" dirty="0">
                <a:solidFill>
                  <a:srgbClr val="111111"/>
                </a:solidFill>
                <a:hlinkClick r:id="rId4"/>
              </a:rPr>
              <a:t>://</a:t>
            </a:r>
            <a:r>
              <a:rPr lang="cs-CZ" sz="2400" dirty="0" smtClean="0">
                <a:solidFill>
                  <a:srgbClr val="111111"/>
                </a:solidFill>
                <a:hlinkClick r:id="rId4"/>
              </a:rPr>
              <a:t>eds.ics.muni.cz/media/27629/eds-update-2016-luprich.pdf</a:t>
            </a:r>
            <a:r>
              <a:rPr lang="cs-CZ" sz="2400" dirty="0" smtClean="0">
                <a:solidFill>
                  <a:srgbClr val="111111"/>
                </a:solidFill>
              </a:rPr>
              <a:t> </a:t>
            </a:r>
            <a:r>
              <a:rPr lang="cs-CZ" altLang="cs-CZ" sz="2400" i="1" dirty="0" smtClean="0"/>
              <a:t>(relevance </a:t>
            </a:r>
            <a:r>
              <a:rPr lang="cs-CZ" altLang="cs-CZ" sz="2400" i="1" dirty="0" err="1" smtClean="0"/>
              <a:t>ranking</a:t>
            </a:r>
            <a:r>
              <a:rPr lang="cs-CZ" altLang="cs-CZ" sz="2400" i="1" dirty="0" smtClean="0"/>
              <a:t> - </a:t>
            </a:r>
            <a:r>
              <a:rPr lang="cs-CZ" altLang="cs-CZ" sz="2400" i="1" dirty="0" err="1" smtClean="0"/>
              <a:t>Ebsco</a:t>
            </a:r>
            <a:r>
              <a:rPr lang="cs-CZ" altLang="cs-CZ" sz="2400" i="1" dirty="0" smtClean="0"/>
              <a:t>)</a:t>
            </a:r>
            <a:endParaRPr lang="cs-CZ" altLang="cs-CZ" sz="2400" i="1" dirty="0"/>
          </a:p>
          <a:p>
            <a:pPr marL="0" indent="0">
              <a:buNone/>
              <a:defRPr/>
            </a:pPr>
            <a:endParaRPr lang="cs-CZ" sz="2400" dirty="0" smtClean="0">
              <a:solidFill>
                <a:srgbClr val="111111"/>
              </a:solidFill>
            </a:endParaRPr>
          </a:p>
          <a:p>
            <a:pPr marL="0" indent="0">
              <a:buNone/>
              <a:defRPr/>
            </a:pPr>
            <a:endParaRPr lang="cs-CZ" altLang="cs-CZ" sz="2000" i="1" dirty="0"/>
          </a:p>
          <a:p>
            <a:pPr marL="0" indent="0">
              <a:buNone/>
              <a:defRPr/>
            </a:pP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8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mtClean="0">
                <a:solidFill>
                  <a:schemeClr val="bg1"/>
                </a:solidFill>
              </a:rPr>
              <a:t>Ing</a:t>
            </a:r>
            <a:r>
              <a:rPr lang="cs-CZ" altLang="cs-CZ" dirty="0" smtClean="0">
                <a:solidFill>
                  <a:schemeClr val="bg1"/>
                </a:solidFill>
              </a:rPr>
              <a:t>. Martina Nedomová, </a:t>
            </a:r>
            <a:r>
              <a:rPr lang="cs-CZ" altLang="cs-CZ" dirty="0" err="1">
                <a:solidFill>
                  <a:schemeClr val="bg1"/>
                </a:solidFill>
              </a:rPr>
              <a:t>DiS</a:t>
            </a:r>
            <a:r>
              <a:rPr lang="cs-CZ" altLang="cs-CZ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 smtClean="0">
                <a:hlinkClick r:id="rId3"/>
              </a:rPr>
              <a:t>nedomova</a:t>
            </a:r>
            <a:r>
              <a:rPr lang="en-US" altLang="cs-CZ" b="1" dirty="0" smtClean="0">
                <a:hlinkClick r:id="rId3"/>
              </a:rPr>
              <a:t>@fss.muni.cz</a:t>
            </a:r>
            <a:endParaRPr lang="cs-CZ" altLang="cs-CZ" b="1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 smtClean="0">
                <a:hlinkClick r:id="rId4"/>
              </a:rPr>
              <a:t>fss.muni.cz</a:t>
            </a:r>
            <a:endParaRPr lang="cs-CZ" b="1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281339"/>
          </a:xfrm>
        </p:spPr>
        <p:txBody>
          <a:bodyPr>
            <a:normAutofit fontScale="92500" lnSpcReduction="20000"/>
          </a:bodyPr>
          <a:lstStyle/>
          <a:p>
            <a:pPr marL="0" indent="-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tématu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(pokud se studiem problematiky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začínáte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nebojte se využít učebnice,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encyklopedie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radu vyučujícího apod.)</a:t>
            </a:r>
          </a:p>
          <a:p>
            <a:pPr marL="0" indent="-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- grafické         znázornění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https://s-media-cache-ak0.pinimg.com/736x/b1/8c/7d/b18c7dde7e01870bd4715b308241c155.jpg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klíčových slov (hesel)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- 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používejte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zejména </a:t>
            </a:r>
            <a:r>
              <a:rPr lang="cs-CZ" altLang="cs-CZ" sz="32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příd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. jména, </a:t>
            </a:r>
            <a:r>
              <a:rPr lang="cs-CZ" altLang="cs-CZ" sz="3200" dirty="0" err="1">
                <a:solidFill>
                  <a:schemeClr val="bg1">
                    <a:lumMod val="50000"/>
                  </a:schemeClr>
                </a:solidFill>
              </a:rPr>
              <a:t>zájména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a slovesa pouze pokud jsou opravdu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nezbytné</a:t>
            </a:r>
            <a:endParaRPr lang="cs-CZ" alt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vyhýbejte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se tzv. stop </a:t>
            </a:r>
            <a:r>
              <a:rPr lang="cs-CZ" altLang="cs-CZ" sz="32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(předložky,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spojky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členy v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cizích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jazycích)</a:t>
            </a:r>
            <a:endParaRPr lang="cs-CZ" altLang="cs-CZ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      př</a:t>
            </a:r>
            <a:r>
              <a:rPr lang="cs-CZ" altLang="cs-CZ" sz="32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sociální chování; poruchy; terapie</a:t>
            </a:r>
            <a:endParaRPr lang="cs-CZ" altLang="cs-CZ" sz="32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2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Pozn. v katalozích knihoven můžete nalézt i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  <a:endParaRPr lang="cs-CZ" altLang="cs-CZ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    př</a:t>
            </a:r>
            <a:r>
              <a:rPr lang="cs-CZ" altLang="cs-CZ" sz="32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200" b="1" i="1" dirty="0" smtClean="0">
                <a:solidFill>
                  <a:schemeClr val="bg1">
                    <a:lumMod val="50000"/>
                  </a:schemeClr>
                </a:solidFill>
              </a:rPr>
              <a:t>sociální chování – poruchy - terapie</a:t>
            </a:r>
            <a:endParaRPr lang="cs-CZ" altLang="cs-CZ" sz="32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bg1">
                    <a:lumMod val="75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98884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/>
              <a:t>odb</a:t>
            </a:r>
            <a:r>
              <a:rPr lang="cs-CZ" altLang="cs-CZ" sz="3000" dirty="0"/>
              <a:t>.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 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1165</TotalTime>
  <Words>1460</Words>
  <Application>Microsoft Office PowerPoint</Application>
  <PresentationFormat>Předvádění na obrazovce (4:3)</PresentationFormat>
  <Paragraphs>322</Paragraphs>
  <Slides>43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1_template</vt:lpstr>
      <vt:lpstr>Základy práce s informačními zdroji SPR155</vt:lpstr>
      <vt:lpstr>Prezentace aplikace PowerPoint</vt:lpstr>
      <vt:lpstr>Prezentace aplikace PowerPoint</vt:lpstr>
      <vt:lpstr>Prezentace aplikace PowerPoint</vt:lpstr>
      <vt:lpstr>1. Téma a klíčová slova</vt:lpstr>
      <vt:lpstr> 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60</cp:revision>
  <cp:lastPrinted>2018-11-09T10:00:56Z</cp:lastPrinted>
  <dcterms:created xsi:type="dcterms:W3CDTF">2017-08-02T08:11:17Z</dcterms:created>
  <dcterms:modified xsi:type="dcterms:W3CDTF">2018-11-12T09:23:40Z</dcterms:modified>
</cp:coreProperties>
</file>