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62"/>
  </p:notesMasterIdLst>
  <p:handoutMasterIdLst>
    <p:handoutMasterId r:id="rId63"/>
  </p:handoutMasterIdLst>
  <p:sldIdLst>
    <p:sldId id="256" r:id="rId3"/>
    <p:sldId id="257" r:id="rId4"/>
    <p:sldId id="260" r:id="rId5"/>
    <p:sldId id="267" r:id="rId6"/>
    <p:sldId id="261" r:id="rId7"/>
    <p:sldId id="323" r:id="rId8"/>
    <p:sldId id="264" r:id="rId9"/>
    <p:sldId id="319" r:id="rId10"/>
    <p:sldId id="320" r:id="rId11"/>
    <p:sldId id="321" r:id="rId12"/>
    <p:sldId id="322" r:id="rId13"/>
    <p:sldId id="263" r:id="rId14"/>
    <p:sldId id="265" r:id="rId15"/>
    <p:sldId id="266" r:id="rId16"/>
    <p:sldId id="272" r:id="rId17"/>
    <p:sldId id="271" r:id="rId18"/>
    <p:sldId id="274" r:id="rId19"/>
    <p:sldId id="270" r:id="rId20"/>
    <p:sldId id="268" r:id="rId21"/>
    <p:sldId id="309" r:id="rId22"/>
    <p:sldId id="310" r:id="rId23"/>
    <p:sldId id="311" r:id="rId24"/>
    <p:sldId id="313" r:id="rId25"/>
    <p:sldId id="273" r:id="rId26"/>
    <p:sldId id="269" r:id="rId27"/>
    <p:sldId id="307" r:id="rId28"/>
    <p:sldId id="276" r:id="rId29"/>
    <p:sldId id="325" r:id="rId30"/>
    <p:sldId id="277" r:id="rId31"/>
    <p:sldId id="285" r:id="rId32"/>
    <p:sldId id="284" r:id="rId33"/>
    <p:sldId id="286" r:id="rId34"/>
    <p:sldId id="287" r:id="rId35"/>
    <p:sldId id="326" r:id="rId36"/>
    <p:sldId id="314" r:id="rId37"/>
    <p:sldId id="315" r:id="rId38"/>
    <p:sldId id="316" r:id="rId39"/>
    <p:sldId id="283" r:id="rId40"/>
    <p:sldId id="282" r:id="rId41"/>
    <p:sldId id="327" r:id="rId42"/>
    <p:sldId id="328" r:id="rId43"/>
    <p:sldId id="279" r:id="rId44"/>
    <p:sldId id="278" r:id="rId45"/>
    <p:sldId id="293" r:id="rId46"/>
    <p:sldId id="317" r:id="rId47"/>
    <p:sldId id="294" r:id="rId48"/>
    <p:sldId id="304" r:id="rId49"/>
    <p:sldId id="305" r:id="rId50"/>
    <p:sldId id="303" r:id="rId51"/>
    <p:sldId id="318" r:id="rId52"/>
    <p:sldId id="302" r:id="rId53"/>
    <p:sldId id="300" r:id="rId54"/>
    <p:sldId id="330" r:id="rId55"/>
    <p:sldId id="306" r:id="rId56"/>
    <p:sldId id="295" r:id="rId57"/>
    <p:sldId id="291" r:id="rId58"/>
    <p:sldId id="296" r:id="rId59"/>
    <p:sldId id="297" r:id="rId60"/>
    <p:sldId id="258" r:id="rId6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323"/>
            <p14:sldId id="264"/>
            <p14:sldId id="319"/>
            <p14:sldId id="320"/>
            <p14:sldId id="321"/>
            <p14:sldId id="322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325"/>
            <p14:sldId id="277"/>
            <p14:sldId id="285"/>
            <p14:sldId id="284"/>
            <p14:sldId id="286"/>
            <p14:sldId id="287"/>
            <p14:sldId id="326"/>
            <p14:sldId id="314"/>
            <p14:sldId id="315"/>
            <p14:sldId id="316"/>
            <p14:sldId id="283"/>
            <p14:sldId id="282"/>
            <p14:sldId id="327"/>
            <p14:sldId id="328"/>
            <p14:sldId id="279"/>
            <p14:sldId id="278"/>
            <p14:sldId id="293"/>
            <p14:sldId id="317"/>
            <p14:sldId id="294"/>
            <p14:sldId id="304"/>
            <p14:sldId id="305"/>
            <p14:sldId id="303"/>
            <p14:sldId id="318"/>
            <p14:sldId id="302"/>
            <p14:sldId id="300"/>
            <p14:sldId id="330"/>
            <p14:sldId id="306"/>
            <p14:sldId id="295"/>
            <p14:sldId id="291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Nedomová" initials="MN" lastIdx="1" clrIdx="0">
    <p:extLst>
      <p:ext uri="{19B8F6BF-5375-455C-9EA6-DF929625EA0E}">
        <p15:presenceInfo xmlns:p15="http://schemas.microsoft.com/office/powerpoint/2012/main" userId="S-1-5-21-271893136-264475109-1824216404-3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29" autoAdjust="0"/>
  </p:normalViewPr>
  <p:slideViewPr>
    <p:cSldViewPr>
      <p:cViewPr varScale="1">
        <p:scale>
          <a:sx n="73" d="100"/>
          <a:sy n="73" d="100"/>
        </p:scale>
        <p:origin x="5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11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02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674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71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24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19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196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148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352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809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7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00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33929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08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9641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12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5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89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88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778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76986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97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080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064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042988" y="4008438"/>
            <a:ext cx="7777162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9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33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do/fss/kspsp/mvplzszz/dp_pokyny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6" TargetMode="External"/><Relationship Id="rId5" Type="http://schemas.openxmlformats.org/officeDocument/2006/relationships/hyperlink" Target="http://knihovna.fss.muni.cz/sluzby.php?podsekce=5" TargetMode="External"/><Relationship Id="rId4" Type="http://schemas.openxmlformats.org/officeDocument/2006/relationships/hyperlink" Target="http://knihovna.fss.muni.cz/sluzby.php?podsekce=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open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discovery.muni.cz" TargetMode="External"/><Relationship Id="rId9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.muni.cz/" TargetMode="External"/><Relationship Id="rId4" Type="http://schemas.openxmlformats.org/officeDocument/2006/relationships/hyperlink" Target="discovery.muni.cz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ds.b.ebscohost.com/eds/search/basic?sid=660461a7-71a3-4cd1-a82c-1cff7d896848@sessionmgr198&amp;vid=0&amp;hid=113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podsekce=&amp;ukol=1&amp;subukol=1&amp;id=85" TargetMode="Externa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://muj.anopress.cz/Search/PagesAuth/My_Search.aspx?f=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niprace.cz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vupsv.cz/" TargetMode="External"/><Relationship Id="rId4" Type="http://schemas.openxmlformats.org/officeDocument/2006/relationships/hyperlink" Target="http://socialnirevue.cz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s://dbh.nsd.uib.no/publiseringskanaler/erihplus/index" TargetMode="External"/><Relationship Id="rId4" Type="http://schemas.openxmlformats.org/officeDocument/2006/relationships/hyperlink" Target="http://www.icpsr.umich.edu/icpsrweb/landing.jsp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35d50322364c5467929d-116d0a662068ba1c259eb7735f950309.r77.cf2.rackcdn.com/Example%20Education%20maps/science%20investigation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mazancov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1824" y="306896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</a:rPr>
              <a:t>bc.</a:t>
            </a:r>
            <a:r>
              <a:rPr lang="cs-CZ" altLang="cs-CZ" b="1" dirty="0">
                <a:solidFill>
                  <a:schemeClr val="bg1"/>
                </a:solidFill>
              </a:rPr>
              <a:t> studenty SPSP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sz="4000" b="1" dirty="0">
                <a:solidFill>
                  <a:schemeClr val="bg1"/>
                </a:solidFill>
              </a:rPr>
              <a:t>SPR155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68701"/>
            <a:ext cx="4680520" cy="1368152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5768701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5. 11. 2018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 rotWithShape="1">
          <a:blip r:embed="rId3"/>
          <a:srcRect l="19213" t="9700" r="21102" b="47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ál 3"/>
          <p:cNvSpPr/>
          <p:nvPr/>
        </p:nvSpPr>
        <p:spPr>
          <a:xfrm>
            <a:off x="2627784" y="3717032"/>
            <a:ext cx="165618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004048" y="116632"/>
            <a:ext cx="3744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Web </a:t>
            </a:r>
            <a:r>
              <a:rPr lang="cs-CZ" sz="1600" b="1" dirty="0" err="1" smtClean="0">
                <a:solidFill>
                  <a:srgbClr val="FF0000"/>
                </a:solidFill>
              </a:rPr>
              <a:t>of</a:t>
            </a:r>
            <a:r>
              <a:rPr lang="cs-CZ" sz="1600" b="1" dirty="0" smtClean="0">
                <a:solidFill>
                  <a:srgbClr val="FF0000"/>
                </a:solidFill>
              </a:rPr>
              <a:t> Science – </a:t>
            </a:r>
            <a:r>
              <a:rPr lang="cs-CZ" sz="1600" b="1" dirty="0" err="1" smtClean="0">
                <a:solidFill>
                  <a:srgbClr val="FF0000"/>
                </a:solidFill>
              </a:rPr>
              <a:t>Journal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</a:rPr>
              <a:t>citation</a:t>
            </a:r>
            <a:r>
              <a:rPr lang="cs-CZ" sz="1600" b="1" dirty="0" smtClean="0">
                <a:solidFill>
                  <a:srgbClr val="FF0000"/>
                </a:solidFill>
              </a:rPr>
              <a:t> report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1560" y="4005064"/>
            <a:ext cx="1458540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1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5292080" y="2420888"/>
            <a:ext cx="108012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3563888" y="2348880"/>
            <a:ext cx="122413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cs-CZ" altLang="cs-CZ" sz="1900" dirty="0"/>
          </a:p>
          <a:p>
            <a:pPr indent="-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lnSpcReduction="10000"/>
          </a:bodyPr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dirty="0"/>
              <a:t>Dostatek 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</a:t>
            </a:r>
            <a:r>
              <a:rPr lang="cs-CZ" altLang="cs-CZ" dirty="0" smtClean="0"/>
              <a:t>       odborných náležitostí</a:t>
            </a:r>
          </a:p>
          <a:p>
            <a:pPr marL="0" indent="0">
              <a:spcBef>
                <a:spcPts val="1200"/>
              </a:spcBef>
              <a:buNone/>
            </a:pPr>
            <a:endParaRPr lang="cs-CZ" altLang="cs-CZ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cs-CZ" altLang="cs-CZ" dirty="0" smtClean="0">
                <a:hlinkClick r:id="rId4"/>
              </a:rPr>
              <a:t>Psaní závěrečné práce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r>
              <a:rPr lang="cs-CZ" altLang="cs-CZ" sz="2800" dirty="0" smtClean="0"/>
              <a:t>(theses.cz)</a:t>
            </a:r>
            <a:endParaRPr lang="cs-CZ" altLang="cs-CZ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229600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</a:t>
            </a:r>
            <a:r>
              <a:rPr lang="cs-CZ" altLang="cs-CZ" sz="2200" dirty="0" err="1"/>
              <a:t>Discovery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 indent="-360000">
              <a:lnSpc>
                <a:spcPct val="6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</a:t>
            </a:r>
            <a:endParaRPr lang="cs-CZ" altLang="cs-CZ" sz="1400" dirty="0" smtClean="0"/>
          </a:p>
          <a:p>
            <a:pPr indent="-360000">
              <a:lnSpc>
                <a:spcPct val="60000"/>
              </a:lnSpc>
              <a:buFontTx/>
              <a:buNone/>
              <a:defRPr/>
            </a:pPr>
            <a:r>
              <a:rPr lang="cs-CZ" altLang="cs-CZ" sz="1400" dirty="0"/>
              <a:t> </a:t>
            </a:r>
            <a:r>
              <a:rPr lang="cs-CZ" altLang="cs-CZ" sz="1400" dirty="0" smtClean="0"/>
              <a:t> znázornění informací</a:t>
            </a:r>
            <a:endParaRPr lang="cs-CZ" alt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914" y="1340768"/>
            <a:ext cx="3411681" cy="936104"/>
          </a:xfrm>
        </p:spPr>
        <p:txBody>
          <a:bodyPr>
            <a:no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Surface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Dark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597352"/>
            <a:ext cx="3779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https://www.airsassociation.org/airs-articles/item/16220-how-to-access-the-dark-web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b="1" u="sng" dirty="0" smtClean="0"/>
              <a:t>účast</a:t>
            </a:r>
            <a:r>
              <a:rPr lang="cs-CZ" altLang="cs-CZ" dirty="0" smtClean="0"/>
              <a:t> </a:t>
            </a:r>
            <a:r>
              <a:rPr lang="cs-CZ" altLang="cs-CZ" dirty="0"/>
              <a:t>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 vypracování tří praktických </a:t>
            </a:r>
            <a:r>
              <a:rPr lang="cs-CZ" altLang="cs-CZ" b="1" u="sng" dirty="0" smtClean="0"/>
              <a:t>úkolu</a:t>
            </a:r>
            <a:r>
              <a:rPr lang="cs-CZ" altLang="cs-CZ" dirty="0" smtClean="0"/>
              <a:t> </a:t>
            </a:r>
          </a:p>
          <a:p>
            <a:pPr marL="457200" lvl="1" indent="0">
              <a:buNone/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r>
              <a:rPr lang="cs-CZ" altLang="cs-CZ" sz="2400" b="1" dirty="0"/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00FF"/>
                </a:solidFill>
              </a:rPr>
              <a:t>Po 12. 11.</a:t>
            </a:r>
            <a:r>
              <a:rPr lang="cs-CZ" altLang="cs-CZ" sz="2400" dirty="0">
                <a:solidFill>
                  <a:srgbClr val="0000FF"/>
                </a:solidFill>
              </a:rPr>
              <a:t>	</a:t>
            </a:r>
            <a:r>
              <a:rPr lang="cs-CZ" altLang="cs-CZ" sz="2400" dirty="0" smtClean="0">
                <a:solidFill>
                  <a:srgbClr val="0000FF"/>
                </a:solidFill>
              </a:rPr>
              <a:t>8:00– 9:40</a:t>
            </a:r>
            <a:r>
              <a:rPr lang="cs-CZ" altLang="cs-CZ" sz="2400" dirty="0">
                <a:solidFill>
                  <a:srgbClr val="0000FF"/>
                </a:solidFill>
              </a:rPr>
              <a:t>	PC25 - seminář </a:t>
            </a:r>
            <a:r>
              <a:rPr lang="cs-CZ" altLang="cs-CZ" sz="2400" dirty="0" smtClean="0">
                <a:solidFill>
                  <a:srgbClr val="0000FF"/>
                </a:solidFill>
              </a:rPr>
              <a:t> </a:t>
            </a:r>
            <a:endParaRPr lang="cs-CZ" altLang="cs-CZ" sz="2400" dirty="0">
              <a:solidFill>
                <a:srgbClr val="0000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FF00FF"/>
                </a:solidFill>
              </a:rPr>
              <a:t>Po 19. 11</a:t>
            </a:r>
            <a:r>
              <a:rPr lang="cs-CZ" altLang="cs-CZ" sz="2400" dirty="0">
                <a:solidFill>
                  <a:srgbClr val="FF00FF"/>
                </a:solidFill>
              </a:rPr>
              <a:t>. </a:t>
            </a:r>
            <a:r>
              <a:rPr lang="cs-CZ" altLang="cs-CZ" sz="2400" dirty="0" smtClean="0">
                <a:solidFill>
                  <a:srgbClr val="FF00FF"/>
                </a:solidFill>
              </a:rPr>
              <a:t>          8:00</a:t>
            </a:r>
            <a:r>
              <a:rPr lang="cs-CZ" altLang="cs-CZ" sz="2400" dirty="0">
                <a:solidFill>
                  <a:srgbClr val="FF00FF"/>
                </a:solidFill>
              </a:rPr>
              <a:t>– 9:40	</a:t>
            </a:r>
            <a:r>
              <a:rPr lang="cs-CZ" altLang="cs-CZ" sz="2400" dirty="0" smtClean="0">
                <a:solidFill>
                  <a:srgbClr val="FF00FF"/>
                </a:solidFill>
              </a:rPr>
              <a:t>P41 </a:t>
            </a:r>
            <a:r>
              <a:rPr lang="cs-CZ" altLang="cs-CZ" sz="2400" dirty="0">
                <a:solidFill>
                  <a:srgbClr val="FF00FF"/>
                </a:solidFill>
              </a:rPr>
              <a:t>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00FF"/>
                </a:solidFill>
              </a:rPr>
              <a:t>Po   3. 12.</a:t>
            </a:r>
            <a:r>
              <a:rPr lang="cs-CZ" altLang="cs-CZ" sz="2400" dirty="0">
                <a:solidFill>
                  <a:srgbClr val="0000FF"/>
                </a:solidFill>
              </a:rPr>
              <a:t>	</a:t>
            </a:r>
            <a:r>
              <a:rPr lang="cs-CZ" altLang="cs-CZ" sz="2400" dirty="0" smtClean="0">
                <a:solidFill>
                  <a:srgbClr val="0000FF"/>
                </a:solidFill>
              </a:rPr>
              <a:t>8:00</a:t>
            </a:r>
            <a:r>
              <a:rPr lang="cs-CZ" altLang="cs-CZ" sz="2400" dirty="0">
                <a:solidFill>
                  <a:srgbClr val="0000FF"/>
                </a:solidFill>
              </a:rPr>
              <a:t>– 9:40 	PC25 - seminář 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19581"/>
            <a:ext cx="8496944" cy="4483759"/>
          </a:xfrm>
        </p:spPr>
        <p:txBody>
          <a:bodyPr>
            <a:normAutofit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</a:t>
            </a:r>
            <a:r>
              <a:rPr lang="cs-CZ" altLang="cs-CZ" sz="2800" dirty="0" smtClean="0"/>
              <a:t>abstrakt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10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</a:t>
            </a:r>
            <a:r>
              <a:rPr lang="cs-CZ" altLang="cs-CZ" sz="2800" b="1" dirty="0"/>
              <a:t>Fulltextové</a:t>
            </a:r>
            <a:r>
              <a:rPr lang="cs-CZ" altLang="cs-CZ" sz="2800" dirty="0"/>
              <a:t> – plné texty dokumentů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10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</a:t>
            </a:r>
            <a:r>
              <a:rPr lang="cs-CZ" altLang="cs-CZ" sz="2400" dirty="0" smtClean="0"/>
              <a:t>       ke </a:t>
            </a:r>
            <a:r>
              <a:rPr lang="cs-CZ" altLang="cs-CZ" sz="2400" dirty="0"/>
              <a:t>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8166" y="102774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435280" cy="46828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</a:t>
            </a:r>
            <a:r>
              <a:rPr lang="cs-CZ" altLang="cs-CZ" dirty="0" smtClean="0"/>
              <a:t>podobě</a:t>
            </a:r>
            <a:endParaRPr lang="cs-CZ" altLang="cs-CZ" dirty="0"/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</a:t>
            </a:r>
            <a:r>
              <a:rPr lang="cs-CZ" altLang="cs-CZ" b="1" dirty="0"/>
              <a:t>knihovny</a:t>
            </a:r>
            <a:r>
              <a:rPr lang="cs-CZ" altLang="cs-CZ" dirty="0"/>
              <a:t> </a:t>
            </a:r>
            <a:r>
              <a:rPr lang="cs-CZ" altLang="cs-CZ" b="1" dirty="0" smtClean="0"/>
              <a:t>FSS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52536" y="2706470"/>
            <a:ext cx="9289032" cy="4536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4" action="ppaction://hlinkfile"/>
              </a:rPr>
              <a:t>EBSCO </a:t>
            </a:r>
            <a:r>
              <a:rPr lang="cs-CZ" b="1" dirty="0" err="1" smtClean="0">
                <a:hlinkClick r:id="rId4" action="ppaction://hlinkfile"/>
              </a:rPr>
              <a:t>Discovery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 err="1" smtClean="0">
                <a:hlinkClick r:id="rId4" action="ppaction://hlinkfile"/>
              </a:rPr>
              <a:t>Service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/>
              <a:t>"univerzitní </a:t>
            </a:r>
            <a:r>
              <a:rPr lang="cs-CZ" dirty="0" smtClean="0"/>
              <a:t>Google"  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pro licencované i volně dostupné zdroje</a:t>
            </a:r>
          </a:p>
          <a:p>
            <a:pPr marL="457200" lvl="1" indent="0">
              <a:buNone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5"/>
              </a:rPr>
              <a:t>Google </a:t>
            </a:r>
            <a:r>
              <a:rPr lang="cs-CZ" b="1" dirty="0" err="1" smtClean="0">
                <a:hlinkClick r:id="rId5"/>
              </a:rPr>
              <a:t>Scholar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 smtClean="0"/>
              <a:t>vyhledávač </a:t>
            </a:r>
            <a:r>
              <a:rPr lang="cs-CZ" u="sng" dirty="0" smtClean="0"/>
              <a:t>odborné</a:t>
            </a:r>
            <a:r>
              <a:rPr lang="cs-CZ" dirty="0" smtClean="0"/>
              <a:t> literatury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>
                <a:hlinkClick r:id="rId6"/>
              </a:rPr>
              <a:t>Science Open </a:t>
            </a:r>
            <a:r>
              <a:rPr lang="cs-CZ" dirty="0"/>
              <a:t>-</a:t>
            </a:r>
            <a:r>
              <a:rPr lang="cs-CZ" dirty="0" smtClean="0"/>
              <a:t> vědecká a publikační síť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6996" y="984389"/>
            <a:ext cx="8693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začít?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Vyhledávače,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systémy a vědecké sítě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060848"/>
            <a:ext cx="87129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0" y="2204954"/>
            <a:ext cx="3009900" cy="514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195429"/>
            <a:ext cx="2600325" cy="523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031294"/>
            <a:ext cx="146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Kde hledat odborné časopisy?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Multioborové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databáze jsou dobrým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startovním místem pro vyhledávání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Můžete je prohledávat hromadně prostřednictvím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action="ppaction://hlinkfile"/>
              </a:rPr>
              <a:t>discovery</a:t>
            </a: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600400"/>
          </a:xfrm>
          <a:prstGeom prst="rect">
            <a:avLst/>
          </a:prstGeom>
          <a:solidFill>
            <a:srgbClr val="FFFF66"/>
          </a:solidFill>
          <a:ln cap="rnd">
            <a:noFill/>
            <a:prstDash val="sysDash"/>
          </a:ln>
          <a:effectLst>
            <a:glow rad="228600">
              <a:srgbClr val="FFC00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Multioborové databáze jsou dobrým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startovním místem pro vyhledávání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Můžete je prohledávat hromadně prostřednictvím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discovery</a:t>
            </a: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7777162" cy="508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sz="3200" dirty="0" smtClean="0"/>
              <a:t>Kde hledat odborné časopisy? II.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80400" cy="5138738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SocINDEX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with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Full Text</a:t>
            </a:r>
            <a:r>
              <a:rPr lang="cs-CZ" altLang="cs-CZ" sz="2800" dirty="0" smtClean="0">
                <a:latin typeface="Calibri" panose="020F0502020204030204" pitchFamily="34" charset="0"/>
              </a:rPr>
              <a:t> (přístup z databáze EBSCO)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ProQuest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Sciences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Databases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-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Science Database </a:t>
            </a:r>
            <a:r>
              <a:rPr lang="cs-CZ" altLang="cs-CZ" sz="2800" dirty="0" smtClean="0">
                <a:latin typeface="Calibri" panose="020F0502020204030204" pitchFamily="34" charset="0"/>
              </a:rPr>
              <a:t>(přístup z databáze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ProQuest</a:t>
            </a:r>
            <a:r>
              <a:rPr lang="cs-CZ" altLang="cs-CZ" sz="2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Journals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Online</a:t>
            </a:r>
            <a:r>
              <a:rPr lang="cs-CZ" altLang="cs-CZ" sz="2800" dirty="0" smtClean="0">
                <a:latin typeface="Calibri" panose="020F0502020204030204" pitchFamily="34" charset="0"/>
              </a:rPr>
              <a:t> -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Work</a:t>
            </a:r>
            <a:r>
              <a:rPr lang="cs-CZ" altLang="cs-CZ" sz="2800" dirty="0" smtClean="0">
                <a:latin typeface="Calibri" panose="020F0502020204030204" pitchFamily="34" charset="0"/>
              </a:rPr>
              <a:t> &amp;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Policy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SpringerLink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-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sciences</a:t>
            </a:r>
            <a:r>
              <a:rPr lang="cs-CZ" altLang="cs-CZ" sz="2800" dirty="0" smtClean="0">
                <a:latin typeface="Calibri" panose="020F0502020204030204" pitchFamily="34" charset="0"/>
              </a:rPr>
              <a:t> ›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policy</a:t>
            </a:r>
            <a:endParaRPr lang="cs-CZ" altLang="cs-CZ" sz="2800" b="1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1150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7777162" cy="508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sz="3200" dirty="0" smtClean="0"/>
              <a:t>Kde hledat odborné časopisy? III.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8840"/>
            <a:ext cx="8280400" cy="5283498"/>
          </a:xfrm>
        </p:spPr>
        <p:txBody>
          <a:bodyPr/>
          <a:lstStyle/>
          <a:p>
            <a:pPr marL="342900" indent="-4320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 smtClean="0">
                <a:latin typeface="Calibri" panose="020F0502020204030204" pitchFamily="34" charset="0"/>
              </a:rPr>
              <a:t>Volně dostupné zdroje:</a:t>
            </a:r>
            <a:endParaRPr lang="cs-CZ" sz="2800" b="1" dirty="0" smtClean="0">
              <a:latin typeface="Calibri" panose="020F0502020204030204" pitchFamily="34" charset="0"/>
            </a:endParaRPr>
          </a:p>
          <a:p>
            <a:pPr marL="800100" lvl="1" indent="-457200">
              <a:defRPr/>
            </a:pPr>
            <a:r>
              <a:rPr lang="cs-CZ" sz="2600" dirty="0" smtClean="0">
                <a:latin typeface="Calibri" panose="020F0502020204030204" pitchFamily="34" charset="0"/>
                <a:hlinkClick r:id="rId3"/>
              </a:rPr>
              <a:t>Directory </a:t>
            </a:r>
            <a:r>
              <a:rPr lang="cs-CZ" sz="2600" dirty="0" err="1" smtClean="0">
                <a:latin typeface="Calibri" panose="020F0502020204030204" pitchFamily="34" charset="0"/>
                <a:hlinkClick r:id="rId3"/>
              </a:rPr>
              <a:t>of</a:t>
            </a:r>
            <a:r>
              <a:rPr lang="cs-CZ" sz="2600" dirty="0" smtClean="0">
                <a:latin typeface="Calibri" panose="020F0502020204030204" pitchFamily="34" charset="0"/>
                <a:hlinkClick r:id="rId3"/>
              </a:rPr>
              <a:t> Open Access </a:t>
            </a:r>
            <a:r>
              <a:rPr lang="cs-CZ" sz="2600" dirty="0" err="1" smtClean="0">
                <a:latin typeface="Calibri" panose="020F0502020204030204" pitchFamily="34" charset="0"/>
                <a:hlinkClick r:id="rId3"/>
              </a:rPr>
              <a:t>Journals</a:t>
            </a:r>
            <a:r>
              <a:rPr lang="cs-CZ" sz="2600" dirty="0" smtClean="0">
                <a:latin typeface="Calibri" panose="020F0502020204030204" pitchFamily="34" charset="0"/>
                <a:hlinkClick r:id="rId3"/>
              </a:rPr>
              <a:t> (DOAJ) </a:t>
            </a:r>
            <a:r>
              <a:rPr lang="cs-CZ" sz="2800" b="1" dirty="0" smtClean="0">
                <a:latin typeface="Calibri" panose="020F0502020204030204" pitchFamily="34" charset="0"/>
              </a:rPr>
              <a:t>- </a:t>
            </a:r>
            <a:r>
              <a:rPr lang="cs-CZ" dirty="0" smtClean="0">
                <a:latin typeface="Calibri" panose="020F0502020204030204" pitchFamily="34" charset="0"/>
              </a:rPr>
              <a:t>přes 10.000 časopisů s otevřeným přístupem</a:t>
            </a:r>
            <a:endParaRPr lang="cs-CZ" dirty="0" smtClean="0">
              <a:latin typeface="Calibri" panose="020F0502020204030204" pitchFamily="34" charset="0"/>
              <a:hlinkClick r:id="rId4"/>
            </a:endParaRPr>
          </a:p>
          <a:p>
            <a:pPr lvl="1" indent="-457200">
              <a:defRPr/>
            </a:pPr>
            <a:endParaRPr lang="cs-CZ" sz="2000" b="1" dirty="0" smtClean="0">
              <a:latin typeface="Calibri" panose="020F0502020204030204" pitchFamily="34" charset="0"/>
              <a:hlinkClick r:id="rId4"/>
            </a:endParaRPr>
          </a:p>
          <a:p>
            <a:pPr marL="800100" lvl="1" indent="-457200">
              <a:defRPr/>
            </a:pP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Central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European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Journal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of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Social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Sciences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and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Humanities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(CEJSH) </a:t>
            </a:r>
            <a:r>
              <a:rPr lang="cs-CZ" sz="2800" b="1" dirty="0" smtClean="0">
                <a:latin typeface="Calibri" panose="020F0502020204030204" pitchFamily="34" charset="0"/>
              </a:rPr>
              <a:t>- </a:t>
            </a:r>
            <a:r>
              <a:rPr lang="cs-CZ" dirty="0" smtClean="0">
                <a:latin typeface="Calibri" panose="020F0502020204030204" pitchFamily="34" charset="0"/>
              </a:rPr>
              <a:t>databáze </a:t>
            </a:r>
            <a:r>
              <a:rPr lang="cs-CZ" u="sng" dirty="0" smtClean="0">
                <a:latin typeface="Calibri" panose="020F0502020204030204" pitchFamily="34" charset="0"/>
              </a:rPr>
              <a:t>bibliografických údajů </a:t>
            </a:r>
            <a:r>
              <a:rPr lang="cs-CZ" dirty="0" smtClean="0">
                <a:latin typeface="Calibri" panose="020F0502020204030204" pitchFamily="34" charset="0"/>
              </a:rPr>
              <a:t>a anglických </a:t>
            </a:r>
            <a:r>
              <a:rPr lang="cs-CZ" u="sng" dirty="0" smtClean="0">
                <a:latin typeface="Calibri" panose="020F0502020204030204" pitchFamily="34" charset="0"/>
              </a:rPr>
              <a:t>abstraktů</a:t>
            </a:r>
            <a:r>
              <a:rPr lang="cs-CZ" dirty="0" smtClean="0">
                <a:latin typeface="Calibri" panose="020F0502020204030204" pitchFamily="34" charset="0"/>
              </a:rPr>
              <a:t> článků uveřejněných ve vědeckých časopisech z oblasti humanitních a společenských věd vycházejících v ČR, SR, v Maďarsku a Polsku.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601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Discovery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2" y="2132856"/>
            <a:ext cx="8587613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</a:t>
            </a:r>
            <a:r>
              <a:rPr lang="cs-CZ" altLang="cs-CZ" sz="3000" b="1" dirty="0" smtClean="0"/>
              <a:t>zdroje </a:t>
            </a:r>
            <a:endParaRPr lang="cs-CZ" altLang="cs-CZ" sz="30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Directory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(DOAB)</a:t>
            </a: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 smtClean="0">
                <a:hlinkClick r:id="rId6"/>
              </a:rPr>
              <a:t>Books</a:t>
            </a:r>
            <a:endParaRPr lang="cs-CZ" altLang="cs-CZ" b="1" dirty="0" smtClean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>
                <a:hlinkClick r:id="rId7"/>
              </a:rPr>
              <a:t>DDA</a:t>
            </a:r>
            <a:r>
              <a:rPr lang="cs-CZ" altLang="cs-CZ" sz="3000" b="1" dirty="0" smtClean="0"/>
              <a:t> </a:t>
            </a:r>
            <a:r>
              <a:rPr lang="cs-CZ" altLang="cs-CZ" sz="3000" dirty="0"/>
              <a:t>-</a:t>
            </a:r>
            <a:r>
              <a:rPr lang="cs-CZ" altLang="cs-CZ" sz="3000" dirty="0" smtClean="0"/>
              <a:t> nový způsob nákupu e-knih dle požadavku uživatelů, platforma </a:t>
            </a:r>
            <a:r>
              <a:rPr lang="cs-CZ" altLang="cs-CZ" sz="3000" dirty="0" err="1" smtClean="0"/>
              <a:t>ProQuest</a:t>
            </a:r>
            <a:r>
              <a:rPr lang="cs-CZ" altLang="cs-CZ" sz="3000" dirty="0" smtClean="0"/>
              <a:t> </a:t>
            </a:r>
            <a:r>
              <a:rPr lang="cs-CZ" altLang="cs-CZ" sz="3000" dirty="0" err="1" smtClean="0"/>
              <a:t>Ebook</a:t>
            </a:r>
            <a:r>
              <a:rPr lang="cs-CZ" altLang="cs-CZ" sz="3000" dirty="0" smtClean="0"/>
              <a:t> </a:t>
            </a:r>
            <a:r>
              <a:rPr lang="cs-CZ" altLang="cs-CZ" sz="3000" dirty="0" err="1" smtClean="0"/>
              <a:t>Central</a:t>
            </a:r>
            <a:endParaRPr lang="cs-CZ" altLang="cs-CZ" sz="3000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</a:t>
            </a:r>
            <a:r>
              <a:rPr lang="cs-CZ" altLang="cs-CZ" b="1" dirty="0" smtClean="0">
                <a:hlinkClick r:id="rId4"/>
              </a:rPr>
              <a:t>Online</a:t>
            </a: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 smtClean="0">
                <a:hlinkClick r:id="rId5"/>
              </a:rPr>
              <a:t>PressReader</a:t>
            </a:r>
            <a:r>
              <a:rPr lang="cs-CZ" altLang="cs-CZ" b="1" dirty="0" smtClean="0">
                <a:hlinkClick r:id="rId5"/>
              </a:rPr>
              <a:t> </a:t>
            </a:r>
            <a:r>
              <a:rPr lang="cs-CZ" altLang="cs-CZ" b="1" dirty="0" smtClean="0"/>
              <a:t> -</a:t>
            </a:r>
            <a:r>
              <a:rPr lang="cs-CZ" altLang="cs-CZ" dirty="0" smtClean="0"/>
              <a:t> </a:t>
            </a:r>
            <a:r>
              <a:rPr lang="cs-CZ" altLang="cs-CZ" sz="2600" dirty="0" smtClean="0"/>
              <a:t>zahraniční </a:t>
            </a:r>
            <a:r>
              <a:rPr lang="cs-CZ" altLang="cs-CZ" sz="2600" dirty="0"/>
              <a:t>deníky a populárně naučné </a:t>
            </a:r>
            <a:r>
              <a:rPr lang="cs-CZ" altLang="cs-CZ" sz="2600" dirty="0" smtClean="0"/>
              <a:t>časopisy ze 100 zemí světa, archiv </a:t>
            </a:r>
            <a:r>
              <a:rPr lang="cs-CZ" altLang="cs-CZ" sz="2600" dirty="0"/>
              <a:t>je u většiny titulů 3 </a:t>
            </a:r>
            <a:r>
              <a:rPr lang="cs-CZ" altLang="cs-CZ" sz="2600" dirty="0" smtClean="0"/>
              <a:t>měsíce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>
                <a:hlinkClick r:id="rId6"/>
              </a:rPr>
              <a:t>NEWTON Media</a:t>
            </a:r>
            <a:r>
              <a:rPr lang="cs-CZ" altLang="cs-CZ" b="1" dirty="0" smtClean="0"/>
              <a:t> </a:t>
            </a:r>
            <a:r>
              <a:rPr lang="cs-CZ" altLang="cs-CZ" sz="2600" dirty="0" smtClean="0"/>
              <a:t>– slovenská mediální databáze, retrospektiva do roku 1998</a:t>
            </a:r>
            <a:endParaRPr lang="cs-CZ" altLang="cs-CZ" sz="2600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/>
              <a:t>ČTK (pouze ÚK FSS, PC54)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2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>
                <a:hlinkClick r:id="rId5"/>
              </a:rPr>
              <a:t>Theses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sz="1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endParaRPr lang="cs-CZ" altLang="cs-CZ" b="1" dirty="0" smtClean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1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60619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196975"/>
            <a:ext cx="7777163" cy="503238"/>
          </a:xfrm>
        </p:spPr>
        <p:txBody>
          <a:bodyPr/>
          <a:lstStyle/>
          <a:p>
            <a:r>
              <a:rPr lang="cs-CZ" altLang="cs-CZ" sz="3200" dirty="0" smtClean="0"/>
              <a:t>Kde hledat další oborové zdroje?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101012" cy="52022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cs-CZ" altLang="cs-CZ" sz="1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>
                <a:latin typeface="Calibri" panose="020F0502020204030204" pitchFamily="34" charset="0"/>
                <a:hlinkClick r:id="rId3"/>
              </a:rPr>
              <a:t>Sociální práce</a:t>
            </a:r>
            <a:endParaRPr lang="cs-CZ" altLang="cs-CZ" sz="28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cs-CZ" altLang="cs-CZ" sz="1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>
                <a:latin typeface="Calibri" panose="020F0502020204030204" pitchFamily="34" charset="0"/>
                <a:hlinkClick r:id="rId4"/>
              </a:rPr>
              <a:t>Sociální revue </a:t>
            </a:r>
            <a:endParaRPr lang="cs-CZ" altLang="cs-CZ" sz="28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cs-CZ" altLang="cs-CZ" sz="1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>
                <a:latin typeface="Calibri" panose="020F0502020204030204" pitchFamily="34" charset="0"/>
                <a:hlinkClick r:id="rId5"/>
              </a:rPr>
              <a:t>Výzkumný ústav práce a sociálních věcí</a:t>
            </a:r>
            <a:r>
              <a:rPr lang="cs-CZ" altLang="cs-CZ" sz="2400" dirty="0" smtClean="0">
                <a:latin typeface="Calibri" panose="020F0502020204030204" pitchFamily="34" charset="0"/>
                <a:hlinkClick r:id="rId5"/>
              </a:rPr>
              <a:t> 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359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4"/>
              </a:rPr>
              <a:t>ICPSR (Inter-university </a:t>
            </a:r>
            <a:r>
              <a:rPr lang="cs-CZ" sz="3000" b="1" dirty="0" err="1">
                <a:hlinkClick r:id="rId4"/>
              </a:rPr>
              <a:t>Consortium</a:t>
            </a:r>
            <a:r>
              <a:rPr lang="cs-CZ" sz="3000" b="1" dirty="0">
                <a:hlinkClick r:id="rId4"/>
              </a:rPr>
              <a:t> </a:t>
            </a:r>
            <a:r>
              <a:rPr lang="cs-CZ" sz="3000" b="1" dirty="0" err="1">
                <a:hlinkClick r:id="rId4"/>
              </a:rPr>
              <a:t>for</a:t>
            </a:r>
            <a:r>
              <a:rPr lang="cs-CZ" sz="3000" b="1" dirty="0">
                <a:hlinkClick r:id="rId4"/>
              </a:rPr>
              <a:t> </a:t>
            </a:r>
            <a:r>
              <a:rPr lang="cs-CZ" sz="3000" b="1" dirty="0" err="1">
                <a:hlinkClick r:id="rId4"/>
              </a:rPr>
              <a:t>Political</a:t>
            </a:r>
            <a:r>
              <a:rPr lang="cs-CZ" sz="3000" b="1" dirty="0">
                <a:hlinkClick r:id="rId4"/>
              </a:rPr>
              <a:t> and </a:t>
            </a:r>
            <a:r>
              <a:rPr lang="cs-CZ" sz="3000" b="1" dirty="0" err="1">
                <a:hlinkClick r:id="rId4"/>
              </a:rPr>
              <a:t>Social</a:t>
            </a:r>
            <a:r>
              <a:rPr lang="cs-CZ" sz="3000" b="1" dirty="0">
                <a:hlinkClick r:id="rId4"/>
              </a:rPr>
              <a:t> </a:t>
            </a:r>
            <a:r>
              <a:rPr lang="cs-CZ" sz="3000" b="1" dirty="0" err="1">
                <a:hlinkClick r:id="rId4"/>
              </a:rPr>
              <a:t>Research</a:t>
            </a:r>
            <a:r>
              <a:rPr lang="cs-CZ" sz="3000" b="1" dirty="0">
                <a:hlinkClick r:id="rId4"/>
              </a:rPr>
              <a:t>) </a:t>
            </a:r>
            <a:r>
              <a:rPr lang="cs-CZ" sz="3000" dirty="0"/>
              <a:t>– </a:t>
            </a:r>
            <a:r>
              <a:rPr lang="cs-CZ" dirty="0" err="1"/>
              <a:t>sociálněvědný</a:t>
            </a:r>
            <a:r>
              <a:rPr lang="cs-CZ" dirty="0"/>
              <a:t> datový </a:t>
            </a:r>
            <a:r>
              <a:rPr lang="cs-CZ" dirty="0" smtClean="0"/>
              <a:t>archiv</a:t>
            </a:r>
          </a:p>
          <a:p>
            <a:pPr marL="0" indent="0">
              <a:buNone/>
            </a:pPr>
            <a:endParaRPr lang="cs-CZ" sz="19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 err="1" smtClean="0">
                <a:hlinkClick r:id="rId5"/>
              </a:rPr>
              <a:t>European</a:t>
            </a:r>
            <a:r>
              <a:rPr lang="cs-CZ" sz="3000" b="1" dirty="0" smtClean="0">
                <a:hlinkClick r:id="rId5"/>
              </a:rPr>
              <a:t> </a:t>
            </a:r>
            <a:r>
              <a:rPr lang="cs-CZ" sz="3000" b="1" dirty="0">
                <a:hlinkClick r:id="rId5"/>
              </a:rPr>
              <a:t>Reference Index </a:t>
            </a:r>
            <a:r>
              <a:rPr lang="cs-CZ" sz="3000" b="1" dirty="0" err="1">
                <a:hlinkClick r:id="rId5"/>
              </a:rPr>
              <a:t>for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err="1">
                <a:hlinkClick r:id="rId5"/>
              </a:rPr>
              <a:t>the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err="1">
                <a:hlinkClick r:id="rId5"/>
              </a:rPr>
              <a:t>Humanities</a:t>
            </a:r>
            <a:r>
              <a:rPr lang="cs-CZ" sz="3000" b="1" dirty="0">
                <a:hlinkClick r:id="rId5"/>
              </a:rPr>
              <a:t> and </a:t>
            </a:r>
            <a:r>
              <a:rPr lang="cs-CZ" sz="3000" b="1" dirty="0" err="1">
                <a:hlinkClick r:id="rId5"/>
              </a:rPr>
              <a:t>the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err="1">
                <a:hlinkClick r:id="rId5"/>
              </a:rPr>
              <a:t>Social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err="1">
                <a:hlinkClick r:id="rId5"/>
              </a:rPr>
              <a:t>Sciences</a:t>
            </a:r>
            <a:r>
              <a:rPr lang="cs-CZ" sz="3000" b="1" dirty="0">
                <a:hlinkClick r:id="rId5"/>
              </a:rPr>
              <a:t> (ERIH PLUS) </a:t>
            </a:r>
            <a:endParaRPr lang="cs-CZ" sz="3000" b="1" dirty="0"/>
          </a:p>
          <a:p>
            <a:endParaRPr lang="cs-CZ" sz="1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>
                <a:hlinkClick r:id="rId6"/>
              </a:rPr>
              <a:t>Google </a:t>
            </a:r>
            <a:r>
              <a:rPr lang="cs-CZ" altLang="cs-CZ" sz="3000" b="1" dirty="0" err="1">
                <a:hlinkClick r:id="rId6"/>
              </a:rPr>
              <a:t>Scholar</a:t>
            </a:r>
            <a:r>
              <a:rPr lang="cs-CZ" altLang="cs-CZ" sz="3000" b="1" dirty="0"/>
              <a:t> </a:t>
            </a:r>
            <a:r>
              <a:rPr lang="cs-CZ" altLang="cs-CZ" sz="3000" dirty="0">
                <a:sym typeface="Wingdings" panose="05000000000000000000" pitchFamily="2" charset="2"/>
              </a:rPr>
              <a:t>;)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7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09519"/>
            <a:ext cx="8686800" cy="5031849"/>
          </a:xfrm>
        </p:spPr>
        <p:txBody>
          <a:bodyPr>
            <a:normAutofit lnSpcReduction="10000"/>
          </a:bodyPr>
          <a:lstStyle/>
          <a:p>
            <a:pPr marL="0" indent="-457200">
              <a:lnSpc>
                <a:spcPct val="11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600" dirty="0"/>
              <a:t>Zamyslete se o čem chcete psát</a:t>
            </a:r>
          </a:p>
          <a:p>
            <a:pPr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altLang="cs-CZ" sz="2600" dirty="0"/>
              <a:t> je nutné mít dost informací o daném </a:t>
            </a:r>
            <a:r>
              <a:rPr lang="cs-CZ" altLang="cs-CZ" sz="2600" dirty="0" smtClean="0"/>
              <a:t>tématu   </a:t>
            </a:r>
          </a:p>
          <a:p>
            <a:pPr marL="457200" lvl="1" indent="-457200">
              <a:lnSpc>
                <a:spcPct val="110000"/>
              </a:lnSpc>
              <a:buNone/>
            </a:pPr>
            <a:r>
              <a:rPr lang="cs-CZ" altLang="cs-CZ" sz="2600" dirty="0"/>
              <a:t> </a:t>
            </a:r>
            <a:r>
              <a:rPr lang="cs-CZ" altLang="cs-CZ" sz="2600" dirty="0" smtClean="0"/>
              <a:t>         (</a:t>
            </a:r>
            <a:r>
              <a:rPr lang="cs-CZ" altLang="cs-CZ" sz="2600" dirty="0"/>
              <a:t>pokud se studiem </a:t>
            </a:r>
            <a:r>
              <a:rPr lang="cs-CZ" altLang="cs-CZ" sz="2600" dirty="0" smtClean="0"/>
              <a:t>problematiky začínáte</a:t>
            </a:r>
            <a:r>
              <a:rPr lang="cs-CZ" altLang="cs-CZ" sz="2600" dirty="0"/>
              <a:t>,  </a:t>
            </a:r>
            <a:r>
              <a:rPr lang="cs-CZ" altLang="cs-CZ" sz="2600" dirty="0" smtClean="0"/>
              <a:t>     </a:t>
            </a:r>
          </a:p>
          <a:p>
            <a:pPr marL="457200" lvl="1" indent="-457200">
              <a:lnSpc>
                <a:spcPct val="110000"/>
              </a:lnSpc>
              <a:buNone/>
            </a:pPr>
            <a:r>
              <a:rPr lang="cs-CZ" altLang="cs-CZ" sz="2600" dirty="0"/>
              <a:t> </a:t>
            </a:r>
            <a:r>
              <a:rPr lang="cs-CZ" altLang="cs-CZ" sz="2600" dirty="0" smtClean="0"/>
              <a:t>         nebojte </a:t>
            </a:r>
            <a:r>
              <a:rPr lang="cs-CZ" altLang="cs-CZ" sz="2600" dirty="0"/>
              <a:t>se využít učebnice, </a:t>
            </a:r>
            <a:r>
              <a:rPr lang="cs-CZ" altLang="cs-CZ" sz="2600" dirty="0" smtClean="0"/>
              <a:t>encyklopedie</a:t>
            </a:r>
            <a:r>
              <a:rPr lang="cs-CZ" altLang="cs-CZ" sz="2600" dirty="0"/>
              <a:t>, </a:t>
            </a:r>
            <a:r>
              <a:rPr lang="cs-CZ" altLang="cs-CZ" sz="2600" dirty="0" smtClean="0"/>
              <a:t>                       </a:t>
            </a:r>
          </a:p>
          <a:p>
            <a:pPr marL="457200" lvl="1" indent="-457200">
              <a:lnSpc>
                <a:spcPct val="110000"/>
              </a:lnSpc>
              <a:buNone/>
            </a:pPr>
            <a:r>
              <a:rPr lang="cs-CZ" altLang="cs-CZ" sz="2600" dirty="0"/>
              <a:t> </a:t>
            </a:r>
            <a:r>
              <a:rPr lang="cs-CZ" altLang="cs-CZ" sz="2600" dirty="0" smtClean="0"/>
              <a:t>         radu </a:t>
            </a:r>
            <a:r>
              <a:rPr lang="cs-CZ" altLang="cs-CZ" sz="2600" dirty="0"/>
              <a:t>vyučujícího apod.)</a:t>
            </a:r>
          </a:p>
          <a:p>
            <a:pPr marL="0" indent="-457200">
              <a:lnSpc>
                <a:spcPct val="11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2) </a:t>
            </a:r>
            <a:r>
              <a:rPr lang="cs-CZ" altLang="cs-CZ" sz="2600" dirty="0" smtClean="0"/>
              <a:t>Zformulujte téma nebo problém</a:t>
            </a:r>
          </a:p>
          <a:p>
            <a:pPr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2600" dirty="0" smtClean="0"/>
              <a:t> lze využít tzv. </a:t>
            </a:r>
            <a:r>
              <a:rPr lang="cs-CZ" altLang="cs-CZ" sz="2600" b="1" dirty="0" smtClean="0"/>
              <a:t>myšlenkových map </a:t>
            </a:r>
            <a:r>
              <a:rPr lang="cs-CZ" altLang="cs-CZ" sz="2600" dirty="0" smtClean="0"/>
              <a:t>- grafické  znázornění tématu</a:t>
            </a:r>
          </a:p>
          <a:p>
            <a:pPr marL="832050" lvl="2" indent="-576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2600" dirty="0" smtClean="0">
                <a:solidFill>
                  <a:prstClr val="black"/>
                </a:solidFill>
              </a:rPr>
              <a:t>aplikace - </a:t>
            </a:r>
            <a:r>
              <a:rPr lang="cs-CZ" altLang="cs-CZ" sz="2600" dirty="0" smtClean="0">
                <a:solidFill>
                  <a:prstClr val="black"/>
                </a:solidFill>
                <a:hlinkClick r:id="rId4"/>
              </a:rPr>
              <a:t>Pět nejlepších nástrojů pro tvorbu myšlenkových map</a:t>
            </a:r>
            <a:endParaRPr lang="cs-CZ" altLang="cs-CZ" sz="2600" dirty="0" smtClean="0">
              <a:solidFill>
                <a:prstClr val="black"/>
              </a:solidFill>
            </a:endParaRPr>
          </a:p>
          <a:p>
            <a:pPr marL="457200" lvl="1" indent="-457200">
              <a:lnSpc>
                <a:spcPct val="110000"/>
              </a:lnSpc>
              <a:buNone/>
            </a:pPr>
            <a:endParaRPr lang="cs-CZ" altLang="cs-CZ" dirty="0" smtClean="0"/>
          </a:p>
          <a:p>
            <a:pPr marL="457200" lvl="1" indent="-457200">
              <a:lnSpc>
                <a:spcPct val="110000"/>
              </a:lnSpc>
              <a:buNone/>
            </a:pPr>
            <a:endParaRPr lang="cs-CZ" altLang="cs-CZ" sz="3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přednášky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 indent="-432000">
              <a:lnSpc>
                <a:spcPct val="110000"/>
              </a:lnSpc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</a:t>
            </a:r>
            <a:r>
              <a:rPr lang="cs-CZ" altLang="cs-CZ" dirty="0" smtClean="0"/>
              <a:t>brány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395288" y="122555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Obdélník 2"/>
          <p:cNvSpPr>
            <a:spLocks noChangeArrowheads="1"/>
          </p:cNvSpPr>
          <p:nvPr/>
        </p:nvSpPr>
        <p:spPr bwMode="auto">
          <a:xfrm>
            <a:off x="254000" y="6165850"/>
            <a:ext cx="868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http://35d50322364c5467929d-116d0a662068ba1c259eb7735f950309.r77.cf2.rackcdn.com/Example%20Education%20maps/science%20investigation.png</a:t>
            </a:r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76250"/>
            <a:ext cx="80645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9519"/>
            <a:ext cx="8229600" cy="495984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1274400" lvl="4" indent="-457200">
              <a:lnSpc>
                <a:spcPct val="120000"/>
              </a:lnSpc>
            </a:pPr>
            <a:r>
              <a:rPr lang="cs-CZ" altLang="cs-CZ" sz="2500" dirty="0" smtClean="0"/>
              <a:t>používejte </a:t>
            </a:r>
            <a:r>
              <a:rPr lang="cs-CZ" altLang="cs-CZ" sz="2500" dirty="0"/>
              <a:t>zejména </a:t>
            </a:r>
            <a:r>
              <a:rPr lang="cs-CZ" altLang="cs-CZ" sz="2500" b="1" i="1" dirty="0"/>
              <a:t>podstatná jména</a:t>
            </a:r>
            <a:r>
              <a:rPr lang="cs-CZ" altLang="cs-CZ" sz="2500" i="1" dirty="0"/>
              <a:t> </a:t>
            </a:r>
          </a:p>
          <a:p>
            <a:pPr marL="1274400" lvl="4" indent="-457200">
              <a:lnSpc>
                <a:spcPct val="120000"/>
              </a:lnSpc>
            </a:pPr>
            <a:r>
              <a:rPr lang="cs-CZ" altLang="cs-CZ" sz="2500" dirty="0" smtClean="0"/>
              <a:t>příd</a:t>
            </a:r>
            <a:r>
              <a:rPr lang="cs-CZ" altLang="cs-CZ" sz="2500" dirty="0"/>
              <a:t>. jména, </a:t>
            </a:r>
            <a:r>
              <a:rPr lang="cs-CZ" altLang="cs-CZ" sz="2500" dirty="0" err="1"/>
              <a:t>zájména</a:t>
            </a:r>
            <a:r>
              <a:rPr lang="cs-CZ" altLang="cs-CZ" sz="2500" dirty="0"/>
              <a:t> a slovesa pouze pokud jsou opravdu </a:t>
            </a:r>
            <a:endParaRPr lang="cs-CZ" altLang="cs-CZ" sz="2500" dirty="0" smtClean="0"/>
          </a:p>
          <a:p>
            <a:pPr marL="1274400" lvl="4" indent="0">
              <a:lnSpc>
                <a:spcPct val="120000"/>
              </a:lnSpc>
              <a:buNone/>
            </a:pPr>
            <a:r>
              <a:rPr lang="cs-CZ" altLang="cs-CZ" sz="2500" dirty="0" smtClean="0"/>
              <a:t>nezbytné</a:t>
            </a:r>
            <a:endParaRPr lang="cs-CZ" altLang="cs-CZ" sz="2500" dirty="0"/>
          </a:p>
          <a:p>
            <a:pPr marL="1274400" lvl="4" indent="-457200">
              <a:lnSpc>
                <a:spcPct val="120000"/>
              </a:lnSpc>
            </a:pPr>
            <a:r>
              <a:rPr lang="cs-CZ" altLang="cs-CZ" sz="2500" dirty="0" smtClean="0"/>
              <a:t>vyhýbejte </a:t>
            </a:r>
            <a:r>
              <a:rPr lang="cs-CZ" altLang="cs-CZ" sz="2500" dirty="0"/>
              <a:t>se tzv. stop </a:t>
            </a:r>
            <a:r>
              <a:rPr lang="cs-CZ" altLang="cs-CZ" sz="2500" dirty="0" err="1"/>
              <a:t>words</a:t>
            </a:r>
            <a:r>
              <a:rPr lang="cs-CZ" altLang="cs-CZ" sz="2500" dirty="0"/>
              <a:t> (předložky,  </a:t>
            </a:r>
            <a:r>
              <a:rPr lang="cs-CZ" altLang="cs-CZ" sz="2500" dirty="0" smtClean="0"/>
              <a:t>spojky</a:t>
            </a:r>
            <a:r>
              <a:rPr lang="cs-CZ" altLang="cs-CZ" sz="2500" dirty="0"/>
              <a:t>, členy v cizích </a:t>
            </a:r>
            <a:endParaRPr lang="cs-CZ" altLang="cs-CZ" sz="2500" dirty="0" smtClean="0"/>
          </a:p>
          <a:p>
            <a:pPr marL="1274400" lvl="4" indent="0">
              <a:lnSpc>
                <a:spcPct val="120000"/>
              </a:lnSpc>
              <a:buNone/>
            </a:pPr>
            <a:r>
              <a:rPr lang="cs-CZ" altLang="cs-CZ" sz="2500" dirty="0" smtClean="0"/>
              <a:t>jazycích</a:t>
            </a:r>
            <a:r>
              <a:rPr lang="cs-CZ" altLang="cs-CZ" sz="2500" dirty="0"/>
              <a:t>)</a:t>
            </a:r>
            <a:endParaRPr lang="cs-CZ" altLang="cs-CZ" sz="25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900" b="1" i="1" dirty="0" smtClean="0"/>
              <a:t>     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sociální chování; poruchy; terapie</a:t>
            </a:r>
            <a:endParaRPr lang="cs-CZ" altLang="cs-CZ" sz="2900" b="1" i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z="2600" b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marL="457200" lvl="1" indent="-457200">
              <a:lnSpc>
                <a:spcPct val="120000"/>
              </a:lnSpc>
              <a:buNone/>
            </a:pPr>
            <a:r>
              <a:rPr lang="cs-CZ" altLang="cs-CZ" sz="2900" b="1" dirty="0" smtClean="0"/>
              <a:t>       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sociální chování </a:t>
            </a:r>
            <a:r>
              <a:rPr lang="cs-CZ" altLang="cs-CZ" sz="2900" b="1" i="1" dirty="0"/>
              <a:t>– </a:t>
            </a:r>
            <a:r>
              <a:rPr lang="cs-CZ" altLang="cs-CZ" sz="2900" b="1" i="1" dirty="0" smtClean="0"/>
              <a:t>poruchy </a:t>
            </a:r>
            <a:r>
              <a:rPr lang="cs-CZ" altLang="cs-CZ" sz="2900" b="1" i="1" dirty="0"/>
              <a:t>– </a:t>
            </a:r>
            <a:r>
              <a:rPr lang="cs-CZ" altLang="cs-CZ" sz="2900" b="1" i="1" dirty="0" smtClean="0"/>
              <a:t>terapie</a:t>
            </a:r>
            <a:endParaRPr lang="cs-CZ" altLang="cs-CZ" sz="2900" b="1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5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412776"/>
            <a:ext cx="7200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Zadání 1. praktického úkolu</a:t>
            </a:r>
            <a:endParaRPr kumimoji="0" lang="cs-CZ" sz="7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MU - SPR155 – Studijní materiály – Úkol č. 1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Např. </a:t>
            </a:r>
            <a:r>
              <a:rPr lang="cs-CZ" altLang="cs-CZ" dirty="0" err="1"/>
              <a:t>OpenVPN</a:t>
            </a:r>
            <a:r>
              <a:rPr lang="cs-CZ" altLang="cs-CZ" dirty="0"/>
              <a:t>, </a:t>
            </a:r>
            <a:r>
              <a:rPr lang="cs-CZ" altLang="cs-CZ" dirty="0" err="1"/>
              <a:t>Shibboleth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9279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200" dirty="0" smtClean="0">
                <a:solidFill>
                  <a:srgbClr val="FF0000"/>
                </a:solidFill>
                <a:hlinkClick r:id="rId4"/>
              </a:rPr>
              <a:t>/</a:t>
            </a:r>
            <a:r>
              <a:rPr lang="cs-CZ" altLang="cs-CZ" sz="22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smtClean="0"/>
              <a:t>(</a:t>
            </a:r>
            <a:r>
              <a:rPr lang="cs-CZ" altLang="cs-CZ" sz="1600" dirty="0" err="1" smtClean="0"/>
              <a:t>deep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wep</a:t>
            </a:r>
            <a:r>
              <a:rPr lang="cs-CZ" altLang="cs-CZ" sz="1600" dirty="0" smtClean="0"/>
              <a:t>)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sz="2200" dirty="0">
                <a:hlinkClick r:id="rId5"/>
              </a:rPr>
              <a:t>https://www.novinky.cz/internet-a-pc/209215-na-informace-je-zapotrebi-nova-jednotka-zettabyte.html </a:t>
            </a:r>
            <a:r>
              <a:rPr lang="cs-CZ" sz="1600" dirty="0"/>
              <a:t>(jak se počítá na počítači)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200" i="1" dirty="0">
                <a:hlinkClick r:id="rId6"/>
              </a:rPr>
              <a:t>https://</a:t>
            </a:r>
            <a:r>
              <a:rPr lang="cs-CZ" altLang="cs-CZ" sz="2200" i="1" dirty="0" smtClean="0">
                <a:hlinkClick r:id="rId6"/>
              </a:rPr>
              <a:t>s-media-cache-ak0.pinimg.com/736x/b1/8c/7d/b18c7dde7e01870bd4715b308241c155.jpg</a:t>
            </a:r>
            <a:r>
              <a:rPr lang="cs-CZ" altLang="cs-CZ" sz="2200" i="1" dirty="0" smtClean="0"/>
              <a:t>   </a:t>
            </a:r>
            <a:r>
              <a:rPr lang="cs-CZ" altLang="cs-CZ" sz="1600" i="1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http</a:t>
            </a:r>
            <a:r>
              <a:rPr lang="cs-CZ" altLang="cs-CZ" sz="2200" i="1" dirty="0">
                <a:solidFill>
                  <a:srgbClr val="111111"/>
                </a:solidFill>
                <a:hlinkClick r:id="rId7"/>
              </a:rPr>
              <a:t>://</a:t>
            </a: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35d50322364c5467929d-116d0a662068ba1c259eb7735f950309.r77.cf2.rackcdn.com/Example%20Education%20maps/science%20investigation.png</a:t>
            </a:r>
            <a:r>
              <a:rPr lang="cs-CZ" altLang="cs-CZ" sz="2200" i="1" dirty="0" smtClean="0">
                <a:solidFill>
                  <a:srgbClr val="111111"/>
                </a:solidFill>
              </a:rPr>
              <a:t> </a:t>
            </a:r>
            <a:r>
              <a:rPr lang="cs-CZ" altLang="cs-CZ" sz="1600" i="1" dirty="0"/>
              <a:t>(myšlenková mapa)</a:t>
            </a:r>
          </a:p>
          <a:p>
            <a:pPr marL="0" indent="0">
              <a:buNone/>
            </a:pPr>
            <a:endParaRPr lang="cs-CZ" altLang="cs-CZ" sz="2400" i="1" dirty="0" smtClean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cs-CZ" altLang="cs-CZ" sz="2400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02851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Ing. Martina Nedomová, </a:t>
            </a:r>
            <a:r>
              <a:rPr lang="cs-CZ" altLang="cs-CZ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b="1" dirty="0" smtClean="0">
                <a:solidFill>
                  <a:schemeClr val="bg1"/>
                </a:solidFill>
              </a:rPr>
              <a:t>.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smtClean="0">
                <a:solidFill>
                  <a:schemeClr val="bg1"/>
                </a:solidFill>
                <a:hlinkClick r:id="rId4"/>
              </a:rPr>
              <a:t>nedomova@fss.muni.cz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b="1" dirty="0" err="1">
                <a:solidFill>
                  <a:schemeClr val="bg1"/>
                </a:solidFill>
                <a:hlinkClick r:id="rId5"/>
              </a:rPr>
              <a:t>infozdroje</a:t>
            </a:r>
            <a:r>
              <a:rPr lang="en-US" altLang="cs-CZ" sz="4000" b="1" dirty="0">
                <a:solidFill>
                  <a:schemeClr val="bg1"/>
                </a:solidFill>
                <a:hlinkClick r:id="rId5"/>
              </a:rPr>
              <a:t>@</a:t>
            </a:r>
            <a:r>
              <a:rPr lang="cs-CZ" altLang="cs-CZ" sz="4000" b="1" dirty="0">
                <a:solidFill>
                  <a:schemeClr val="bg1"/>
                </a:solidFill>
                <a:hlinkClick r:id="rId5"/>
              </a:rPr>
              <a:t>fss.muni.cz</a:t>
            </a:r>
            <a:endParaRPr lang="cs-CZ" altLang="cs-CZ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23528" y="1385392"/>
            <a:ext cx="8517632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90000"/>
              </a:lnSpc>
              <a:buNone/>
            </a:pPr>
            <a:r>
              <a:rPr lang="cs-CZ" altLang="cs-CZ" sz="4600" i="1" dirty="0" smtClean="0"/>
              <a:t>"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 these </a:t>
            </a:r>
            <a:r>
              <a:rPr lang="cs-CZ" altLang="cs-CZ" sz="4600" i="1" dirty="0" err="1" smtClean="0"/>
              <a:t>days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seems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be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everywhere</a:t>
            </a:r>
            <a:r>
              <a:rPr lang="cs-CZ" altLang="cs-CZ" sz="4600" i="1" dirty="0" smtClean="0"/>
              <a:t>. But </a:t>
            </a:r>
            <a:r>
              <a:rPr lang="cs-CZ" altLang="cs-CZ" sz="4600" i="1" dirty="0" err="1" smtClean="0"/>
              <a:t>rather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than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making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easier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this</a:t>
            </a:r>
            <a:r>
              <a:rPr lang="cs-CZ" altLang="cs-CZ" sz="4600" i="1" dirty="0" smtClean="0"/>
              <a:t> has made </a:t>
            </a:r>
            <a:r>
              <a:rPr lang="cs-CZ" altLang="cs-CZ" sz="4600" i="1" dirty="0" err="1" smtClean="0"/>
              <a:t>it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harder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because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when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don´t</a:t>
            </a:r>
            <a:r>
              <a:rPr lang="cs-CZ" altLang="cs-CZ" sz="4600" i="1" dirty="0" smtClean="0"/>
              <a:t> just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any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the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right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."</a:t>
            </a:r>
            <a:endParaRPr lang="cs-CZ" altLang="cs-CZ" sz="4600" i="1" dirty="0"/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Fishscale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Academicness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7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indent="-4572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 indent="-45720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 indent="-45720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 indent="-45720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 smtClean="0"/>
              <a:t>zettabytům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Zdroj: BAWDEN, David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informace je zapotřebí nová jednotka, zettabyte.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1380</TotalTime>
  <Words>1691</Words>
  <Application>Microsoft Office PowerPoint</Application>
  <PresentationFormat>Předvádění na obrazovce (4:3)</PresentationFormat>
  <Paragraphs>414</Paragraphs>
  <Slides>59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Základy práce s informačními zdroji pro bc. studenty SPSP SPR155</vt:lpstr>
      <vt:lpstr>Osnova kurzu </vt:lpstr>
      <vt:lpstr>Podmínky absolvování předmětu </vt:lpstr>
      <vt:lpstr>Prezentace aplikace PowerPoint</vt:lpstr>
      <vt:lpstr>Osnova přednášky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Surface Web x Deep Web x Dark Web </vt:lpstr>
      <vt:lpstr>Licencované zdroje I.  </vt:lpstr>
      <vt:lpstr> </vt:lpstr>
      <vt:lpstr> </vt:lpstr>
      <vt:lpstr> </vt:lpstr>
      <vt:lpstr> </vt:lpstr>
      <vt:lpstr> </vt:lpstr>
      <vt:lpstr> </vt:lpstr>
      <vt:lpstr>Kde hledat odborné časopisy? II.</vt:lpstr>
      <vt:lpstr>Kde hledat odborné časopisy? III.</vt:lpstr>
      <vt:lpstr> </vt:lpstr>
      <vt:lpstr> </vt:lpstr>
      <vt:lpstr> </vt:lpstr>
      <vt:lpstr> </vt:lpstr>
      <vt:lpstr> </vt:lpstr>
      <vt:lpstr> </vt:lpstr>
      <vt:lpstr> </vt:lpstr>
      <vt:lpstr>Kde hledat další oborové zdroje?</vt:lpstr>
      <vt:lpstr> </vt:lpstr>
      <vt:lpstr>Prezentace aplikace PowerPoint</vt:lpstr>
      <vt:lpstr> </vt:lpstr>
      <vt:lpstr> </vt:lpstr>
      <vt:lpstr>Prezentace aplikace PowerPoint</vt:lpstr>
      <vt:lpstr> </vt:lpstr>
      <vt:lpstr> </vt:lpstr>
      <vt:lpstr>Prezentace aplikace PowerPoint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59</cp:revision>
  <cp:lastPrinted>2017-10-11T10:53:38Z</cp:lastPrinted>
  <dcterms:created xsi:type="dcterms:W3CDTF">2017-08-02T08:11:17Z</dcterms:created>
  <dcterms:modified xsi:type="dcterms:W3CDTF">2018-11-05T09:08:04Z</dcterms:modified>
</cp:coreProperties>
</file>