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</p:sldMasterIdLst>
  <p:notesMasterIdLst>
    <p:notesMasterId r:id="rId50"/>
  </p:notesMasterIdLst>
  <p:handoutMasterIdLst>
    <p:handoutMasterId r:id="rId51"/>
  </p:handoutMasterIdLst>
  <p:sldIdLst>
    <p:sldId id="256" r:id="rId4"/>
    <p:sldId id="257" r:id="rId5"/>
    <p:sldId id="267" r:id="rId6"/>
    <p:sldId id="260" r:id="rId7"/>
    <p:sldId id="261" r:id="rId8"/>
    <p:sldId id="306" r:id="rId9"/>
    <p:sldId id="312" r:id="rId10"/>
    <p:sldId id="313" r:id="rId11"/>
    <p:sldId id="262" r:id="rId12"/>
    <p:sldId id="264" r:id="rId13"/>
    <p:sldId id="263" r:id="rId14"/>
    <p:sldId id="266" r:id="rId15"/>
    <p:sldId id="271" r:id="rId16"/>
    <p:sldId id="265" r:id="rId17"/>
    <p:sldId id="270" r:id="rId18"/>
    <p:sldId id="269" r:id="rId19"/>
    <p:sldId id="282" r:id="rId20"/>
    <p:sldId id="280" r:id="rId21"/>
    <p:sldId id="278" r:id="rId22"/>
    <p:sldId id="283" r:id="rId23"/>
    <p:sldId id="284" r:id="rId24"/>
    <p:sldId id="285" r:id="rId25"/>
    <p:sldId id="286" r:id="rId26"/>
    <p:sldId id="281" r:id="rId27"/>
    <p:sldId id="314" r:id="rId28"/>
    <p:sldId id="288" r:id="rId29"/>
    <p:sldId id="287" r:id="rId30"/>
    <p:sldId id="289" r:id="rId31"/>
    <p:sldId id="290" r:id="rId32"/>
    <p:sldId id="292" r:id="rId33"/>
    <p:sldId id="291" r:id="rId34"/>
    <p:sldId id="277" r:id="rId35"/>
    <p:sldId id="276" r:id="rId36"/>
    <p:sldId id="275" r:id="rId37"/>
    <p:sldId id="274" r:id="rId38"/>
    <p:sldId id="296" r:id="rId39"/>
    <p:sldId id="300" r:id="rId40"/>
    <p:sldId id="305" r:id="rId41"/>
    <p:sldId id="304" r:id="rId42"/>
    <p:sldId id="301" r:id="rId43"/>
    <p:sldId id="302" r:id="rId44"/>
    <p:sldId id="299" r:id="rId45"/>
    <p:sldId id="303" r:id="rId46"/>
    <p:sldId id="293" r:id="rId47"/>
    <p:sldId id="295" r:id="rId48"/>
    <p:sldId id="258" r:id="rId4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60"/>
            <p14:sldId id="261"/>
            <p14:sldId id="306"/>
            <p14:sldId id="312"/>
            <p14:sldId id="313"/>
            <p14:sldId id="262"/>
            <p14:sldId id="264"/>
            <p14:sldId id="263"/>
            <p14:sldId id="266"/>
            <p14:sldId id="271"/>
            <p14:sldId id="265"/>
            <p14:sldId id="270"/>
            <p14:sldId id="269"/>
            <p14:sldId id="282"/>
            <p14:sldId id="280"/>
            <p14:sldId id="278"/>
            <p14:sldId id="283"/>
            <p14:sldId id="284"/>
            <p14:sldId id="285"/>
            <p14:sldId id="286"/>
            <p14:sldId id="281"/>
            <p14:sldId id="314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296"/>
            <p14:sldId id="300"/>
            <p14:sldId id="305"/>
            <p14:sldId id="304"/>
            <p14:sldId id="301"/>
            <p14:sldId id="302"/>
            <p14:sldId id="299"/>
            <p14:sldId id="303"/>
            <p14:sldId id="293"/>
            <p14:sldId id="29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91" autoAdjust="0"/>
  </p:normalViewPr>
  <p:slideViewPr>
    <p:cSldViewPr>
      <p:cViewPr varScale="1">
        <p:scale>
          <a:sx n="65" d="100"/>
          <a:sy n="65" d="100"/>
        </p:scale>
        <p:origin x="72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5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2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0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32C48D-F7EF-4F33-A07B-C22587850ECB}" type="slidenum">
              <a:rPr lang="ru-RU" altLang="cs-CZ"/>
              <a:pPr algn="r" eaLnBrk="1" hangingPunct="1">
                <a:spcBef>
                  <a:spcPct val="0"/>
                </a:spcBef>
              </a:pPr>
              <a:t>36</a:t>
            </a:fld>
            <a:endParaRPr lang="ru-RU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36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54656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3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46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24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62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3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6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3367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8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76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F453-ACE6-4448-BC10-C261EDDFC961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19F1-0A41-4BEE-A815-C8720F721D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195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B408-87D0-4506-BDA5-0361C387E148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923F-F5F3-4386-8C24-A7A69DBC9F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0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20C7-37E7-4B29-BA7A-DF10023F65C3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CC9F-126B-421C-BD5A-B4C340A3C5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0823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3E34-E48F-47DB-BEBC-CBB9EECE9F02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7722-0A88-4319-A863-E75A292536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008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3FB65-1BCD-46C8-BBDB-8B6E3A8C0D45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DEC73-B1EE-419A-81C2-2FBACB1EA8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859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AE08-7C70-4C2C-97A2-687FC5C0A081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FF2E-CAD2-46AA-9283-81A2B8A3DB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370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E372-AFE2-4737-AD22-B20AC77A1FB8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1168-FA2E-4CB8-9472-4455E1BA8C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1844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B7BE-B2A2-41AA-B060-D116B2B99BB9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4BEA-44B1-4010-8A99-C0405CCFC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0326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750B-F0E7-48F2-A20C-5627308AF1C7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2AF4-C3D2-4491-840F-8989933812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475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D00E-3C2E-4C37-B866-52DF086E63F7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D92F-DF2A-45FD-B787-8F238ADE20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582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C790-BD8D-4360-A9CF-E51F6EAEE876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5A67-C4A9-4D6E-A5E6-1494C6797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349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238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889A5CF-30BF-47E2-AEF0-CA983683B011}" type="datetimeFigureOut">
              <a:rPr lang="cs-CZ"/>
              <a:pPr>
                <a:defRPr/>
              </a:pPr>
              <a:t>16.10.2018</a:t>
            </a:fld>
            <a:endParaRPr lang="cs-CZ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D1312B1-2AAE-4CCF-934B-9AF3457DEC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15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proquest.com/index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tandfonlin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journals.sagepub.com/" TargetMode="Externa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s://muni.anopress.cz/" TargetMode="External"/><Relationship Id="rId9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yendnoteweb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nedomova@fss.muni.cz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78092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6577813" cy="158417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cs-CZ" altLang="cs-CZ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6056" y="6165638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16. 10. 2018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752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smtClean="0"/>
              <a:t>odborné </a:t>
            </a:r>
            <a:r>
              <a:rPr lang="cs-CZ" altLang="cs-CZ" sz="3000" dirty="0"/>
              <a:t>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</a:t>
            </a:r>
            <a:r>
              <a:rPr lang="cs-CZ" altLang="cs-CZ" sz="3000" dirty="0" smtClean="0"/>
              <a:t>v </a:t>
            </a:r>
            <a:r>
              <a:rPr lang="cs-CZ" altLang="cs-CZ" sz="3000" dirty="0"/>
              <a:t>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smtClean="0"/>
              <a:t>odborných informací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26876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75252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burgr </a:t>
            </a:r>
            <a:r>
              <a:rPr lang="cs-CZ" sz="3900" b="1" i="1" dirty="0" err="1"/>
              <a:t>site:fss.muni.cz</a:t>
            </a:r>
            <a:r>
              <a:rPr lang="cs-CZ" sz="3900" b="1" i="1" dirty="0"/>
              <a:t> </a:t>
            </a:r>
          </a:p>
          <a:p>
            <a:pPr marL="0" indent="0">
              <a:buNone/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 smtClean="0"/>
              <a:t>Definice</a:t>
            </a:r>
            <a:endParaRPr lang="cs-CZ" sz="3900" dirty="0"/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define:cyberbullying</a:t>
            </a:r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700" spc="-30" dirty="0"/>
              <a:t>Vyhledávání stránek, které jsou podobné určité adrese URL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related:medzur.fss.muni.cz</a:t>
            </a:r>
          </a:p>
          <a:p>
            <a:pPr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Typ dokumentu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/>
              <a:t>filetype:pdf</a:t>
            </a:r>
            <a:endParaRPr lang="cs-CZ" sz="39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hlinkClick r:id="rId3"/>
              </a:rPr>
              <a:t>Infographic</a:t>
            </a:r>
            <a:r>
              <a:rPr lang="cs-CZ" sz="3200" dirty="0">
                <a:hlinkClick r:id="rId3"/>
              </a:rPr>
              <a:t>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</a:t>
            </a:r>
            <a:r>
              <a:rPr lang="cs-CZ" sz="3200" dirty="0" err="1">
                <a:hlinkClick r:id="rId3"/>
              </a:rPr>
              <a:t>Out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29411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7920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7920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4869"/>
            <a:ext cx="3329996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0612"/>
            <a:ext cx="3366000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http://spencerjardine.blogspot.cz/2012/02/boolean-search-strategies-videos.html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</a:t>
            </a:r>
            <a:r>
              <a:rPr lang="cs-CZ" altLang="cs-CZ" sz="2500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základy </a:t>
            </a:r>
            <a:r>
              <a:rPr lang="cs-CZ" altLang="cs-CZ" sz="2500" dirty="0"/>
              <a:t>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</a:t>
            </a:r>
            <a:r>
              <a:rPr lang="cs-CZ" altLang="cs-CZ" sz="2500" dirty="0" smtClean="0"/>
              <a:t>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kontrola </a:t>
            </a:r>
            <a:r>
              <a:rPr lang="cs-CZ" altLang="cs-CZ" sz="2500" dirty="0" smtClean="0"/>
              <a:t>úkolů</a:t>
            </a:r>
            <a:r>
              <a:rPr lang="cs-CZ" altLang="cs-CZ" sz="2500" dirty="0" smtClean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013176"/>
            <a:ext cx="3763332" cy="830997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3000" dirty="0" smtClean="0"/>
              <a:t>reklama  </a:t>
            </a:r>
            <a:r>
              <a:rPr lang="cs-CZ" altLang="cs-CZ" sz="3000" dirty="0"/>
              <a:t>AND </a:t>
            </a:r>
            <a:r>
              <a:rPr lang="cs-CZ" altLang="cs-CZ" sz="3000" dirty="0" smtClean="0"/>
              <a:t>děti</a:t>
            </a:r>
            <a:endParaRPr lang="cs-CZ" altLang="cs-CZ" sz="3000" dirty="0"/>
          </a:p>
          <a:p>
            <a:endParaRPr lang="cs-CZ" dirty="0"/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8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59557" y="6231775"/>
            <a:ext cx="17566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/>
              <a:t>reklama</a:t>
            </a:r>
            <a:endParaRPr lang="cs-CZ" sz="27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76256" y="6231775"/>
            <a:ext cx="195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/>
              <a:t>děti</a:t>
            </a:r>
            <a:endParaRPr lang="cs-CZ" sz="2700" dirty="0"/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636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480" y="4536452"/>
            <a:ext cx="4386544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2800" dirty="0" smtClean="0"/>
              <a:t>mediální pedagogika  </a:t>
            </a:r>
          </a:p>
          <a:p>
            <a:r>
              <a:rPr lang="cs-CZ" altLang="cs-CZ" sz="2800" dirty="0" smtClean="0"/>
              <a:t>      OR mediální výchova</a:t>
            </a:r>
            <a:endParaRPr lang="cs-CZ" altLang="cs-CZ" sz="2800" dirty="0"/>
          </a:p>
          <a:p>
            <a:endParaRPr lang="cs-CZ" dirty="0"/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35896" y="5873160"/>
            <a:ext cx="3183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mediální pedagogika</a:t>
            </a:r>
            <a:endParaRPr lang="cs-CZ" sz="24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88224" y="623262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mediální výchova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725144"/>
            <a:ext cx="2952328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3000" dirty="0" smtClean="0"/>
              <a:t>reklama </a:t>
            </a:r>
            <a:r>
              <a:rPr lang="cs-CZ" altLang="cs-CZ" sz="3000" dirty="0"/>
              <a:t>NOT </a:t>
            </a:r>
            <a:endParaRPr lang="cs-CZ" altLang="cs-CZ" sz="3000" dirty="0" smtClean="0"/>
          </a:p>
          <a:p>
            <a:r>
              <a:rPr lang="cs-CZ" altLang="cs-CZ" sz="3000" dirty="0" smtClean="0"/>
              <a:t>  "sociální sítě"</a:t>
            </a:r>
            <a:endParaRPr lang="cs-CZ" altLang="cs-CZ" sz="3000" dirty="0"/>
          </a:p>
          <a:p>
            <a:endParaRPr lang="cs-CZ" dirty="0"/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32040" y="6017806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dirty="0" smtClean="0"/>
              <a:t>reklama</a:t>
            </a:r>
            <a:endParaRPr lang="cs-CZ" sz="27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2200" y="6017806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b="1" dirty="0" smtClean="0"/>
              <a:t>"</a:t>
            </a:r>
            <a:r>
              <a:rPr lang="cs-CZ" altLang="cs-CZ" sz="2700" dirty="0" smtClean="0"/>
              <a:t>sociální sítě</a:t>
            </a:r>
            <a:r>
              <a:rPr lang="cs-CZ" altLang="cs-CZ" sz="2700" b="1" dirty="0" smtClean="0"/>
              <a:t>"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4602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8" y="1700808"/>
            <a:ext cx="8559798" cy="504056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</a:t>
            </a:r>
            <a:r>
              <a:rPr lang="cs-CZ" altLang="cs-CZ" sz="2700" dirty="0" smtClean="0"/>
              <a:t>tohoto 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kořenu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</a:t>
            </a:r>
            <a:r>
              <a:rPr lang="cs-CZ" altLang="cs-CZ" sz="2700" dirty="0" smtClean="0"/>
              <a:t>zástupným </a:t>
            </a:r>
          </a:p>
          <a:p>
            <a:pPr marL="457200" lvl="1" indent="0">
              <a:buNone/>
            </a:pPr>
            <a:r>
              <a:rPr lang="cs-CZ" altLang="cs-CZ" sz="2700" dirty="0" smtClean="0"/>
              <a:t>     znakem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</a:t>
            </a:r>
            <a:r>
              <a:rPr lang="cs-CZ" altLang="cs-CZ" sz="2700" dirty="0" smtClean="0"/>
              <a:t>různé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symboly</a:t>
            </a:r>
            <a:endParaRPr lang="cs-CZ" altLang="cs-CZ" sz="2700" dirty="0"/>
          </a:p>
          <a:p>
            <a:pPr marL="457200" lvl="1" indent="0">
              <a:buNone/>
            </a:pPr>
            <a:r>
              <a:rPr lang="cs-CZ" altLang="cs-CZ" sz="2700" b="1" i="1" dirty="0" smtClean="0"/>
              <a:t>př</a:t>
            </a:r>
            <a:r>
              <a:rPr lang="cs-CZ" altLang="cs-CZ" sz="2700" b="1" i="1" dirty="0"/>
              <a:t>. </a:t>
            </a:r>
            <a:r>
              <a:rPr lang="cs-CZ" altLang="cs-CZ" sz="2700" b="1" i="1" dirty="0" err="1">
                <a:latin typeface="Calibri" panose="020F0502020204030204" pitchFamily="34" charset="0"/>
              </a:rPr>
              <a:t>žurnalis</a:t>
            </a:r>
            <a:r>
              <a:rPr lang="en-US" altLang="cs-CZ" sz="2700" b="1" i="1" dirty="0">
                <a:latin typeface="Calibri" panose="020F0502020204030204" pitchFamily="34" charset="0"/>
              </a:rPr>
              <a:t>*</a:t>
            </a:r>
            <a:r>
              <a:rPr lang="cs-CZ" altLang="cs-CZ" sz="2700" b="1" i="1" dirty="0">
                <a:latin typeface="Calibri" panose="020F0502020204030204" pitchFamily="34" charset="0"/>
              </a:rPr>
              <a:t> - </a:t>
            </a:r>
            <a:r>
              <a:rPr lang="cs-CZ" altLang="cs-CZ" sz="2600" b="1" i="1" dirty="0">
                <a:latin typeface="Calibri" panose="020F0502020204030204" pitchFamily="34" charset="0"/>
              </a:rPr>
              <a:t>vyhledá žurnalisté, žurnalistika, </a:t>
            </a:r>
            <a:r>
              <a:rPr lang="cs-CZ" altLang="cs-CZ" sz="2600" b="1" i="1" dirty="0" smtClean="0">
                <a:latin typeface="Calibri" panose="020F0502020204030204" pitchFamily="34" charset="0"/>
              </a:rPr>
              <a:t>žurnalistický </a:t>
            </a:r>
            <a:r>
              <a:rPr lang="cs-CZ" altLang="cs-CZ" sz="2600" b="1" i="1" dirty="0">
                <a:latin typeface="Calibri" panose="020F0502020204030204" pitchFamily="34" charset="0"/>
              </a:rPr>
              <a:t>atd.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84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</a:t>
            </a:r>
            <a:r>
              <a:rPr lang="cs-CZ" altLang="cs-CZ" sz="3000" b="1" i="1" dirty="0" smtClean="0"/>
              <a:t>"mediální komunikace"</a:t>
            </a:r>
            <a:endParaRPr lang="cs-CZ" altLang="cs-CZ" sz="30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578" y="1052736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Příklady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437" y="1700808"/>
            <a:ext cx="885698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000" dirty="0" err="1" smtClean="0">
                <a:solidFill>
                  <a:schemeClr val="bg1">
                    <a:lumMod val="65000"/>
                  </a:schemeClr>
                </a:solidFill>
              </a:rPr>
              <a:t>Trump</a:t>
            </a: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 AND Clinton AND </a:t>
            </a:r>
            <a:r>
              <a:rPr lang="cs-CZ" sz="3000" dirty="0" err="1" smtClean="0">
                <a:solidFill>
                  <a:schemeClr val="bg1">
                    <a:lumMod val="65000"/>
                  </a:schemeClr>
                </a:solidFill>
              </a:rPr>
              <a:t>election</a:t>
            </a:r>
            <a:endParaRPr lang="cs-CZ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4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z="3000" b="1" dirty="0" smtClean="0">
                <a:solidFill>
                  <a:schemeClr val="bg1">
                    <a:lumMod val="65000"/>
                  </a:schemeClr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sz="30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z="3000" dirty="0" err="1" smtClean="0">
                <a:solidFill>
                  <a:schemeClr val="bg1">
                    <a:lumMod val="65000"/>
                  </a:schemeClr>
                </a:solidFill>
              </a:rPr>
              <a:t>Trump</a:t>
            </a: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OR </a:t>
            </a: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Clinton AND </a:t>
            </a: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"</a:t>
            </a:r>
            <a:r>
              <a:rPr lang="cs-CZ" sz="3000" dirty="0" err="1" smtClean="0">
                <a:solidFill>
                  <a:schemeClr val="bg1">
                    <a:lumMod val="65000"/>
                  </a:schemeClr>
                </a:solidFill>
              </a:rPr>
              <a:t>american</a:t>
            </a: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3000" dirty="0" err="1" smtClean="0">
                <a:solidFill>
                  <a:schemeClr val="bg1">
                    <a:lumMod val="65000"/>
                  </a:schemeClr>
                </a:solidFill>
              </a:rPr>
              <a:t>presidential</a:t>
            </a: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3000" dirty="0" err="1" smtClean="0">
                <a:solidFill>
                  <a:schemeClr val="bg1">
                    <a:lumMod val="65000"/>
                  </a:schemeClr>
                </a:solidFill>
              </a:rPr>
              <a:t>election</a:t>
            </a: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" AND </a:t>
            </a:r>
            <a:r>
              <a:rPr lang="cs-CZ" sz="3000" dirty="0" err="1" smtClean="0">
                <a:solidFill>
                  <a:schemeClr val="bg1">
                    <a:lumMod val="65000"/>
                  </a:schemeClr>
                </a:solidFill>
              </a:rPr>
              <a:t>campaign</a:t>
            </a: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3000" i="1" dirty="0" smtClean="0">
                <a:solidFill>
                  <a:schemeClr val="bg1">
                    <a:lumMod val="65000"/>
                  </a:schemeClr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4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3000" dirty="0" err="1">
                <a:solidFill>
                  <a:schemeClr val="bg1">
                    <a:lumMod val="65000"/>
                  </a:schemeClr>
                </a:solidFill>
              </a:rPr>
              <a:t>Trump</a:t>
            </a: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 OR Clinton) AND "</a:t>
            </a:r>
            <a:r>
              <a:rPr lang="cs-CZ" sz="3000" dirty="0" err="1">
                <a:solidFill>
                  <a:schemeClr val="bg1">
                    <a:lumMod val="65000"/>
                  </a:schemeClr>
                </a:solidFill>
              </a:rPr>
              <a:t>american</a:t>
            </a: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3000" dirty="0" err="1">
                <a:solidFill>
                  <a:schemeClr val="bg1">
                    <a:lumMod val="65000"/>
                  </a:schemeClr>
                </a:solidFill>
              </a:rPr>
              <a:t>presidential</a:t>
            </a: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3000" dirty="0" err="1">
                <a:solidFill>
                  <a:schemeClr val="bg1">
                    <a:lumMod val="65000"/>
                  </a:schemeClr>
                </a:solidFill>
              </a:rPr>
              <a:t>election</a:t>
            </a:r>
            <a:r>
              <a:rPr lang="cs-CZ" sz="3000" dirty="0">
                <a:solidFill>
                  <a:schemeClr val="bg1">
                    <a:lumMod val="65000"/>
                  </a:schemeClr>
                </a:solidFill>
              </a:rPr>
              <a:t>" AND </a:t>
            </a:r>
            <a:r>
              <a:rPr lang="cs-CZ" sz="3000" dirty="0" err="1" smtClean="0">
                <a:solidFill>
                  <a:schemeClr val="bg1">
                    <a:lumMod val="65000"/>
                  </a:schemeClr>
                </a:solidFill>
              </a:rPr>
              <a:t>campaign</a:t>
            </a:r>
            <a:r>
              <a:rPr lang="cs-CZ" sz="3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3000" i="1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cs-CZ" sz="3000" i="1" dirty="0" smtClean="0">
                <a:solidFill>
                  <a:schemeClr val="bg1">
                    <a:lumMod val="65000"/>
                  </a:schemeClr>
                </a:solidFill>
              </a:rPr>
              <a:t>dobře </a:t>
            </a:r>
            <a:r>
              <a:rPr lang="cs-CZ" sz="3000" i="1" dirty="0">
                <a:solidFill>
                  <a:schemeClr val="bg1">
                    <a:lumMod val="65000"/>
                  </a:schemeClr>
                </a:solidFill>
              </a:rPr>
              <a:t>zadaný dotaz</a:t>
            </a:r>
            <a:endParaRPr lang="cs-CZ" sz="3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1258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smtClean="0">
                <a:hlinkClick r:id="rId3"/>
              </a:rPr>
              <a:t>EndNote </a:t>
            </a:r>
            <a:r>
              <a:rPr lang="cs-CZ" altLang="cs-CZ" dirty="0">
                <a:hlinkClick r:id="rId3"/>
              </a:rPr>
              <a:t>Web,</a:t>
            </a:r>
            <a:r>
              <a:rPr lang="cs-CZ" altLang="cs-CZ" dirty="0"/>
              <a:t> </a:t>
            </a:r>
            <a:r>
              <a:rPr lang="cs-CZ" altLang="cs-CZ" dirty="0">
                <a:hlinkClick r:id="rId4"/>
              </a:rPr>
              <a:t>Zotero,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844824"/>
            <a:ext cx="8281988" cy="4248472"/>
          </a:xfrm>
          <a:noFill/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altLang="cs-CZ" sz="5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         v databázích                            a citační software EndNote Web</a:t>
            </a:r>
            <a:endParaRPr lang="cs-CZ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777162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smtClean="0">
                <a:hlinkClick r:id="rId4"/>
              </a:rPr>
              <a:t>Anopress Monitoring Online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hlinkClick r:id="rId5"/>
              </a:rPr>
              <a:t>PressReader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smtClean="0">
                <a:hlinkClick r:id="rId6"/>
              </a:rPr>
              <a:t>Sage Journals Online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hlinkClick r:id="rId7"/>
              </a:rPr>
              <a:t>Taylor</a:t>
            </a:r>
            <a:r>
              <a:rPr lang="en-US" altLang="cs-CZ" b="1" dirty="0" smtClean="0">
                <a:hlinkClick r:id="rId7"/>
              </a:rPr>
              <a:t>&amp;</a:t>
            </a:r>
            <a:r>
              <a:rPr lang="cs-CZ" altLang="cs-CZ" b="1" dirty="0" smtClean="0">
                <a:hlinkClick r:id="rId7"/>
              </a:rPr>
              <a:t>Francis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/>
              <a:t>(</a:t>
            </a:r>
            <a:r>
              <a:rPr lang="cs-CZ" altLang="cs-CZ" b="1" dirty="0" smtClean="0">
                <a:hlinkClick r:id="rId8"/>
              </a:rPr>
              <a:t>ProQuest</a:t>
            </a:r>
            <a:r>
              <a:rPr lang="cs-CZ" altLang="cs-CZ" b="1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434975" y="1196975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9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40909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- pokročilé vyhledávání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710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0713"/>
            <a:ext cx="90455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112" name="TextovéPole 3"/>
          <p:cNvSpPr txBox="1">
            <a:spLocks noChangeArrowheads="1"/>
          </p:cNvSpPr>
          <p:nvPr/>
        </p:nvSpPr>
        <p:spPr bwMode="auto">
          <a:xfrm>
            <a:off x="1979613" y="191611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dotaz</a:t>
            </a:r>
          </a:p>
        </p:txBody>
      </p:sp>
      <p:sp>
        <p:nvSpPr>
          <p:cNvPr id="47113" name="TextovéPole 4"/>
          <p:cNvSpPr txBox="1">
            <a:spLocks noChangeArrowheads="1"/>
          </p:cNvSpPr>
          <p:nvPr/>
        </p:nvSpPr>
        <p:spPr bwMode="auto">
          <a:xfrm>
            <a:off x="4922838" y="34163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parametry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547813" y="3595688"/>
            <a:ext cx="3375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seznam výsledků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81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133" name="TextovéPole 3"/>
          <p:cNvSpPr txBox="1">
            <a:spLocks noChangeArrowheads="1"/>
          </p:cNvSpPr>
          <p:nvPr/>
        </p:nvSpPr>
        <p:spPr bwMode="auto">
          <a:xfrm>
            <a:off x="6732588" y="27082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Plný text článku</a:t>
            </a:r>
          </a:p>
        </p:txBody>
      </p:sp>
    </p:spTree>
    <p:extLst>
      <p:ext uri="{BB962C8B-B14F-4D97-AF65-F5344CB8AC3E}">
        <p14:creationId xmlns:p14="http://schemas.microsoft.com/office/powerpoint/2010/main" val="22963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</a:t>
            </a:r>
            <a:r>
              <a:rPr lang="cs-CZ" altLang="cs-CZ" dirty="0"/>
              <a:t>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uložení do profilu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915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7800"/>
            <a:ext cx="8496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otevřený profil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501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54500"/>
            <a:ext cx="7258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8315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Přímá spojnice se šipkou 9"/>
          <p:cNvCxnSpPr>
            <a:endCxn id="5" idx="3"/>
          </p:cNvCxnSpPr>
          <p:nvPr/>
        </p:nvCxnSpPr>
        <p:spPr>
          <a:xfrm flipH="1">
            <a:off x="6659563" y="2205038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ovéPole 11"/>
          <p:cNvSpPr txBox="1">
            <a:spLocks noChangeArrowheads="1"/>
          </p:cNvSpPr>
          <p:nvPr/>
        </p:nvSpPr>
        <p:spPr bwMode="auto">
          <a:xfrm>
            <a:off x="7451725" y="19161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vybraný profil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4"/>
          <p:cNvSpPr txBox="1">
            <a:spLocks noChangeArrowheads="1"/>
          </p:cNvSpPr>
          <p:nvPr/>
        </p:nvSpPr>
        <p:spPr bwMode="auto">
          <a:xfrm>
            <a:off x="250825" y="4797425"/>
            <a:ext cx="108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články v daném profilu</a:t>
            </a:r>
          </a:p>
        </p:txBody>
      </p:sp>
    </p:spTree>
    <p:extLst>
      <p:ext uri="{BB962C8B-B14F-4D97-AF65-F5344CB8AC3E}">
        <p14:creationId xmlns:p14="http://schemas.microsoft.com/office/powerpoint/2010/main" val="22076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420888"/>
            <a:ext cx="8569325" cy="454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Vytvoření účtu v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hlinkClick r:id="rId4"/>
              </a:rPr>
              <a:t>EndNote Web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Vyhledání záznamů v databázi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Sage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 a jejich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Download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selected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citations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nahoře pod záznamy).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Poté zvolit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Format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- EndNote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kliknout na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Download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Citation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Objeví se další stránka s hláškou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"Otevíráte soubor"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např. sage_dsna9.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enw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Zvolte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"uložit 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(soubor se uloží mezi stažené soubory v PC).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611560" y="1196751"/>
            <a:ext cx="84244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 záznamů z databáze </a:t>
            </a:r>
            <a:r>
              <a:rPr kumimoji="0" lang="cs-CZ" alt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Sage</a:t>
            </a: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citačního software EndNote Web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/>
          <p:cNvSpPr txBox="1">
            <a:spLocks noChangeArrowheads="1"/>
          </p:cNvSpPr>
          <p:nvPr/>
        </p:nvSpPr>
        <p:spPr bwMode="auto">
          <a:xfrm>
            <a:off x="468313" y="1125538"/>
            <a:ext cx="8567737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cs-CZ" sz="2500" dirty="0">
                <a:solidFill>
                  <a:prstClr val="black"/>
                </a:solidFill>
                <a:latin typeface="Calibri"/>
              </a:rPr>
              <a:t>5)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Otevřete si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citační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manager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  <a:hlinkClick r:id="rId3"/>
              </a:rPr>
              <a:t>EndNote Web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přihlaste se</a:t>
            </a: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 pomocí zvolených přihlašovacích údajů.</a:t>
            </a:r>
          </a:p>
          <a:p>
            <a:pPr lvl="0">
              <a:defRPr/>
            </a:pPr>
            <a:endParaRPr lang="cs-CZ" sz="1100" dirty="0">
              <a:solidFill>
                <a:prstClr val="black"/>
              </a:solidFill>
              <a:latin typeface="Calibri"/>
            </a:endParaRP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6) V hlavním menu zvolte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Collect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– Import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References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".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Vyberte 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v polích: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File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(např. sage_dsna9.</a:t>
            </a:r>
            <a:r>
              <a:rPr lang="cs-CZ" sz="2400" u="sng" dirty="0">
                <a:solidFill>
                  <a:prstClr val="black"/>
                </a:solidFill>
                <a:latin typeface="Calibri"/>
              </a:rPr>
              <a:t>enw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"Import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Option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-   </a:t>
            </a:r>
          </a:p>
          <a:p>
            <a:pPr lvl="0" algn="just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 EndNote Import ",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zvolte složku,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do které chcete záznamy 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přidat, případně si vytvořte novou (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Organize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Manage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My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 Group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lvl="0">
              <a:defRPr/>
            </a:pPr>
            <a:endParaRPr lang="cs-CZ" sz="11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7) Objeví se hláška sdělující, kolik záznamů bylo naimportováno </a:t>
            </a: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(např. "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references were imported into "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Political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Science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 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group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Pozn. U </a:t>
            </a:r>
            <a:r>
              <a:rPr kumimoji="0" lang="cs-CZ" alt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databáze ProQuest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proces obdobný s tím rozdílem, že je zapotřebí záznamy pomocí funkce "…Další" uložit do formátu RIS. Poté je do EndNote Webu nahrajete pomocí záložky "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– „Import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References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(zvolíte soubor s příponou .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jako "Import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Option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zadáte " "ProQuest").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661748" y="1412776"/>
            <a:ext cx="582050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Zadání </a:t>
            </a:r>
            <a:endParaRPr lang="cs-CZ" altLang="cs-CZ" sz="7200" b="1" dirty="0" smtClean="0">
              <a:solidFill>
                <a:schemeClr val="bg1"/>
              </a:solidFill>
            </a:endParaRP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2. praktického </a:t>
            </a: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32" y="2097169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0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sz="28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2800" dirty="0" smtClean="0">
                <a:solidFill>
                  <a:schemeClr val="bg1"/>
                </a:solidFill>
              </a:rPr>
              <a:t>Ing. Martina Nedomová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2800" dirty="0" err="1" smtClean="0">
                <a:hlinkClick r:id="rId3"/>
              </a:rPr>
              <a:t>nedomova</a:t>
            </a:r>
            <a:r>
              <a:rPr lang="en-US" altLang="cs-CZ" sz="2800" dirty="0" smtClean="0">
                <a:hlinkClick r:id="rId3"/>
              </a:rPr>
              <a:t>@fss.muni.cz</a:t>
            </a:r>
            <a:endParaRPr lang="cs-CZ" altLang="cs-CZ" sz="2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4"/>
              </a:rPr>
              <a:t>infozdroje</a:t>
            </a:r>
            <a:r>
              <a:rPr lang="en-US" b="1" dirty="0">
                <a:hlinkClick r:id="rId4"/>
              </a:rPr>
              <a:t>@</a:t>
            </a:r>
            <a:r>
              <a:rPr lang="cs-CZ" b="1" dirty="0" smtClean="0">
                <a:hlinkClick r:id="rId4"/>
              </a:rPr>
              <a:t>fss.muni.cz</a:t>
            </a:r>
            <a:endParaRPr lang="cs-CZ" b="1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1) Zamyslete se o čem chcete psát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je nutné mít dost informací o daném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tématu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(pokud se studiem problematiky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začínáte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nebojte se využít učebnice, e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ncyklopedie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radu vyučujícího apod.)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2) Zformulujte téma nebo problém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lze využít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myšlenkových map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- grafické znázornění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  tématu</a:t>
            </a:r>
            <a:endParaRPr lang="cs-CZ" altLang="cs-CZ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https://s-media-cache-ak0.pinimg.com/736x/b1/8c/7d/b18c7dde7e01870bd4715b308241c155.jpg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82575"/>
            <a:ext cx="9144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2"/>
          <p:cNvSpPr txBox="1">
            <a:spLocks noChangeArrowheads="1"/>
          </p:cNvSpPr>
          <p:nvPr/>
        </p:nvSpPr>
        <p:spPr bwMode="auto">
          <a:xfrm>
            <a:off x="2987675" y="6634163"/>
            <a:ext cx="9070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http://www.cvat.org.uk/sites/data.t3sc.org/files/images/Social-Media-Marketing.jpg</a:t>
            </a:r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040560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3) Vyjádřete téma ve formě</a:t>
            </a:r>
            <a:endParaRPr lang="cs-CZ" altLang="cs-CZ" sz="3100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 klíčových slov (hesel)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používejte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zejména 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podstatná jména</a:t>
            </a:r>
            <a:r>
              <a:rPr lang="cs-CZ" altLang="cs-CZ" sz="3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příd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. jména,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zájmena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a slovesa pouze pokud jsou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opravdu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   nezbytné</a:t>
            </a:r>
            <a:endParaRPr lang="cs-CZ" altLang="cs-CZ" sz="31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vyhýbejte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se tzv. stop </a:t>
            </a:r>
            <a:r>
              <a:rPr lang="cs-CZ" altLang="cs-CZ" sz="3100" dirty="0" err="1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(předložky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, spojky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, členy v </a:t>
            </a:r>
            <a:endParaRPr lang="cs-CZ" altLang="cs-CZ" sz="3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   cizích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jazycích)</a:t>
            </a: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   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marketingová komunikace; sociální sítě; propagace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Pozn. v katalozích knihoven můžete nalézt i tzv. </a:t>
            </a: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předmětová hesla </a:t>
            </a:r>
            <a:endParaRPr lang="cs-CZ" altLang="cs-CZ" sz="3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novináři – Česko – 20.-21. st.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1765</TotalTime>
  <Words>1396</Words>
  <Application>Microsoft Office PowerPoint</Application>
  <PresentationFormat>Předvádění na obrazovce (4:3)</PresentationFormat>
  <Paragraphs>325</Paragraphs>
  <Slides>46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Výchozí návrh</vt:lpstr>
      <vt:lpstr>Základy práce s informačními zdroji pro bc. studenty ZUR</vt:lpstr>
      <vt:lpstr>Prezentace aplikace PowerPoint</vt:lpstr>
      <vt:lpstr>Prezentace aplikace PowerPoint</vt:lpstr>
      <vt:lpstr>Prezentace aplikace PowerPoint</vt:lpstr>
      <vt:lpstr>1. Téma a klíčová slova</vt:lpstr>
      <vt:lpstr> </vt:lpstr>
      <vt:lpstr>Prezentace aplikace PowerPoint</vt:lpstr>
      <vt:lpstr>Prezentace aplikace PowerPoint</vt:lpstr>
      <vt:lpstr>Téma a klíčová slova II.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Google (Scholar) - tipy pro vyhledávání </vt:lpstr>
      <vt:lpstr>Prezentace aplikace PowerPoint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Příklady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Praktické vyhledávání          v databázích                            a citační software EndNote Web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63</cp:revision>
  <cp:lastPrinted>2018-10-15T11:06:48Z</cp:lastPrinted>
  <dcterms:created xsi:type="dcterms:W3CDTF">2017-08-02T08:11:17Z</dcterms:created>
  <dcterms:modified xsi:type="dcterms:W3CDTF">2018-10-16T07:57:52Z</dcterms:modified>
</cp:coreProperties>
</file>