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41"/>
  </p:notesMasterIdLst>
  <p:handoutMasterIdLst>
    <p:handoutMasterId r:id="rId42"/>
  </p:handoutMasterIdLst>
  <p:sldIdLst>
    <p:sldId id="269" r:id="rId4"/>
    <p:sldId id="257" r:id="rId5"/>
    <p:sldId id="267" r:id="rId6"/>
    <p:sldId id="306" r:id="rId7"/>
    <p:sldId id="307" r:id="rId8"/>
    <p:sldId id="260" r:id="rId9"/>
    <p:sldId id="261" r:id="rId10"/>
    <p:sldId id="262" r:id="rId11"/>
    <p:sldId id="270" r:id="rId12"/>
    <p:sldId id="271" r:id="rId13"/>
    <p:sldId id="272" r:id="rId14"/>
    <p:sldId id="273" r:id="rId15"/>
    <p:sldId id="298" r:id="rId16"/>
    <p:sldId id="299" r:id="rId17"/>
    <p:sldId id="300" r:id="rId18"/>
    <p:sldId id="301" r:id="rId19"/>
    <p:sldId id="302" r:id="rId20"/>
    <p:sldId id="265" r:id="rId21"/>
    <p:sldId id="264" r:id="rId22"/>
    <p:sldId id="280" r:id="rId23"/>
    <p:sldId id="281" r:id="rId24"/>
    <p:sldId id="282" r:id="rId25"/>
    <p:sldId id="283" r:id="rId26"/>
    <p:sldId id="308" r:id="rId27"/>
    <p:sldId id="293" r:id="rId28"/>
    <p:sldId id="294" r:id="rId29"/>
    <p:sldId id="295" r:id="rId30"/>
    <p:sldId id="266" r:id="rId31"/>
    <p:sldId id="287" r:id="rId32"/>
    <p:sldId id="286" r:id="rId33"/>
    <p:sldId id="309" r:id="rId34"/>
    <p:sldId id="289" r:id="rId35"/>
    <p:sldId id="288" r:id="rId36"/>
    <p:sldId id="296" r:id="rId37"/>
    <p:sldId id="297" r:id="rId38"/>
    <p:sldId id="291" r:id="rId39"/>
    <p:sldId id="25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67"/>
            <p14:sldId id="306"/>
            <p14:sldId id="307"/>
            <p14:sldId id="260"/>
            <p14:sldId id="261"/>
            <p14:sldId id="262"/>
            <p14:sldId id="270"/>
            <p14:sldId id="271"/>
            <p14:sldId id="272"/>
            <p14:sldId id="273"/>
            <p14:sldId id="298"/>
            <p14:sldId id="299"/>
            <p14:sldId id="300"/>
            <p14:sldId id="301"/>
            <p14:sldId id="302"/>
            <p14:sldId id="265"/>
            <p14:sldId id="264"/>
            <p14:sldId id="280"/>
            <p14:sldId id="281"/>
            <p14:sldId id="282"/>
            <p14:sldId id="283"/>
            <p14:sldId id="308"/>
            <p14:sldId id="293"/>
            <p14:sldId id="294"/>
            <p14:sldId id="295"/>
            <p14:sldId id="266"/>
            <p14:sldId id="287"/>
            <p14:sldId id="286"/>
            <p14:sldId id="309"/>
            <p14:sldId id="289"/>
            <p14:sldId id="288"/>
            <p14:sldId id="296"/>
            <p14:sldId id="297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49" d="100"/>
          <a:sy n="49" d="100"/>
        </p:scale>
        <p:origin x="42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5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73856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2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48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9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18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4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4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0190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535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3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82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95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69566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026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5270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5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7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02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92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42740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8072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57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24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5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83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7201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2&amp;subukol=1&amp;id=5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myendnoteweb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797152"/>
            <a:ext cx="5256584" cy="122413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Bc. Martina Nedomová,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08469" y="6119336"/>
            <a:ext cx="3952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6. 11.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7625" cy="578486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91880" y="4171697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Zadání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údajů o časopisu/knize (titul, téma nebo ISSN/ISBN)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754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20272" y="2852936"/>
            <a:ext cx="2347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Seznam vyhledaných výsledků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6" y="836712"/>
            <a:ext cx="82677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00192" y="551723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Plné texty časopisu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630"/>
            <a:ext cx="9144000" cy="57723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 na MU - ukázka kniha - </a:t>
            </a:r>
            <a:r>
              <a:rPr lang="cs-CZ" altLang="cs-CZ" sz="2900" kern="1200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EBSCO </a:t>
            </a:r>
            <a:r>
              <a:rPr lang="cs-CZ" altLang="cs-CZ" sz="2900" kern="1200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2900" kern="12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46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809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Ukládání do složky (pro trvalé uložení je zapotřebí si   </a:t>
            </a:r>
          </a:p>
          <a:p>
            <a:pPr marL="457200" lvl="1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Kontrola </a:t>
            </a:r>
            <a:r>
              <a:rPr lang="cs-CZ" altLang="cs-CZ" dirty="0">
                <a:latin typeface="Calibri" panose="020F0502020204030204" pitchFamily="34" charset="0"/>
              </a:rPr>
              <a:t>úkolu, </a:t>
            </a:r>
            <a:r>
              <a:rPr lang="cs-CZ" altLang="cs-CZ" dirty="0" smtClean="0">
                <a:latin typeface="Calibri" panose="020F0502020204030204" pitchFamily="34" charset="0"/>
              </a:rPr>
              <a:t>diskuse</a:t>
            </a:r>
          </a:p>
          <a:p>
            <a:pPr marL="324000" indent="-3240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dirty="0" smtClean="0">
                <a:latin typeface="Calibri" panose="020F0502020204030204" pitchFamily="34" charset="0"/>
              </a:rPr>
              <a:t> Web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</a:t>
            </a:r>
            <a:r>
              <a:rPr lang="en-US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&amp;Francis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77589"/>
            <a:ext cx="8424936" cy="488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Máme zakoupeno cca 80 e-knih z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oblasti mediálních studií a žurnalistiky a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environmentálních studií</a:t>
            </a:r>
          </a:p>
          <a:p>
            <a:pPr marL="0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 smtClean="0"/>
              <a:t> Do </a:t>
            </a:r>
            <a:r>
              <a:rPr lang="pl-PL" sz="3000" dirty="0"/>
              <a:t>konce </a:t>
            </a:r>
            <a:r>
              <a:rPr lang="pl-PL" sz="3000" b="1" dirty="0"/>
              <a:t>roku</a:t>
            </a:r>
            <a:r>
              <a:rPr lang="pl-PL" sz="3000" dirty="0"/>
              <a:t> </a:t>
            </a:r>
            <a:r>
              <a:rPr lang="pl-PL" sz="3000" b="1" dirty="0"/>
              <a:t>2018</a:t>
            </a:r>
            <a:r>
              <a:rPr lang="pl-PL" sz="3000" dirty="0"/>
              <a:t> je kolekce rozšířena o </a:t>
            </a:r>
            <a:r>
              <a:rPr lang="pl-PL" sz="3000" dirty="0" smtClean="0"/>
              <a:t>   </a:t>
            </a:r>
          </a:p>
          <a:p>
            <a:pPr marL="0" indent="0">
              <a:buNone/>
            </a:pPr>
            <a:r>
              <a:rPr lang="pl-PL" sz="3000" dirty="0"/>
              <a:t> </a:t>
            </a:r>
            <a:r>
              <a:rPr lang="pl-PL" sz="3000" dirty="0" smtClean="0"/>
              <a:t>    </a:t>
            </a:r>
            <a:r>
              <a:rPr lang="pl-PL" sz="3000" b="1" dirty="0" smtClean="0"/>
              <a:t>dalších </a:t>
            </a:r>
            <a:r>
              <a:rPr lang="pl-PL" sz="3000" b="1" dirty="0"/>
              <a:t>5400 e-knih </a:t>
            </a:r>
            <a:r>
              <a:rPr lang="pl-PL" sz="3000" dirty="0"/>
              <a:t>(z let 2011-2017).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3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85"/>
            <a:ext cx="9144000" cy="48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25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/>
              <a:t>Demand</a:t>
            </a:r>
            <a:r>
              <a:rPr lang="cs-CZ" sz="3200" b="1" dirty="0"/>
              <a:t> </a:t>
            </a:r>
            <a:r>
              <a:rPr lang="cs-CZ" sz="3200" b="1" dirty="0" err="1"/>
              <a:t>Driven</a:t>
            </a:r>
            <a:r>
              <a:rPr lang="cs-CZ" sz="3200" b="1" dirty="0"/>
              <a:t> </a:t>
            </a:r>
            <a:r>
              <a:rPr lang="cs-CZ" sz="3200" b="1" dirty="0" err="1" smtClean="0"/>
              <a:t>Acquisition</a:t>
            </a:r>
            <a:r>
              <a:rPr lang="cs-CZ" sz="3200" b="1" dirty="0" smtClean="0"/>
              <a:t> (DDA)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kolekce </a:t>
            </a:r>
            <a:r>
              <a:rPr lang="cs-CZ" dirty="0"/>
              <a:t>knih (cca 200 000 titulů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uživatelé si vybírají na základě vlastních požadavků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 5 minutách mohou poslat knihovníkům požadavek na nákup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výhodou je téměř okamžitá dostupnost knihy (pokud je daný požadavek schválen)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Více na webu knihovny v sekci </a:t>
            </a:r>
            <a:r>
              <a:rPr lang="cs-CZ" dirty="0" smtClean="0">
                <a:hlinkClick r:id="rId3"/>
              </a:rPr>
              <a:t>E-knihy na 1 kliknutí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2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363272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vyhledávat ve více zdrojích </a:t>
            </a:r>
            <a:r>
              <a:rPr lang="cs-CZ" altLang="cs-CZ" sz="3000" dirty="0" smtClean="0">
                <a:latin typeface="Calibri" panose="020F0502020204030204" pitchFamily="34" charset="0"/>
              </a:rPr>
              <a:t>současně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cs-CZ" altLang="cs-CZ" sz="11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sz="3000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sz="3000" dirty="0">
                <a:latin typeface="Calibri" panose="020F0502020204030204" pitchFamily="34" charset="0"/>
              </a:rPr>
              <a:t>- </a:t>
            </a:r>
            <a:r>
              <a:rPr lang="cs-CZ" altLang="cs-CZ" sz="3000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sz="3000" dirty="0">
                <a:latin typeface="Calibri" panose="020F0502020204030204" pitchFamily="34" charset="0"/>
              </a:rPr>
              <a:t>, zda MU má přístup k zadanému </a:t>
            </a:r>
            <a:r>
              <a:rPr lang="cs-CZ" altLang="cs-CZ" sz="3000" dirty="0" smtClean="0">
                <a:latin typeface="Calibri" panose="020F0502020204030204" pitchFamily="34" charset="0"/>
              </a:rPr>
              <a:t>titulu  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časopisu </a:t>
            </a:r>
            <a:r>
              <a:rPr lang="cs-CZ" altLang="cs-CZ" sz="3000" dirty="0">
                <a:latin typeface="Calibri" panose="020F0502020204030204" pitchFamily="34" charset="0"/>
              </a:rPr>
              <a:t>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11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sz="3000" b="1" dirty="0">
                <a:latin typeface="Calibri" panose="020F0502020204030204" pitchFamily="34" charset="0"/>
              </a:rPr>
              <a:t>Full Text </a:t>
            </a:r>
            <a:r>
              <a:rPr lang="cs-CZ" altLang="cs-CZ" sz="3000" b="1" dirty="0" err="1">
                <a:latin typeface="Calibri" panose="020F0502020204030204" pitchFamily="34" charset="0"/>
              </a:rPr>
              <a:t>Finder</a:t>
            </a:r>
            <a:r>
              <a:rPr lang="cs-CZ" altLang="cs-CZ" sz="3000" b="1" dirty="0">
                <a:latin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</a:rPr>
              <a:t>- umožňuje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3761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b="1" kern="1200" dirty="0">
                <a:latin typeface="Calibri" panose="020F0502020204030204" pitchFamily="34" charset="0"/>
              </a:rPr>
              <a:t>EBSCO </a:t>
            </a:r>
            <a:r>
              <a:rPr lang="cs-CZ" altLang="cs-CZ" b="1" kern="1200" dirty="0" err="1">
                <a:latin typeface="Calibri" panose="020F0502020204030204" pitchFamily="34" charset="0"/>
              </a:rPr>
              <a:t>eBook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cs-CZ" altLang="cs-CZ" b="1" kern="1200" dirty="0" err="1">
                <a:latin typeface="Calibri" panose="020F0502020204030204" pitchFamily="34" charset="0"/>
              </a:rPr>
              <a:t>Academic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cs-CZ" altLang="cs-CZ" b="1" kern="1200" dirty="0" err="1">
                <a:latin typeface="Calibri" panose="020F0502020204030204" pitchFamily="34" charset="0"/>
              </a:rPr>
              <a:t>Collection</a:t>
            </a:r>
            <a:endParaRPr lang="cs-CZ" altLang="cs-CZ" b="1" kern="1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Multioborová databáze, více jak 160.000 </a:t>
            </a:r>
            <a:r>
              <a:rPr lang="cs-CZ" altLang="cs-CZ" sz="2800" kern="1200" dirty="0" smtClean="0">
                <a:latin typeface="Calibri" panose="020F0502020204030204" pitchFamily="34" charset="0"/>
                <a:ea typeface="+mn-ea"/>
                <a:cs typeface="+mn-cs"/>
              </a:rPr>
              <a:t>e-knih</a:t>
            </a: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1600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b="1" kern="1200" dirty="0" err="1">
                <a:latin typeface="Calibri" panose="020F0502020204030204" pitchFamily="34" charset="0"/>
              </a:rPr>
              <a:t>Taylor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en-US" altLang="cs-CZ" b="1" kern="1200" dirty="0">
                <a:latin typeface="Calibri" panose="020F0502020204030204" pitchFamily="34" charset="0"/>
              </a:rPr>
              <a:t>&amp;</a:t>
            </a:r>
            <a:r>
              <a:rPr lang="cs-CZ" altLang="cs-CZ" b="1" kern="1200" dirty="0">
                <a:latin typeface="Calibri" panose="020F0502020204030204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E-knihy zaměřené na mediální studia a </a:t>
            </a:r>
            <a:r>
              <a:rPr lang="cs-CZ" altLang="cs-CZ" sz="2800" kern="1200" dirty="0" smtClean="0">
                <a:latin typeface="Calibri" panose="020F0502020204030204" pitchFamily="34" charset="0"/>
                <a:ea typeface="+mn-ea"/>
                <a:cs typeface="+mn-cs"/>
              </a:rPr>
              <a:t>žurnalistiku</a:t>
            </a:r>
          </a:p>
          <a:p>
            <a:pPr marL="709613" lvl="1" indent="0">
              <a:lnSpc>
                <a:spcPct val="130000"/>
              </a:lnSpc>
              <a:buNone/>
            </a:pPr>
            <a:endParaRPr lang="cs-CZ" altLang="cs-CZ" sz="1600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b="1" kern="1200" dirty="0" err="1">
                <a:latin typeface="Calibri" panose="020F0502020204030204" pitchFamily="34" charset="0"/>
              </a:rPr>
              <a:t>Sage</a:t>
            </a:r>
            <a:r>
              <a:rPr lang="cs-CZ" altLang="cs-CZ" b="1" kern="1200" dirty="0">
                <a:latin typeface="Calibri" panose="020F0502020204030204" pitchFamily="34" charset="0"/>
              </a:rPr>
              <a:t> </a:t>
            </a:r>
            <a:r>
              <a:rPr lang="cs-CZ" altLang="cs-CZ" b="1" kern="1200" dirty="0" err="1">
                <a:latin typeface="Calibri" panose="020F0502020204030204" pitchFamily="34" charset="0"/>
              </a:rPr>
              <a:t>Knowledge</a:t>
            </a:r>
            <a:endParaRPr lang="cs-CZ" altLang="cs-CZ" b="1" kern="1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Více než 800 e-knih od vydavatele </a:t>
            </a:r>
            <a:r>
              <a:rPr lang="cs-CZ" altLang="cs-CZ" sz="2800" kern="1200" dirty="0" err="1">
                <a:latin typeface="Calibri" panose="020F0502020204030204" pitchFamily="34" charset="0"/>
                <a:ea typeface="+mn-ea"/>
                <a:cs typeface="+mn-cs"/>
              </a:rPr>
              <a:t>Sage</a:t>
            </a:r>
            <a:r>
              <a:rPr lang="cs-CZ" altLang="cs-CZ" sz="2800" kern="1200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cs-CZ" altLang="cs-CZ" sz="2800" kern="1200" dirty="0" err="1">
                <a:latin typeface="Calibri" panose="020F0502020204030204" pitchFamily="34" charset="0"/>
                <a:ea typeface="+mn-ea"/>
                <a:cs typeface="+mn-cs"/>
              </a:rPr>
              <a:t>Publications</a:t>
            </a:r>
            <a:endParaRPr lang="cs-CZ" altLang="cs-CZ" sz="2800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731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kern="1200" dirty="0">
                <a:latin typeface="Calibri" panose="020F0502020204030204" pitchFamily="34" charset="0"/>
              </a:rPr>
              <a:t>Gale </a:t>
            </a:r>
            <a:r>
              <a:rPr lang="cs-CZ" altLang="cs-CZ" b="1" kern="1200" dirty="0" err="1">
                <a:latin typeface="Calibri" panose="020F0502020204030204" pitchFamily="34" charset="0"/>
              </a:rPr>
              <a:t>Virtual</a:t>
            </a:r>
            <a:r>
              <a:rPr lang="cs-CZ" altLang="cs-CZ" b="1" kern="1200" dirty="0">
                <a:latin typeface="Calibri" panose="020F0502020204030204" pitchFamily="34" charset="0"/>
              </a:rPr>
              <a:t> Reference </a:t>
            </a:r>
            <a:r>
              <a:rPr lang="cs-CZ" altLang="cs-CZ" b="1" kern="1200" dirty="0" err="1">
                <a:latin typeface="Calibri" panose="020F0502020204030204" pitchFamily="34" charset="0"/>
              </a:rPr>
              <a:t>Library</a:t>
            </a:r>
            <a:endParaRPr lang="cs-CZ" altLang="cs-CZ" b="1" kern="12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3000" kern="1200" dirty="0">
                <a:latin typeface="Calibri" panose="020F0502020204030204" pitchFamily="34" charset="0"/>
                <a:ea typeface="+mn-ea"/>
                <a:cs typeface="+mn-cs"/>
              </a:rPr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3000" b="1" kern="1200" dirty="0">
              <a:latin typeface="Calibri" panose="020F0502020204030204" pitchFamily="34" charset="0"/>
              <a:ea typeface="+mn-ea"/>
              <a:cs typeface="+mn-cs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kern="1200" dirty="0">
                <a:latin typeface="Calibri" panose="020F0502020204030204" pitchFamily="34" charset="0"/>
              </a:rPr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z="3000" kern="1200" dirty="0">
                <a:latin typeface="Calibri" panose="020F0502020204030204" pitchFamily="34" charset="0"/>
                <a:ea typeface="+mn-ea"/>
                <a:cs typeface="+mn-cs"/>
              </a:rPr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416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39355"/>
            <a:ext cx="8229600" cy="468052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endParaRPr lang="cs-CZ" altLang="cs-CZ" sz="2800" dirty="0"/>
          </a:p>
          <a:p>
            <a:pPr>
              <a:buNone/>
              <a:defRPr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STEINEROVÁ</a:t>
            </a:r>
            <a:r>
              <a:rPr lang="cs-CZ" altLang="cs-CZ" dirty="0"/>
              <a:t>, Jela; GREŠKOVÁ, Mirka; ILAVSKÁ, Jana. </a:t>
            </a:r>
            <a:r>
              <a:rPr lang="cs-CZ" altLang="cs-CZ" i="1" dirty="0" err="1"/>
              <a:t>Informačné</a:t>
            </a:r>
            <a:r>
              <a:rPr lang="cs-CZ" altLang="cs-CZ" i="1" dirty="0"/>
              <a:t> </a:t>
            </a:r>
            <a:r>
              <a:rPr lang="cs-CZ" altLang="cs-CZ" i="1" dirty="0" err="1"/>
              <a:t>stratégie</a:t>
            </a:r>
            <a:r>
              <a:rPr lang="cs-CZ" altLang="cs-CZ" i="1" dirty="0"/>
              <a:t> v </a:t>
            </a:r>
            <a:r>
              <a:rPr lang="cs-CZ" altLang="cs-CZ" i="1" dirty="0" err="1"/>
              <a:t>elektronickom</a:t>
            </a:r>
            <a:r>
              <a:rPr lang="cs-CZ" altLang="cs-CZ" i="1" dirty="0"/>
              <a:t> </a:t>
            </a:r>
            <a:r>
              <a:rPr lang="cs-CZ" altLang="cs-CZ" i="1" dirty="0" err="1"/>
              <a:t>prostredí</a:t>
            </a:r>
            <a:r>
              <a:rPr lang="cs-CZ" altLang="cs-CZ" dirty="0"/>
              <a:t>. 1. vyd. Bratislava: Univerzita Komenského v Bratislavě, 2010, 190 s. ISBN 9788022328487.</a:t>
            </a:r>
            <a:endParaRPr lang="cs-CZ" altLang="cs-CZ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Návod </a:t>
            </a:r>
            <a:r>
              <a:rPr lang="cs-CZ" altLang="cs-CZ" dirty="0"/>
              <a:t>eReading.cz [online]. [cit. 22-10-2013]. Dostupný z: </a:t>
            </a:r>
            <a:r>
              <a:rPr lang="cs-CZ" altLang="cs-CZ" dirty="0">
                <a:hlinkClick r:id="rId3"/>
              </a:rPr>
              <a:t>http://knihovna.fss.muni.cz/ezdroje.php?podsekce=&amp;</a:t>
            </a:r>
            <a:r>
              <a:rPr lang="cs-CZ" altLang="cs-CZ" dirty="0" smtClean="0">
                <a:hlinkClick r:id="rId3"/>
              </a:rPr>
              <a:t>ukol=2&amp;subukol=1&amp;id=53</a:t>
            </a: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Informace </a:t>
            </a:r>
            <a:r>
              <a:rPr lang="cs-CZ" altLang="cs-CZ" dirty="0"/>
              <a:t>z portálu ezdroje.muni.cz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algn="ctr">
              <a:spcBef>
                <a:spcPct val="0"/>
              </a:spcBef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Ing</a:t>
            </a:r>
            <a:r>
              <a:rPr lang="cs-CZ" altLang="cs-CZ" dirty="0">
                <a:solidFill>
                  <a:schemeClr val="bg1"/>
                </a:solidFill>
              </a:rPr>
              <a:t>. </a:t>
            </a:r>
            <a:r>
              <a:rPr lang="cs-CZ" altLang="cs-CZ" dirty="0" smtClean="0">
                <a:solidFill>
                  <a:schemeClr val="bg1"/>
                </a:solidFill>
              </a:rPr>
              <a:t>Martina </a:t>
            </a:r>
            <a:r>
              <a:rPr lang="cs-CZ" altLang="cs-CZ" dirty="0">
                <a:solidFill>
                  <a:schemeClr val="bg1"/>
                </a:solidFill>
              </a:rPr>
              <a:t>Nedomová,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 smtClean="0">
                <a:hlinkClick r:id="rId3"/>
              </a:rPr>
              <a:t>nedomova</a:t>
            </a:r>
            <a:r>
              <a:rPr lang="en-US" altLang="cs-CZ" b="1" dirty="0" smtClean="0">
                <a:hlinkClick r:id="rId3"/>
              </a:rPr>
              <a:t>@fss.muni.cz</a:t>
            </a: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>
                <a:hlinkClick r:id="rId4"/>
              </a:rPr>
              <a:t>fss.muni.cz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420888"/>
            <a:ext cx="8569325" cy="454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Vytvoření účtu v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EndNote Web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Vyhledání záznamů v databázi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jejich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selected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nahoře pod záznamy).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Poté zvolit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- EndNote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kliknout na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Objeví se další stránka s hláškou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"Otevíráte soubor"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např. sage_dsna9.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enw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Zvolte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"uložit "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(soubor se uloží mezi stažené soubory v PC).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611560" y="1196751"/>
            <a:ext cx="84244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</a:t>
            </a:r>
            <a:r>
              <a:rPr kumimoji="0" lang="cs-CZ" alt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citačního software EndNote Web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Otevřete si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citační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EndNote Web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přihlaste 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pomocí zvolených přihlašovacích údajů.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 V hlavním menu zvolte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Import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".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Vyberte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v polích: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(např. sage_dsna9.</a:t>
            </a:r>
            <a:r>
              <a:rPr kumimoji="0" lang="cs-C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enw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"Import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EndNote Import ",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zvolte složku,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které chcete záznamy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přidat, případně si vytvořte novou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Group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7) Objeví se hláška sdělující, kolik záznamů bylo naimportováno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(např. 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references were imported into "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Political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Science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Pozn. U </a:t>
            </a: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databáze ProQuest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proces obdobný s tím rozdílem, že je zapotřebí záznamy pomocí funkce "…Další" uložit do formátu RIS. Poté je do EndNote Webu nahrajete pomocí záložky "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– „Import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(zvolíte soubor s příponou .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jako "Import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zadáte " "ProQuest").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</a:t>
            </a:r>
            <a:r>
              <a:rPr lang="cs-CZ" altLang="cs-CZ" sz="3000" dirty="0">
                <a:latin typeface="Calibri" panose="020F0502020204030204" pitchFamily="34" charset="0"/>
              </a:rPr>
              <a:t>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</a:t>
            </a:r>
            <a:r>
              <a:rPr lang="cs-CZ" altLang="cs-CZ" sz="3000" dirty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</a:t>
            </a:r>
            <a:r>
              <a:rPr lang="cs-CZ" altLang="cs-CZ" sz="3000" dirty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</a:t>
            </a:r>
            <a:r>
              <a:rPr lang="cs-CZ" altLang="cs-CZ" sz="3000" dirty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</a:t>
            </a:r>
            <a:r>
              <a:rPr lang="cs-CZ" altLang="cs-CZ" sz="3000" dirty="0">
                <a:latin typeface="Calibri" panose="020F0502020204030204" pitchFamily="34" charset="0"/>
              </a:rPr>
              <a:t>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973</TotalTime>
  <Words>930</Words>
  <Application>Microsoft Office PowerPoint</Application>
  <PresentationFormat>Předvádění na obrazovce (4:3)</PresentationFormat>
  <Paragraphs>166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1_template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MU– ukázka kniha</vt:lpstr>
      <vt:lpstr>Seznam dostupných časopisů a knih  na MU - ukázka kniha -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Taylor&amp;Francis </vt:lpstr>
      <vt:lpstr>Prezentace aplikace PowerPoint</vt:lpstr>
      <vt:lpstr>eReading.cz – trvalá výpůjčka e-knih</vt:lpstr>
      <vt:lpstr>Prezentace aplikace PowerPoint</vt:lpstr>
      <vt:lpstr>Prezentace aplikace PowerPoint</vt:lpstr>
      <vt:lpstr>Gale Virtual Reference Library</vt:lpstr>
      <vt:lpstr>Prezentace aplikace PowerPoint</vt:lpstr>
      <vt:lpstr>Demand Driven Acquisition (DDA)</vt:lpstr>
      <vt:lpstr>Shrnutí</vt:lpstr>
      <vt:lpstr>EBSCO Discovery Service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56</cp:revision>
  <dcterms:created xsi:type="dcterms:W3CDTF">2017-08-02T08:11:17Z</dcterms:created>
  <dcterms:modified xsi:type="dcterms:W3CDTF">2018-11-06T09:54:09Z</dcterms:modified>
</cp:coreProperties>
</file>