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63"/>
  </p:notesMasterIdLst>
  <p:handoutMasterIdLst>
    <p:handoutMasterId r:id="rId64"/>
  </p:handoutMasterIdLst>
  <p:sldIdLst>
    <p:sldId id="256" r:id="rId3"/>
    <p:sldId id="257" r:id="rId4"/>
    <p:sldId id="260" r:id="rId5"/>
    <p:sldId id="267" r:id="rId6"/>
    <p:sldId id="261" r:id="rId7"/>
    <p:sldId id="320" r:id="rId8"/>
    <p:sldId id="264" r:id="rId9"/>
    <p:sldId id="314" r:id="rId10"/>
    <p:sldId id="315" r:id="rId11"/>
    <p:sldId id="319" r:id="rId12"/>
    <p:sldId id="321" r:id="rId13"/>
    <p:sldId id="263" r:id="rId14"/>
    <p:sldId id="265" r:id="rId15"/>
    <p:sldId id="266" r:id="rId16"/>
    <p:sldId id="272" r:id="rId17"/>
    <p:sldId id="271" r:id="rId18"/>
    <p:sldId id="274" r:id="rId19"/>
    <p:sldId id="270" r:id="rId20"/>
    <p:sldId id="268" r:id="rId21"/>
    <p:sldId id="309" r:id="rId22"/>
    <p:sldId id="310" r:id="rId23"/>
    <p:sldId id="311" r:id="rId24"/>
    <p:sldId id="313" r:id="rId25"/>
    <p:sldId id="273" r:id="rId26"/>
    <p:sldId id="269" r:id="rId27"/>
    <p:sldId id="307" r:id="rId28"/>
    <p:sldId id="276" r:id="rId29"/>
    <p:sldId id="323" r:id="rId30"/>
    <p:sldId id="277" r:id="rId31"/>
    <p:sldId id="285" r:id="rId32"/>
    <p:sldId id="284" r:id="rId33"/>
    <p:sldId id="286" r:id="rId34"/>
    <p:sldId id="287" r:id="rId35"/>
    <p:sldId id="324" r:id="rId36"/>
    <p:sldId id="288" r:id="rId37"/>
    <p:sldId id="289" r:id="rId38"/>
    <p:sldId id="290" r:id="rId39"/>
    <p:sldId id="283" r:id="rId40"/>
    <p:sldId id="282" r:id="rId41"/>
    <p:sldId id="281" r:id="rId42"/>
    <p:sldId id="280" r:id="rId43"/>
    <p:sldId id="279" r:id="rId44"/>
    <p:sldId id="278" r:id="rId45"/>
    <p:sldId id="293" r:id="rId46"/>
    <p:sldId id="292" r:id="rId47"/>
    <p:sldId id="304" r:id="rId48"/>
    <p:sldId id="298" r:id="rId49"/>
    <p:sldId id="305" r:id="rId50"/>
    <p:sldId id="303" r:id="rId51"/>
    <p:sldId id="316" r:id="rId52"/>
    <p:sldId id="302" r:id="rId53"/>
    <p:sldId id="325" r:id="rId54"/>
    <p:sldId id="300" r:id="rId55"/>
    <p:sldId id="299" r:id="rId56"/>
    <p:sldId id="306" r:id="rId57"/>
    <p:sldId id="295" r:id="rId58"/>
    <p:sldId id="291" r:id="rId59"/>
    <p:sldId id="296" r:id="rId60"/>
    <p:sldId id="318" r:id="rId61"/>
    <p:sldId id="258" r:id="rId6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320"/>
            <p14:sldId id="264"/>
            <p14:sldId id="314"/>
            <p14:sldId id="315"/>
            <p14:sldId id="319"/>
            <p14:sldId id="321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323"/>
            <p14:sldId id="277"/>
            <p14:sldId id="285"/>
            <p14:sldId id="284"/>
            <p14:sldId id="286"/>
            <p14:sldId id="287"/>
            <p14:sldId id="324"/>
            <p14:sldId id="288"/>
            <p14:sldId id="289"/>
            <p14:sldId id="290"/>
            <p14:sldId id="283"/>
            <p14:sldId id="282"/>
            <p14:sldId id="281"/>
            <p14:sldId id="280"/>
            <p14:sldId id="279"/>
            <p14:sldId id="278"/>
            <p14:sldId id="293"/>
            <p14:sldId id="292"/>
            <p14:sldId id="304"/>
            <p14:sldId id="298"/>
            <p14:sldId id="305"/>
            <p14:sldId id="303"/>
            <p14:sldId id="316"/>
            <p14:sldId id="302"/>
            <p14:sldId id="325"/>
            <p14:sldId id="300"/>
            <p14:sldId id="299"/>
            <p14:sldId id="306"/>
            <p14:sldId id="295"/>
            <p14:sldId id="291"/>
            <p14:sldId id="296"/>
            <p14:sldId id="31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29" autoAdjust="0"/>
  </p:normalViewPr>
  <p:slideViewPr>
    <p:cSldViewPr>
      <p:cViewPr varScale="1">
        <p:scale>
          <a:sx n="75" d="100"/>
          <a:sy n="75" d="100"/>
        </p:scale>
        <p:origin x="5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6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45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2808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39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398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117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7489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67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4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856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32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709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6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09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78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7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481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1646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26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95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618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042988" y="4008438"/>
            <a:ext cx="7777162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68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192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zur.fss.muni.cz/informace-pro-studenty/bakalarske-a-diplomove-pra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" TargetMode="External"/><Relationship Id="rId5" Type="http://schemas.openxmlformats.org/officeDocument/2006/relationships/hyperlink" Target="http://knihovna.fss.muni.cz/jaksipujcit.php?podsekce=65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discovery.muni.cz" TargetMode="External"/><Relationship Id="rId9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ezdroje.php" TargetMode="External"/><Relationship Id="rId4" Type="http://schemas.openxmlformats.org/officeDocument/2006/relationships/hyperlink" Target="discovery.muni.c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ukol=2&amp;podsekce=16&amp;id=145&amp;letter=M#a145" TargetMode="External"/><Relationship Id="rId5" Type="http://schemas.openxmlformats.org/officeDocument/2006/relationships/hyperlink" Target="http://knihovna.fss.muni.cz/ezdroje.php?ukol=2&amp;podsekce=16&amp;id=54&amp;letter=J#a54" TargetMode="External"/><Relationship Id="rId4" Type="http://schemas.openxmlformats.org/officeDocument/2006/relationships/hyperlink" Target="http://highwire.stanford.edu/lists/freeart.dt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eb.a.ebscohost.com/ehost/search/selectdb?vid=0&amp;sid=19d82bc8-027a-43aa-aa9b-2caaa2b1da3b@sdc-v-sessmgr0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://www.ereading.cz/cs/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www.taylorfrancis.com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sk.sagepub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&amp;ukol=1&amp;subukol=1&amp;id=85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://www.ssrn.com/en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35d50322364c5467929d-116d0a662068ba1c259eb7735f950309.r77.cf2.rackcdn.com/Example%20Education%20maps/science%20investigation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801620"/>
            <a:ext cx="4896544" cy="1368152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56176" y="5801620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9. 10. 2018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3573016"/>
            <a:ext cx="172819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83768" y="4509120"/>
            <a:ext cx="172819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51" b="7626"/>
          <a:stretch/>
        </p:blipFill>
        <p:spPr>
          <a:xfrm>
            <a:off x="0" y="0"/>
            <a:ext cx="9396896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059832" y="1988840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076056" y="2276872"/>
            <a:ext cx="9361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547664" y="2204864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06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348880"/>
            <a:ext cx="8640960" cy="377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altLang="cs-CZ" sz="3000" b="1" dirty="0" smtClean="0"/>
              <a:t>→ 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indent="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</a:t>
            </a:r>
            <a:r>
              <a:rPr lang="cs-CZ" altLang="cs-CZ" sz="3000" dirty="0" smtClean="0"/>
              <a:t>   </a:t>
            </a:r>
          </a:p>
          <a:p>
            <a:pPr lvl="1" indent="0">
              <a:lnSpc>
                <a:spcPct val="110000"/>
              </a:lnSpc>
              <a:spcBef>
                <a:spcPts val="130"/>
              </a:spcBef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 vyhledávacích </a:t>
            </a:r>
            <a:r>
              <a:rPr lang="cs-CZ" altLang="cs-CZ" sz="3000" dirty="0"/>
              <a:t>strategií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</a:t>
            </a:r>
            <a:endParaRPr lang="cs-CZ" altLang="cs-CZ" sz="3000" dirty="0" smtClean="0"/>
          </a:p>
          <a:p>
            <a:pPr lvl="1" indent="0">
              <a:lnSpc>
                <a:spcPct val="110000"/>
              </a:lnSpc>
              <a:spcBef>
                <a:spcPts val="130"/>
              </a:spcBef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zákona</a:t>
            </a:r>
            <a:r>
              <a:rPr lang="cs-CZ" altLang="cs-CZ" sz="3000" dirty="0"/>
              <a:t>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 lnSpcReduction="10000"/>
          </a:bodyPr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dirty="0"/>
              <a:t>Dostatek 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</a:t>
            </a:r>
            <a:r>
              <a:rPr lang="cs-CZ" altLang="cs-CZ" dirty="0" smtClean="0"/>
              <a:t>náležitostí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Pravidla pro psaní závěrečné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Discovery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Výpůjčka/dodání </a:t>
            </a:r>
            <a:r>
              <a:rPr lang="cs-CZ" altLang="cs-CZ" sz="2400" dirty="0">
                <a:hlinkClick r:id="rId4"/>
              </a:rPr>
              <a:t>dokumentu z jiné knihovny v </a:t>
            </a:r>
            <a:r>
              <a:rPr lang="cs-CZ" altLang="cs-CZ" sz="2400" dirty="0" smtClean="0">
                <a:hlinkClick r:id="rId4"/>
              </a:rPr>
              <a:t> ČR/zahraničí </a:t>
            </a:r>
            <a:r>
              <a:rPr lang="cs-CZ" altLang="cs-CZ" sz="2400" dirty="0">
                <a:hlinkClick r:id="rId4"/>
              </a:rPr>
              <a:t>- </a:t>
            </a:r>
            <a:r>
              <a:rPr lang="cs-CZ" altLang="cs-CZ" sz="2400" dirty="0" smtClean="0">
                <a:hlinkClick r:id="rId4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4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E-</a:t>
            </a:r>
            <a:r>
              <a:rPr lang="cs-CZ" altLang="cs-CZ" sz="2400" dirty="0" err="1" smtClean="0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 Copy on </a:t>
            </a:r>
            <a:r>
              <a:rPr lang="cs-CZ" altLang="cs-CZ" sz="2400" dirty="0" err="1">
                <a:hlinkClick r:id="rId5"/>
              </a:rPr>
              <a:t>Demand</a:t>
            </a:r>
            <a:r>
              <a:rPr lang="cs-CZ" altLang="cs-CZ" sz="2400" dirty="0">
                <a:hlinkClick r:id="rId5"/>
              </a:rPr>
              <a:t> (</a:t>
            </a:r>
            <a:r>
              <a:rPr lang="cs-CZ" altLang="cs-CZ" sz="2400" dirty="0" err="1">
                <a:hlinkClick r:id="rId5"/>
              </a:rPr>
              <a:t>CoD</a:t>
            </a:r>
            <a:r>
              <a:rPr lang="cs-CZ" altLang="cs-CZ" sz="2400" dirty="0">
                <a:hlinkClick r:id="rId5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Licencované </a:t>
            </a:r>
            <a:r>
              <a:rPr lang="cs-CZ" altLang="cs-CZ" sz="2400" dirty="0">
                <a:hlinkClick r:id="rId6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914" y="1340768"/>
            <a:ext cx="3411681" cy="936104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Surface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Dark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597352"/>
            <a:ext cx="3779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https://www.airsassociation.org/airs-articles/item/16220-how-to-access-the-dark-web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b="1" u="sng" dirty="0" smtClean="0"/>
              <a:t>účast</a:t>
            </a:r>
            <a:r>
              <a:rPr lang="cs-CZ" altLang="cs-CZ" dirty="0" smtClean="0"/>
              <a:t> </a:t>
            </a:r>
            <a:r>
              <a:rPr lang="cs-CZ" altLang="cs-CZ" dirty="0"/>
              <a:t>na </a:t>
            </a:r>
            <a:r>
              <a:rPr lang="cs-CZ" altLang="cs-CZ" b="1" u="sng" dirty="0"/>
              <a:t>všech</a:t>
            </a:r>
            <a:r>
              <a:rPr lang="cs-CZ" altLang="cs-CZ" dirty="0"/>
              <a:t>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 vypracování </a:t>
            </a:r>
            <a:r>
              <a:rPr lang="cs-CZ" altLang="cs-CZ" b="1" u="sng" dirty="0"/>
              <a:t>všech</a:t>
            </a:r>
            <a:r>
              <a:rPr lang="cs-CZ" altLang="cs-CZ" dirty="0"/>
              <a:t> praktických </a:t>
            </a:r>
            <a:r>
              <a:rPr lang="cs-CZ" altLang="cs-CZ" b="1" u="sng" dirty="0"/>
              <a:t>úkolů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2400" b="1" dirty="0"/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solidFill>
                  <a:srgbClr val="0000FF"/>
                </a:solidFill>
              </a:rPr>
              <a:t>ÚT </a:t>
            </a:r>
            <a:r>
              <a:rPr lang="cs-CZ" altLang="cs-CZ" sz="2400" dirty="0" smtClean="0">
                <a:solidFill>
                  <a:srgbClr val="0000FF"/>
                </a:solidFill>
              </a:rPr>
              <a:t>16. 10.          8:00 </a:t>
            </a:r>
            <a:r>
              <a:rPr lang="cs-CZ" altLang="cs-CZ" sz="2400" dirty="0">
                <a:solidFill>
                  <a:srgbClr val="0000FF"/>
                </a:solidFill>
              </a:rPr>
              <a:t>– </a:t>
            </a:r>
            <a:r>
              <a:rPr lang="cs-CZ" altLang="cs-CZ" sz="2400" dirty="0" smtClean="0">
                <a:solidFill>
                  <a:srgbClr val="0000FF"/>
                </a:solidFill>
              </a:rPr>
              <a:t>9:40</a:t>
            </a:r>
            <a:r>
              <a:rPr lang="cs-CZ" altLang="cs-CZ" sz="2400" dirty="0">
                <a:solidFill>
                  <a:srgbClr val="0000FF"/>
                </a:solidFill>
              </a:rPr>
              <a:t>	PC25 - seminář </a:t>
            </a:r>
            <a:r>
              <a:rPr lang="cs-CZ" altLang="cs-CZ" sz="2400" dirty="0" smtClean="0">
                <a:solidFill>
                  <a:srgbClr val="0000FF"/>
                </a:solidFill>
              </a:rPr>
              <a:t> </a:t>
            </a:r>
            <a:endParaRPr lang="cs-CZ" altLang="cs-CZ" sz="2400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FF33CC"/>
                </a:solidFill>
              </a:rPr>
              <a:t>ÚT 23. 10.          </a:t>
            </a:r>
            <a:r>
              <a:rPr lang="cs-CZ" altLang="cs-CZ" sz="2400" dirty="0" smtClean="0">
                <a:solidFill>
                  <a:srgbClr val="0000FF"/>
                </a:solidFill>
              </a:rPr>
              <a:t>8:00 </a:t>
            </a:r>
            <a:r>
              <a:rPr lang="cs-CZ" altLang="cs-CZ" sz="2400" dirty="0">
                <a:solidFill>
                  <a:srgbClr val="0000FF"/>
                </a:solidFill>
              </a:rPr>
              <a:t>– </a:t>
            </a:r>
            <a:r>
              <a:rPr lang="cs-CZ" altLang="cs-CZ" sz="2400" dirty="0" smtClean="0">
                <a:solidFill>
                  <a:srgbClr val="0000FF"/>
                </a:solidFill>
              </a:rPr>
              <a:t>9:40 </a:t>
            </a:r>
            <a:r>
              <a:rPr lang="cs-CZ" altLang="cs-CZ" sz="2400" dirty="0">
                <a:solidFill>
                  <a:srgbClr val="FF33CC"/>
                </a:solidFill>
              </a:rPr>
              <a:t>	</a:t>
            </a:r>
            <a:r>
              <a:rPr lang="cs-CZ" altLang="cs-CZ" sz="2400" dirty="0" smtClean="0">
                <a:solidFill>
                  <a:srgbClr val="FF33CC"/>
                </a:solidFill>
              </a:rPr>
              <a:t>U35 </a:t>
            </a:r>
            <a:r>
              <a:rPr lang="cs-CZ" altLang="cs-CZ" sz="2400" dirty="0">
                <a:solidFill>
                  <a:srgbClr val="FF33CC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solidFill>
                  <a:srgbClr val="0000FF"/>
                </a:solidFill>
              </a:rPr>
              <a:t>ÚT </a:t>
            </a:r>
            <a:r>
              <a:rPr lang="cs-CZ" altLang="cs-CZ" sz="2400" dirty="0" smtClean="0">
                <a:solidFill>
                  <a:srgbClr val="0000FF"/>
                </a:solidFill>
              </a:rPr>
              <a:t>6. 11.            8:00 </a:t>
            </a:r>
            <a:r>
              <a:rPr lang="cs-CZ" altLang="cs-CZ" sz="2400" dirty="0">
                <a:solidFill>
                  <a:srgbClr val="0000FF"/>
                </a:solidFill>
              </a:rPr>
              <a:t>– </a:t>
            </a:r>
            <a:r>
              <a:rPr lang="cs-CZ" altLang="cs-CZ" sz="2400" dirty="0" smtClean="0">
                <a:solidFill>
                  <a:srgbClr val="0000FF"/>
                </a:solidFill>
              </a:rPr>
              <a:t>9:40 </a:t>
            </a:r>
            <a:r>
              <a:rPr lang="cs-CZ" altLang="cs-CZ" sz="2400" dirty="0">
                <a:solidFill>
                  <a:srgbClr val="0000FF"/>
                </a:solidFill>
              </a:rPr>
              <a:t>	PC25 - seminář </a:t>
            </a:r>
            <a:r>
              <a:rPr lang="cs-CZ" altLang="cs-CZ" sz="2400" dirty="0" smtClean="0">
                <a:solidFill>
                  <a:srgbClr val="0000FF"/>
                </a:solidFill>
              </a:rPr>
              <a:t> </a:t>
            </a:r>
            <a:endParaRPr lang="cs-CZ" altLang="cs-CZ" sz="2400" dirty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pPr indent="-432000">
              <a:lnSpc>
                <a:spcPct val="110000"/>
              </a:lnSpc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52536" y="2706470"/>
            <a:ext cx="9289032" cy="4536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4" action="ppaction://hlinkfile"/>
              </a:rPr>
              <a:t>EBSCO </a:t>
            </a:r>
            <a:r>
              <a:rPr lang="cs-CZ" b="1" dirty="0" err="1" smtClean="0">
                <a:hlinkClick r:id="rId4" action="ppaction://hlinkfile"/>
              </a:rPr>
              <a:t>Discovery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 err="1" smtClean="0">
                <a:hlinkClick r:id="rId4" action="ppaction://hlinkfile"/>
              </a:rPr>
              <a:t>Service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/>
              <a:t>"univerzitní </a:t>
            </a:r>
            <a:r>
              <a:rPr lang="cs-CZ" dirty="0" smtClean="0"/>
              <a:t>Google"  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pro licencované i volně dostupné zdroje</a:t>
            </a:r>
          </a:p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5"/>
              </a:rPr>
              <a:t>Google </a:t>
            </a:r>
            <a:r>
              <a:rPr lang="cs-CZ" b="1" dirty="0" err="1" smtClean="0">
                <a:hlinkClick r:id="rId5"/>
              </a:rPr>
              <a:t>Scholar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 smtClean="0"/>
              <a:t>vyhledávač </a:t>
            </a:r>
            <a:r>
              <a:rPr lang="cs-CZ" u="sng" dirty="0" smtClean="0"/>
              <a:t>odborné</a:t>
            </a:r>
            <a:r>
              <a:rPr lang="cs-CZ" dirty="0" smtClean="0"/>
              <a:t> literatury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>
                <a:hlinkClick r:id="rId6"/>
              </a:rPr>
              <a:t>Science Open </a:t>
            </a:r>
            <a:r>
              <a:rPr lang="cs-CZ" dirty="0"/>
              <a:t>-</a:t>
            </a:r>
            <a:r>
              <a:rPr lang="cs-CZ" dirty="0" smtClean="0"/>
              <a:t> vědecká a publikační síť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6996" y="984389"/>
            <a:ext cx="869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Vyhledávače,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systémy a vědecké sítě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060848"/>
            <a:ext cx="87129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0" y="2204954"/>
            <a:ext cx="3009900" cy="51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195429"/>
            <a:ext cx="2600325" cy="523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031294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600400"/>
          </a:xfrm>
          <a:prstGeom prst="rect">
            <a:avLst/>
          </a:prstGeom>
          <a:solidFill>
            <a:srgbClr val="FFFF66"/>
          </a:solidFill>
          <a:ln cap="rnd">
            <a:noFill/>
            <a:prstDash val="sysDash"/>
          </a:ln>
          <a:effectLst>
            <a:glow rad="228600">
              <a:srgbClr val="FFC0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pPr marL="857250" lvl="1" indent="-457200">
              <a:buFont typeface="Wingdings" panose="05000000000000000000" pitchFamily="2" charset="2"/>
              <a:buChar char="v"/>
              <a:defRPr/>
            </a:pPr>
            <a:r>
              <a:rPr lang="cs-CZ" sz="2600" b="1" dirty="0" err="1" smtClean="0">
                <a:hlinkClick r:id="rId4"/>
              </a:rPr>
              <a:t>Directory</a:t>
            </a:r>
            <a:r>
              <a:rPr lang="cs-CZ" sz="2600" b="1" dirty="0" smtClean="0">
                <a:hlinkClick r:id="rId4"/>
              </a:rPr>
              <a:t> </a:t>
            </a:r>
            <a:r>
              <a:rPr lang="cs-CZ" sz="2600" b="1" dirty="0" err="1" smtClean="0">
                <a:hlinkClick r:id="rId4"/>
              </a:rPr>
              <a:t>of</a:t>
            </a:r>
            <a:r>
              <a:rPr lang="cs-CZ" sz="2600" b="1" dirty="0" smtClean="0">
                <a:hlinkClick r:id="rId4"/>
              </a:rPr>
              <a:t> Open Access </a:t>
            </a:r>
            <a:r>
              <a:rPr lang="cs-CZ" sz="2600" b="1" dirty="0" err="1" smtClean="0">
                <a:hlinkClick r:id="rId4"/>
              </a:rPr>
              <a:t>Journals</a:t>
            </a:r>
            <a:r>
              <a:rPr lang="cs-CZ" sz="2600" b="1" dirty="0" smtClean="0">
                <a:hlinkClick r:id="rId4"/>
              </a:rPr>
              <a:t> (DOAJ)</a:t>
            </a:r>
            <a:r>
              <a:rPr lang="cs-CZ" sz="2600" b="1" dirty="0" smtClean="0"/>
              <a:t> - </a:t>
            </a:r>
            <a:r>
              <a:rPr lang="cs-CZ" sz="2600" dirty="0">
                <a:latin typeface="Calibri" panose="020F0502020204030204" pitchFamily="34" charset="0"/>
              </a:rPr>
              <a:t>adresář FT vědec. a akad. časopisů s otevřeným přístupem, přes 10.000 čas.</a:t>
            </a:r>
            <a:endParaRPr lang="cs-CZ" altLang="cs-CZ" sz="2600" dirty="0">
              <a:solidFill>
                <a:prstClr val="black"/>
              </a:solidFill>
            </a:endParaRP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 smtClean="0">
                <a:hlinkClick r:id="rId5"/>
              </a:rPr>
              <a:t>Central </a:t>
            </a:r>
            <a:r>
              <a:rPr lang="cs-CZ" sz="2600" b="1" dirty="0" err="1">
                <a:hlinkClick r:id="rId5"/>
              </a:rPr>
              <a:t>European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Journal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of</a:t>
            </a:r>
            <a:r>
              <a:rPr lang="cs-CZ" sz="2600" b="1" dirty="0">
                <a:hlinkClick r:id="rId5"/>
              </a:rPr>
              <a:t> Social </a:t>
            </a:r>
            <a:r>
              <a:rPr lang="cs-CZ" sz="2600" b="1" dirty="0" err="1">
                <a:hlinkClick r:id="rId5"/>
              </a:rPr>
              <a:t>Sciences</a:t>
            </a:r>
            <a:r>
              <a:rPr lang="cs-CZ" sz="2600" b="1" dirty="0">
                <a:hlinkClick r:id="rId5"/>
              </a:rPr>
              <a:t> and </a:t>
            </a:r>
            <a:r>
              <a:rPr lang="cs-CZ" sz="2600" b="1" dirty="0" err="1">
                <a:hlinkClick r:id="rId5"/>
              </a:rPr>
              <a:t>Humanities</a:t>
            </a:r>
            <a:r>
              <a:rPr lang="cs-CZ" sz="2600" b="1" dirty="0">
                <a:hlinkClick r:id="rId5"/>
              </a:rPr>
              <a:t> (CEJSH) </a:t>
            </a:r>
            <a:r>
              <a:rPr lang="cs-CZ" b="1" dirty="0" smtClean="0"/>
              <a:t>– </a:t>
            </a:r>
            <a:r>
              <a:rPr lang="cs-CZ" sz="2600" dirty="0" smtClean="0"/>
              <a:t>abstraktová a fulltextová databáze článků </a:t>
            </a:r>
            <a:r>
              <a:rPr lang="cs-CZ" sz="2600" dirty="0"/>
              <a:t>uveřejněných ve vědeckých časopisech z oblasti humanitních a společenských věd vycházejících v ČR, SR, v </a:t>
            </a:r>
            <a:r>
              <a:rPr lang="cs-CZ" sz="2600" dirty="0" smtClean="0"/>
              <a:t>Maďarsku, Polsku, atd. 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>
                <a:hlinkClick r:id="rId6"/>
              </a:rPr>
              <a:t>De </a:t>
            </a:r>
            <a:r>
              <a:rPr lang="cs-CZ" sz="2600" b="1" dirty="0" err="1">
                <a:hlinkClick r:id="rId6"/>
              </a:rPr>
              <a:t>Gruyter</a:t>
            </a:r>
            <a:r>
              <a:rPr lang="cs-CZ" sz="2600" b="1" dirty="0">
                <a:hlinkClick r:id="rId6"/>
              </a:rPr>
              <a:t> Online</a:t>
            </a:r>
            <a:r>
              <a:rPr lang="cs-CZ" sz="2600" b="1" dirty="0"/>
              <a:t> - </a:t>
            </a:r>
            <a:r>
              <a:rPr lang="cs-CZ" sz="2600" dirty="0"/>
              <a:t>volně dostupný multioborový zdroj, stovky odborných časopisů.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Volně </a:t>
            </a:r>
            <a:r>
              <a:rPr lang="cs-CZ" altLang="cs-CZ" sz="2800" b="1" dirty="0"/>
              <a:t>dostupné zdroje:</a:t>
            </a:r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 b="1" dirty="0" err="1" smtClean="0">
                <a:hlinkClick r:id="rId4"/>
              </a:rPr>
              <a:t>HighWire</a:t>
            </a:r>
            <a:r>
              <a:rPr lang="en-US" sz="2600" b="1" dirty="0" smtClean="0">
                <a:hlinkClick r:id="rId4"/>
              </a:rPr>
              <a:t> </a:t>
            </a:r>
            <a:r>
              <a:rPr lang="en-US" sz="2600" b="1" dirty="0">
                <a:hlinkClick r:id="rId4"/>
              </a:rPr>
              <a:t>Free Online Full-text Articles</a:t>
            </a:r>
            <a:r>
              <a:rPr lang="cs-CZ" b="1" dirty="0"/>
              <a:t> - </a:t>
            </a:r>
            <a:r>
              <a:rPr lang="cs-CZ" sz="2600" dirty="0" smtClean="0"/>
              <a:t>rozsáhlý </a:t>
            </a:r>
            <a:r>
              <a:rPr lang="cs-CZ" sz="2600" dirty="0"/>
              <a:t>multioborový </a:t>
            </a:r>
            <a:r>
              <a:rPr lang="cs-CZ" sz="2600" dirty="0" err="1"/>
              <a:t>repozitář</a:t>
            </a:r>
            <a:r>
              <a:rPr lang="cs-CZ" sz="2600" dirty="0"/>
              <a:t> plnotextových a volně dostupných vědeckých časopisů z celého </a:t>
            </a:r>
            <a:r>
              <a:rPr lang="cs-CZ" sz="2600" dirty="0" smtClean="0"/>
              <a:t>světa; též přístup </a:t>
            </a:r>
            <a:r>
              <a:rPr lang="cs-CZ" sz="2600" dirty="0"/>
              <a:t>k webovým sídlům s placeným přístupem</a:t>
            </a:r>
            <a:r>
              <a:rPr lang="cs-CZ" sz="26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600" dirty="0" smtClean="0"/>
              <a:t>Časopisy dostupné elektronicky (ÚK FSS)</a:t>
            </a:r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5"/>
              </a:rPr>
              <a:t>Journalism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6"/>
              </a:rPr>
              <a:t>Mediální studia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atd.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lvl="1"/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11024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Discovery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smtClean="0">
                <a:hlinkClick r:id="rId9"/>
              </a:rPr>
              <a:t>Knowledge</a:t>
            </a:r>
            <a:endParaRPr lang="cs-CZ" altLang="cs-CZ" sz="2600" b="1" dirty="0" smtClean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10"/>
              </a:rPr>
              <a:t>Taylor&amp;Francis 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 smtClean="0">
                <a:hlinkClick r:id="rId11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426963" cy="4896544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/>
              <a:t> - </a:t>
            </a:r>
            <a:r>
              <a:rPr lang="cs-CZ" dirty="0"/>
              <a:t>volně přístupné akademické knihy, zejména z oblasti humanitních a společenských </a:t>
            </a:r>
            <a:r>
              <a:rPr lang="cs-CZ" dirty="0" smtClean="0"/>
              <a:t>věd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 smtClean="0">
                <a:hlinkClick r:id="rId5"/>
              </a:rPr>
              <a:t>Directory</a:t>
            </a:r>
            <a:r>
              <a:rPr lang="cs-CZ" altLang="cs-CZ" b="1" dirty="0" smtClean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</a:t>
            </a:r>
            <a:r>
              <a:rPr lang="cs-CZ" altLang="cs-CZ" b="1" dirty="0" smtClean="0">
                <a:hlinkClick r:id="rId5"/>
              </a:rPr>
              <a:t>)</a:t>
            </a:r>
            <a:r>
              <a:rPr lang="cs-CZ" altLang="cs-CZ" b="1" dirty="0" smtClean="0"/>
              <a:t> - </a:t>
            </a:r>
            <a:r>
              <a:rPr lang="cs-CZ" altLang="cs-CZ" dirty="0" smtClean="0"/>
              <a:t>seznam </a:t>
            </a:r>
            <a:r>
              <a:rPr lang="cs-CZ" altLang="cs-CZ" dirty="0"/>
              <a:t>recenzovaných knih (OA), přes 4000 knih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hlinkClick r:id="rId6"/>
              </a:rPr>
              <a:t>Google </a:t>
            </a:r>
            <a:r>
              <a:rPr lang="cs-CZ" altLang="cs-CZ" b="1" dirty="0" err="1" smtClean="0">
                <a:hlinkClick r:id="rId6"/>
              </a:rPr>
              <a:t>Books</a:t>
            </a:r>
            <a:endParaRPr lang="cs-CZ" altLang="cs-CZ" b="1" dirty="0" smtClean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514350" indent="-457200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hlinkClick r:id="rId7"/>
              </a:rPr>
              <a:t>DDA</a:t>
            </a:r>
            <a:r>
              <a:rPr lang="cs-CZ" altLang="cs-CZ" b="1" dirty="0" smtClean="0"/>
              <a:t> </a:t>
            </a:r>
            <a:r>
              <a:rPr lang="cs-CZ" altLang="cs-CZ" dirty="0"/>
              <a:t>- nový způsob nákupu e-knih dle požadavku uživatelů, platforma </a:t>
            </a:r>
            <a:r>
              <a:rPr lang="cs-CZ" altLang="cs-CZ" dirty="0" err="1"/>
              <a:t>ProQuest</a:t>
            </a:r>
            <a:r>
              <a:rPr lang="cs-CZ" altLang="cs-CZ" dirty="0"/>
              <a:t> </a:t>
            </a:r>
            <a:r>
              <a:rPr lang="cs-CZ" altLang="cs-CZ" dirty="0" err="1"/>
              <a:t>Ebook</a:t>
            </a:r>
            <a:r>
              <a:rPr lang="cs-CZ" altLang="cs-CZ" dirty="0"/>
              <a:t> </a:t>
            </a:r>
            <a:r>
              <a:rPr lang="cs-CZ" altLang="cs-CZ" dirty="0" err="1"/>
              <a:t>Central</a:t>
            </a:r>
            <a:endParaRPr lang="cs-CZ" altLang="cs-CZ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sz="2600" dirty="0" smtClean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</a:t>
            </a:r>
            <a:r>
              <a:rPr lang="cs-CZ" altLang="cs-CZ" b="1" dirty="0" smtClean="0">
                <a:hlinkClick r:id="rId4"/>
              </a:rPr>
              <a:t>Online</a:t>
            </a: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 smtClean="0">
                <a:hlinkClick r:id="rId5"/>
              </a:rPr>
              <a:t>PressReader</a:t>
            </a:r>
            <a:r>
              <a:rPr lang="cs-CZ" altLang="cs-CZ" b="1" dirty="0" smtClean="0">
                <a:hlinkClick r:id="rId5"/>
              </a:rPr>
              <a:t> </a:t>
            </a:r>
            <a:r>
              <a:rPr lang="cs-CZ" altLang="cs-CZ" b="1" dirty="0" smtClean="0"/>
              <a:t> -</a:t>
            </a:r>
            <a:r>
              <a:rPr lang="cs-CZ" altLang="cs-CZ" dirty="0" smtClean="0"/>
              <a:t> </a:t>
            </a:r>
            <a:r>
              <a:rPr lang="cs-CZ" altLang="cs-CZ" sz="2600" dirty="0" smtClean="0"/>
              <a:t>zahraniční </a:t>
            </a:r>
            <a:r>
              <a:rPr lang="cs-CZ" altLang="cs-CZ" sz="2600" dirty="0"/>
              <a:t>deníky a populárně naučné </a:t>
            </a:r>
            <a:r>
              <a:rPr lang="cs-CZ" altLang="cs-CZ" sz="2600" dirty="0" smtClean="0"/>
              <a:t>časopisy ze 100 zemí světa, archiv </a:t>
            </a:r>
            <a:r>
              <a:rPr lang="cs-CZ" altLang="cs-CZ" sz="2600" dirty="0"/>
              <a:t>je u většiny titulů 3 </a:t>
            </a:r>
            <a:r>
              <a:rPr lang="cs-CZ" altLang="cs-CZ" sz="2600" dirty="0" smtClean="0"/>
              <a:t>měsíce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hlinkClick r:id="rId6"/>
              </a:rPr>
              <a:t>NEWTON Media</a:t>
            </a:r>
            <a:r>
              <a:rPr lang="cs-CZ" altLang="cs-CZ" b="1" dirty="0" smtClean="0"/>
              <a:t> </a:t>
            </a:r>
            <a:r>
              <a:rPr lang="cs-CZ" altLang="cs-CZ" sz="2600" dirty="0" smtClean="0"/>
              <a:t>– slovenská mediální databáze, retrospektiva do roku 1998</a:t>
            </a:r>
            <a:endParaRPr lang="cs-CZ" altLang="cs-CZ" sz="2600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/>
              <a:t>ČTK (pouze ÚK FSS, PC54)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2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>
              <a:defRPr/>
            </a:pPr>
            <a:endParaRPr lang="cs-CZ" altLang="cs-CZ" sz="2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r>
              <a:rPr lang="cs-CZ" altLang="cs-CZ" b="1" dirty="0" smtClean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evrop</a:t>
            </a:r>
            <a:r>
              <a:rPr lang="cs-CZ" altLang="cs-CZ" sz="2400" dirty="0"/>
              <a:t>. závěrečné práce)</a:t>
            </a:r>
            <a:endParaRPr lang="cs-CZ" altLang="cs-CZ" sz="2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</a:t>
            </a:r>
            <a:r>
              <a:rPr lang="cs-CZ" sz="2400" dirty="0"/>
              <a:t>Open Access </a:t>
            </a:r>
            <a:r>
              <a:rPr lang="cs-CZ" sz="2400" dirty="0" err="1"/>
              <a:t>Dissertatitons</a:t>
            </a:r>
            <a:r>
              <a:rPr lang="cs-CZ" sz="2400" dirty="0"/>
              <a:t> and </a:t>
            </a:r>
            <a:r>
              <a:rPr lang="cs-CZ" sz="2400" dirty="0" err="1"/>
              <a:t>Theses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>
                <a:hlinkClick r:id="rId4"/>
              </a:rPr>
              <a:t> </a:t>
            </a:r>
            <a:r>
              <a:rPr lang="cs-CZ" altLang="cs-CZ" dirty="0" smtClean="0"/>
              <a:t>(encyklopedie)</a:t>
            </a:r>
            <a:endParaRPr lang="cs-CZ" altLang="cs-CZ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96544"/>
          </a:xfrm>
        </p:spPr>
        <p:txBody>
          <a:bodyPr>
            <a:normAutofit/>
          </a:bodyPr>
          <a:lstStyle/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b="1" dirty="0" smtClean="0">
                <a:hlinkClick r:id="rId4"/>
              </a:rPr>
              <a:t>Social </a:t>
            </a:r>
            <a:r>
              <a:rPr lang="cs-CZ" b="1" dirty="0">
                <a:hlinkClick r:id="rId4"/>
              </a:rPr>
              <a:t>Science </a:t>
            </a:r>
            <a:r>
              <a:rPr lang="cs-CZ" b="1" dirty="0" err="1">
                <a:hlinkClick r:id="rId4"/>
              </a:rPr>
              <a:t>Research</a:t>
            </a:r>
            <a:r>
              <a:rPr lang="cs-CZ" b="1" dirty="0">
                <a:hlinkClick r:id="rId4"/>
              </a:rPr>
              <a:t> Network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smtClean="0"/>
              <a:t>brána </a:t>
            </a:r>
            <a:r>
              <a:rPr lang="cs-CZ" dirty="0"/>
              <a:t>k informačním zdrojům pro oblast </a:t>
            </a:r>
            <a:r>
              <a:rPr lang="cs-CZ" dirty="0" smtClean="0"/>
              <a:t>humanitních věd a výzkumu (abstrakty)</a:t>
            </a:r>
            <a:endParaRPr lang="cs-CZ" dirty="0"/>
          </a:p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b="1" dirty="0" smtClean="0">
                <a:hlinkClick r:id="rId5"/>
              </a:rPr>
              <a:t>ICPSR </a:t>
            </a:r>
            <a:r>
              <a:rPr lang="cs-CZ" b="1" dirty="0">
                <a:hlinkClick r:id="rId5"/>
              </a:rPr>
              <a:t>(Inter-university </a:t>
            </a:r>
            <a:r>
              <a:rPr lang="cs-CZ" b="1" dirty="0" err="1">
                <a:hlinkClick r:id="rId5"/>
              </a:rPr>
              <a:t>Consortium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for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Political</a:t>
            </a:r>
            <a:r>
              <a:rPr lang="cs-CZ" b="1" dirty="0">
                <a:hlinkClick r:id="rId5"/>
              </a:rPr>
              <a:t> and Social </a:t>
            </a:r>
            <a:r>
              <a:rPr lang="cs-CZ" b="1" dirty="0" err="1">
                <a:hlinkClick r:id="rId5"/>
              </a:rPr>
              <a:t>Research</a:t>
            </a:r>
            <a:r>
              <a:rPr lang="cs-CZ" b="1" dirty="0">
                <a:hlinkClick r:id="rId5"/>
              </a:rPr>
              <a:t>) </a:t>
            </a:r>
            <a:r>
              <a:rPr lang="cs-CZ" dirty="0"/>
              <a:t>– </a:t>
            </a:r>
            <a:r>
              <a:rPr lang="cs-CZ" dirty="0" err="1"/>
              <a:t>sociálněvědný</a:t>
            </a:r>
            <a:r>
              <a:rPr lang="cs-CZ" dirty="0"/>
              <a:t> datový </a:t>
            </a:r>
            <a:r>
              <a:rPr lang="cs-CZ" dirty="0" smtClean="0"/>
              <a:t>archiv</a:t>
            </a:r>
          </a:p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altLang="cs-CZ" b="1" dirty="0" smtClean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Scholar</a:t>
            </a:r>
            <a:r>
              <a:rPr lang="cs-CZ" altLang="cs-CZ" b="1" dirty="0"/>
              <a:t> </a:t>
            </a:r>
            <a:r>
              <a:rPr lang="cs-CZ" altLang="cs-CZ" dirty="0">
                <a:sym typeface="Wingdings" panose="05000000000000000000" pitchFamily="2" charset="2"/>
              </a:rPr>
              <a:t>;)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9846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23204"/>
            <a:ext cx="8686800" cy="49461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Zamyslete se o čem chcete psát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dirty="0"/>
              <a:t> je nutné mít dost informací o daném </a:t>
            </a:r>
            <a:r>
              <a:rPr lang="cs-CZ" altLang="cs-CZ" dirty="0" smtClean="0"/>
              <a:t>tématu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(</a:t>
            </a:r>
            <a:r>
              <a:rPr lang="cs-CZ" altLang="cs-CZ" dirty="0"/>
              <a:t>pokud se studiem </a:t>
            </a:r>
            <a:r>
              <a:rPr lang="cs-CZ" altLang="cs-CZ" dirty="0" smtClean="0"/>
              <a:t>problematiky začínáte</a:t>
            </a:r>
            <a:r>
              <a:rPr lang="cs-CZ" altLang="cs-CZ" dirty="0"/>
              <a:t>,  </a:t>
            </a:r>
            <a:r>
              <a:rPr lang="cs-CZ" altLang="cs-CZ" dirty="0" smtClean="0"/>
              <a:t>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nebojte </a:t>
            </a:r>
            <a:r>
              <a:rPr lang="cs-CZ" altLang="cs-CZ" dirty="0"/>
              <a:t>se využít učebnice, </a:t>
            </a:r>
            <a:r>
              <a:rPr lang="cs-CZ" altLang="cs-CZ" dirty="0" smtClean="0"/>
              <a:t>encyklopedie</a:t>
            </a:r>
            <a:r>
              <a:rPr lang="cs-CZ" altLang="cs-CZ" dirty="0"/>
              <a:t>, </a:t>
            </a:r>
            <a:r>
              <a:rPr lang="cs-CZ" altLang="cs-CZ" dirty="0" smtClean="0"/>
              <a:t>                  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radu </a:t>
            </a:r>
            <a:r>
              <a:rPr lang="cs-CZ" altLang="cs-CZ" dirty="0"/>
              <a:t>vyučujícího apod.)</a:t>
            </a:r>
          </a:p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000" dirty="0"/>
              <a:t>2) </a:t>
            </a:r>
            <a:r>
              <a:rPr lang="cs-CZ" altLang="cs-CZ" sz="2800" dirty="0"/>
              <a:t>Zformulujte téma nebo problém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dirty="0"/>
              <a:t> lze využít tzv. </a:t>
            </a:r>
            <a:r>
              <a:rPr lang="cs-CZ" altLang="cs-CZ" b="1" dirty="0"/>
              <a:t>myšlenkových map </a:t>
            </a:r>
            <a:r>
              <a:rPr lang="cs-CZ" altLang="cs-CZ" dirty="0" smtClean="0"/>
              <a:t>- grafické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znázornění tématu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dirty="0">
                <a:solidFill>
                  <a:prstClr val="black"/>
                </a:solidFill>
              </a:rPr>
              <a:t> aplikace - </a:t>
            </a:r>
            <a:r>
              <a:rPr lang="cs-CZ" altLang="cs-CZ" dirty="0">
                <a:solidFill>
                  <a:prstClr val="black"/>
                </a:solidFill>
                <a:hlinkClick r:id="rId4"/>
              </a:rPr>
              <a:t>Pět nejlepších nástrojů pro tvorbu myšlenkových map</a:t>
            </a:r>
            <a:endParaRPr lang="cs-CZ" altLang="cs-CZ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30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30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3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95288" y="12255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Obdélník 2"/>
          <p:cNvSpPr>
            <a:spLocks noChangeArrowheads="1"/>
          </p:cNvSpPr>
          <p:nvPr/>
        </p:nvSpPr>
        <p:spPr bwMode="auto">
          <a:xfrm>
            <a:off x="254000" y="6165850"/>
            <a:ext cx="868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http://35d50322364c5467929d-116d0a662068ba1c259eb7735f950309.r77.cf2.rackcdn.com/Example%20Education%20maps/science%20investigation.png</a:t>
            </a:r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76250"/>
            <a:ext cx="80645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840" y="897656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692" y="1810341"/>
            <a:ext cx="8807896" cy="5579099"/>
          </a:xfr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cs-CZ" altLang="cs-CZ" sz="3000" dirty="0" smtClean="0"/>
              <a:t>1) </a:t>
            </a:r>
            <a:r>
              <a:rPr lang="cs-CZ" altLang="cs-CZ" sz="2400" dirty="0" smtClean="0"/>
              <a:t>Zformulujte výzkumnou otázku (téma </a:t>
            </a:r>
            <a:r>
              <a:rPr lang="cs-CZ" altLang="cs-CZ" sz="2400" dirty="0"/>
              <a:t>nebo </a:t>
            </a:r>
            <a:r>
              <a:rPr lang="cs-CZ" altLang="cs-CZ" sz="2400" dirty="0" smtClean="0"/>
              <a:t>problém) </a:t>
            </a:r>
          </a:p>
          <a:p>
            <a:pPr marL="857250" lvl="1" indent="-457200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zjistěte si dost informací o daném tématu </a:t>
            </a:r>
          </a:p>
          <a:p>
            <a:pPr marL="457200" lvl="1" indent="0">
              <a:spcBef>
                <a:spcPct val="30000"/>
              </a:spcBef>
              <a:buNone/>
            </a:pPr>
            <a:endParaRPr lang="cs-CZ" altLang="cs-CZ" sz="1000" dirty="0"/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cs-CZ" altLang="cs-CZ" sz="1900" i="1" dirty="0" smtClean="0"/>
              <a:t>Příliš </a:t>
            </a:r>
            <a:r>
              <a:rPr lang="cs-CZ" altLang="cs-CZ" sz="1900" i="1" dirty="0"/>
              <a:t>obecná</a:t>
            </a:r>
            <a:r>
              <a:rPr lang="cs-CZ" altLang="cs-CZ" sz="1900" dirty="0"/>
              <a:t>: </a:t>
            </a:r>
            <a:r>
              <a:rPr lang="cs-CZ" altLang="cs-CZ" sz="1900" dirty="0" smtClean="0"/>
              <a:t>Jaký </a:t>
            </a:r>
            <a:r>
              <a:rPr lang="cs-CZ" altLang="cs-CZ" sz="1900" dirty="0"/>
              <a:t>je vztah mezi státní regulací a energetickou účinností?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cs-CZ" altLang="cs-CZ" sz="1900" i="1" dirty="0" smtClean="0"/>
              <a:t>Specifická</a:t>
            </a:r>
            <a:r>
              <a:rPr lang="cs-CZ" altLang="cs-CZ" sz="1900" dirty="0"/>
              <a:t>: </a:t>
            </a:r>
            <a:r>
              <a:rPr lang="cs-CZ" altLang="cs-CZ" sz="1900" dirty="0" smtClean="0"/>
              <a:t>Jak </a:t>
            </a:r>
            <a:r>
              <a:rPr lang="cs-CZ" altLang="cs-CZ" sz="1900" dirty="0"/>
              <a:t>program Zelená úsporám přispívá k energetické účinnosti v městě Brně?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cs-CZ" altLang="cs-CZ" sz="1900" i="1" dirty="0" smtClean="0"/>
              <a:t>Triviální</a:t>
            </a:r>
            <a:r>
              <a:rPr lang="cs-CZ" altLang="cs-CZ" sz="1900" i="1" dirty="0"/>
              <a:t>:</a:t>
            </a:r>
            <a:r>
              <a:rPr lang="cs-CZ" altLang="cs-CZ" sz="1900" dirty="0"/>
              <a:t> </a:t>
            </a:r>
            <a:r>
              <a:rPr lang="cs-CZ" altLang="cs-CZ" sz="1900" dirty="0" smtClean="0"/>
              <a:t>Je </a:t>
            </a:r>
            <a:r>
              <a:rPr lang="cs-CZ" altLang="cs-CZ" sz="1900" dirty="0"/>
              <a:t>Ruská federace vlivným energetickým exportérem?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cs-CZ" altLang="cs-CZ" sz="1900" dirty="0"/>
              <a:t> </a:t>
            </a:r>
            <a:r>
              <a:rPr lang="cs-CZ" altLang="cs-CZ" sz="1900" i="1" dirty="0" smtClean="0"/>
              <a:t>Netriviáln</a:t>
            </a:r>
            <a:r>
              <a:rPr lang="cs-CZ" altLang="cs-CZ" sz="1900" dirty="0" smtClean="0"/>
              <a:t>í</a:t>
            </a:r>
            <a:r>
              <a:rPr lang="cs-CZ" altLang="cs-CZ" sz="1900" dirty="0"/>
              <a:t>: </a:t>
            </a:r>
            <a:r>
              <a:rPr lang="cs-CZ" altLang="cs-CZ" sz="1900" dirty="0" smtClean="0"/>
              <a:t>Jak  </a:t>
            </a:r>
            <a:r>
              <a:rPr lang="cs-CZ" altLang="cs-CZ" sz="1900" dirty="0"/>
              <a:t>Ruská federace využívá energii v zahraniční politice ve vztahu k pobaltským státům</a:t>
            </a:r>
            <a:r>
              <a:rPr lang="cs-CZ" altLang="cs-CZ" sz="1900" dirty="0" smtClean="0"/>
              <a:t>?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cs-CZ" altLang="cs-CZ" sz="1900" i="1" dirty="0" smtClean="0"/>
              <a:t>Nerealizovatelná</a:t>
            </a:r>
            <a:r>
              <a:rPr lang="cs-CZ" altLang="cs-CZ" sz="1900" dirty="0" smtClean="0"/>
              <a:t>: Jaké </a:t>
            </a:r>
            <a:r>
              <a:rPr lang="cs-CZ" altLang="cs-CZ" sz="1900" dirty="0"/>
              <a:t>osobní pohnutky vedly  ministra  Kubu  k prosazování prolomení limitů pro těžbu uhlí v severních Čechách?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cs-CZ" altLang="cs-CZ" sz="1900" i="1" dirty="0" smtClean="0"/>
              <a:t>Realizovatelná</a:t>
            </a:r>
            <a:r>
              <a:rPr lang="cs-CZ" altLang="cs-CZ" sz="1900" dirty="0" smtClean="0"/>
              <a:t>: Jaká  </a:t>
            </a:r>
            <a:r>
              <a:rPr lang="cs-CZ" altLang="cs-CZ" sz="1900" dirty="0"/>
              <a:t>jsou  hlavní  témata spojená  s energetikou ve  veřejném diskurzu vlády České republiky</a:t>
            </a:r>
            <a:r>
              <a:rPr lang="cs-CZ" altLang="cs-CZ" sz="1900" dirty="0" smtClean="0"/>
              <a:t>?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 lang="cs-CZ" altLang="cs-CZ" sz="1200" dirty="0" smtClean="0"/>
              <a:t>                                                                                              Zdroj</a:t>
            </a:r>
            <a:r>
              <a:rPr lang="cs-CZ" altLang="cs-CZ" sz="1200" dirty="0"/>
              <a:t>: https://is.muni.cz/do/fss/57816/65190270/MVEB_thesis_guidelines.pdf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§"/>
            </a:pPr>
            <a:endParaRPr lang="cs-CZ" altLang="cs-CZ" sz="1900" dirty="0"/>
          </a:p>
          <a:p>
            <a:pPr marL="457200" lvl="1" indent="0">
              <a:spcBef>
                <a:spcPct val="30000"/>
              </a:spcBef>
              <a:buNone/>
            </a:pPr>
            <a:endParaRPr lang="cs-CZ" altLang="cs-CZ" sz="2000" dirty="0"/>
          </a:p>
          <a:p>
            <a:pPr marL="457200" lvl="1" indent="0">
              <a:spcBef>
                <a:spcPct val="30000"/>
              </a:spcBef>
              <a:buNone/>
            </a:pPr>
            <a:endParaRPr lang="cs-CZ" altLang="cs-CZ" sz="2400" dirty="0" smtClean="0"/>
          </a:p>
          <a:p>
            <a:pPr marL="457200" lvl="1" indent="0">
              <a:spcBef>
                <a:spcPct val="30000"/>
              </a:spcBef>
              <a:buNone/>
            </a:pPr>
            <a:endParaRPr lang="cs-CZ" altLang="cs-CZ" sz="2400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-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Výzkumná otázka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3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914400" lvl="2" indent="457200">
              <a:lnSpc>
                <a:spcPct val="110000"/>
              </a:lnSpc>
              <a:buNone/>
            </a:pPr>
            <a:r>
              <a:rPr lang="cs-CZ" altLang="cs-CZ" sz="2900" dirty="0"/>
              <a:t>-    </a:t>
            </a:r>
            <a:r>
              <a:rPr lang="cs-CZ" altLang="cs-CZ" sz="2900" dirty="0" smtClean="0"/>
              <a:t>  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828800" lvl="2" indent="-457200">
              <a:lnSpc>
                <a:spcPct val="11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smtClean="0"/>
              <a:t>zájmena </a:t>
            </a:r>
            <a:r>
              <a:rPr lang="cs-CZ" altLang="cs-CZ" sz="2900" dirty="0"/>
              <a:t>a slovesa pouze pokud jsou </a:t>
            </a:r>
            <a:r>
              <a:rPr lang="cs-CZ" altLang="cs-CZ" sz="2900" dirty="0" smtClean="0"/>
              <a:t> </a:t>
            </a:r>
          </a:p>
          <a:p>
            <a:pPr marL="13716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  opravdu </a:t>
            </a:r>
            <a:r>
              <a:rPr lang="cs-CZ" altLang="cs-CZ" sz="2900" dirty="0"/>
              <a:t>nezbytné</a:t>
            </a:r>
          </a:p>
          <a:p>
            <a:pPr marL="1371600" lvl="2" indent="457200">
              <a:lnSpc>
                <a:spcPct val="110000"/>
              </a:lnSpc>
              <a:buFontTx/>
              <a:buChar char="-"/>
            </a:pPr>
            <a:r>
              <a:rPr lang="cs-CZ" altLang="cs-CZ" sz="2900" dirty="0"/>
              <a:t>vyhýbejte 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spojky</a:t>
            </a:r>
            <a:r>
              <a:rPr lang="cs-CZ" altLang="cs-CZ" sz="2900" dirty="0"/>
              <a:t>, </a:t>
            </a:r>
            <a:r>
              <a:rPr lang="cs-CZ" altLang="cs-CZ" sz="2900" dirty="0" smtClean="0"/>
              <a:t>členy</a:t>
            </a:r>
          </a:p>
          <a:p>
            <a:pPr marL="13716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   v </a:t>
            </a:r>
            <a:r>
              <a:rPr lang="cs-CZ" altLang="cs-CZ" sz="2900" dirty="0"/>
              <a:t>cizích jazycích)</a:t>
            </a:r>
            <a:endParaRPr lang="cs-CZ" altLang="cs-CZ" sz="2900" b="1" dirty="0"/>
          </a:p>
          <a:p>
            <a:pPr marL="457200" lvl="1" indent="457200">
              <a:lnSpc>
                <a:spcPct val="110000"/>
              </a:lnSpc>
              <a:buNone/>
            </a:pPr>
            <a:r>
              <a:rPr lang="cs-CZ" altLang="cs-CZ" sz="2900" b="1" i="1" dirty="0" smtClean="0"/>
              <a:t>  př</a:t>
            </a:r>
            <a:r>
              <a:rPr lang="cs-CZ" altLang="cs-CZ" sz="2900" b="1" i="1" dirty="0"/>
              <a:t>. Palestina; dějiny; starověk</a:t>
            </a:r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 smtClean="0"/>
              <a:t>předmětová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cs-CZ" altLang="cs-CZ" sz="2900" b="1" dirty="0"/>
              <a:t> </a:t>
            </a:r>
            <a:r>
              <a:rPr lang="cs-CZ" altLang="cs-CZ" sz="2900" b="1" dirty="0" smtClean="0"/>
              <a:t>      </a:t>
            </a:r>
            <a:r>
              <a:rPr lang="cs-CZ" altLang="cs-CZ" sz="2900" b="1" dirty="0"/>
              <a:t>hesla </a:t>
            </a:r>
          </a:p>
          <a:p>
            <a:pPr marL="457200" lvl="1" indent="457200">
              <a:lnSpc>
                <a:spcPct val="110000"/>
              </a:lnSpc>
              <a:buNone/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Palestina – dějiny – starověk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412776"/>
            <a:ext cx="7200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Zadání 1. praktického úkolu</a:t>
            </a:r>
            <a:endParaRPr 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MU - ZUR163 – Studijní materiály – Úkol č. 1</a:t>
            </a:r>
            <a:endParaRPr lang="cs-C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7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OpenVPN</a:t>
            </a:r>
            <a:r>
              <a:rPr lang="cs-CZ" altLang="cs-CZ" dirty="0"/>
              <a:t>, </a:t>
            </a:r>
            <a:r>
              <a:rPr lang="cs-CZ" altLang="cs-CZ" dirty="0" err="1" smtClean="0"/>
              <a:t>Shibboleth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EZproxy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927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200" dirty="0" smtClean="0">
                <a:solidFill>
                  <a:srgbClr val="FF0000"/>
                </a:solidFill>
                <a:hlinkClick r:id="rId4"/>
              </a:rPr>
              <a:t>/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/>
              <a:t>(</a:t>
            </a:r>
            <a:r>
              <a:rPr lang="cs-CZ" altLang="cs-CZ" sz="1600" dirty="0" err="1" smtClean="0"/>
              <a:t>deep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wep</a:t>
            </a:r>
            <a:r>
              <a:rPr lang="cs-CZ" altLang="cs-CZ" sz="1600" dirty="0" smtClean="0"/>
              <a:t>)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sz="2200" dirty="0">
                <a:hlinkClick r:id="rId5"/>
              </a:rPr>
              <a:t>https://www.novinky.cz/internet-a-pc/209215-na-informace-je-zapotrebi-nova-jednotka-zettabyte.html </a:t>
            </a:r>
            <a:r>
              <a:rPr lang="cs-CZ" sz="1600" dirty="0"/>
              <a:t>(jak se počítá na počítači)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200" i="1" dirty="0">
                <a:hlinkClick r:id="rId6"/>
              </a:rPr>
              <a:t>https://</a:t>
            </a:r>
            <a:r>
              <a:rPr lang="cs-CZ" altLang="cs-CZ" sz="2200" i="1" dirty="0" smtClean="0">
                <a:hlinkClick r:id="rId6"/>
              </a:rPr>
              <a:t>s-media-cache-ak0.pinimg.com/736x/b1/8c/7d/b18c7dde7e01870bd4715b308241c155.jpg</a:t>
            </a:r>
            <a:r>
              <a:rPr lang="cs-CZ" altLang="cs-CZ" sz="2200" i="1" dirty="0" smtClean="0"/>
              <a:t>   </a:t>
            </a:r>
            <a:r>
              <a:rPr lang="cs-CZ" altLang="cs-CZ" sz="16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http</a:t>
            </a:r>
            <a:r>
              <a:rPr lang="cs-CZ" altLang="cs-CZ" sz="2200" i="1" dirty="0">
                <a:solidFill>
                  <a:srgbClr val="111111"/>
                </a:solidFill>
                <a:hlinkClick r:id="rId7"/>
              </a:rPr>
              <a:t>://</a:t>
            </a: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35d50322364c5467929d-116d0a662068ba1c259eb7735f950309.r77.cf2.rackcdn.com/Example%20Education%20maps/science%20investigation.png</a:t>
            </a:r>
            <a:r>
              <a:rPr lang="cs-CZ" altLang="cs-CZ" sz="2200" i="1" dirty="0" smtClean="0">
                <a:solidFill>
                  <a:srgbClr val="111111"/>
                </a:solidFill>
              </a:rPr>
              <a:t> </a:t>
            </a:r>
            <a:r>
              <a:rPr lang="cs-CZ" altLang="cs-CZ" sz="1600" i="1" dirty="0"/>
              <a:t>(myšlenková mapa)</a:t>
            </a:r>
          </a:p>
          <a:p>
            <a:pPr marL="0" indent="0">
              <a:buNone/>
            </a:pPr>
            <a:endParaRPr lang="cs-CZ" altLang="cs-CZ" sz="2400" i="1" dirty="0" smtClean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cs-CZ" altLang="cs-CZ" sz="2400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02851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23528" y="1385392"/>
            <a:ext cx="8517632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cs-CZ" altLang="cs-CZ" sz="4600" i="1" dirty="0" smtClean="0"/>
              <a:t>"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 these </a:t>
            </a:r>
            <a:r>
              <a:rPr lang="cs-CZ" altLang="cs-CZ" sz="4600" i="1" dirty="0" err="1" smtClean="0"/>
              <a:t>days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seems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be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everywhere</a:t>
            </a:r>
            <a:r>
              <a:rPr lang="cs-CZ" altLang="cs-CZ" sz="4600" i="1" dirty="0" smtClean="0"/>
              <a:t>. But </a:t>
            </a:r>
            <a:r>
              <a:rPr lang="cs-CZ" altLang="cs-CZ" sz="4600" i="1" dirty="0" err="1" smtClean="0"/>
              <a:t>rather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than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making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easier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this</a:t>
            </a:r>
            <a:r>
              <a:rPr lang="cs-CZ" altLang="cs-CZ" sz="4600" i="1" dirty="0" smtClean="0"/>
              <a:t> has made </a:t>
            </a:r>
            <a:r>
              <a:rPr lang="cs-CZ" altLang="cs-CZ" sz="4600" i="1" dirty="0" err="1" smtClean="0"/>
              <a:t>it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harder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because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when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don´t</a:t>
            </a:r>
            <a:r>
              <a:rPr lang="cs-CZ" altLang="cs-CZ" sz="4600" i="1" dirty="0" smtClean="0"/>
              <a:t> just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any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the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right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."</a:t>
            </a:r>
            <a:endParaRPr lang="cs-CZ" altLang="cs-CZ" sz="4600" i="1" dirty="0"/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Fishscale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Academicness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6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Ing. Martina Nedomová, </a:t>
            </a:r>
            <a:r>
              <a:rPr lang="cs-CZ" altLang="cs-CZ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b="1" dirty="0" smtClean="0">
                <a:solidFill>
                  <a:schemeClr val="bg1"/>
                </a:solidFill>
              </a:rPr>
              <a:t>.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nedomova@fss.muni.cz</a:t>
            </a: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dirty="0" err="1">
                <a:solidFill>
                  <a:schemeClr val="bg1"/>
                </a:solidFill>
              </a:rPr>
              <a:t>infozdroje</a:t>
            </a:r>
            <a:r>
              <a:rPr lang="en-US" altLang="cs-CZ" sz="4000" dirty="0">
                <a:solidFill>
                  <a:schemeClr val="bg1"/>
                </a:solidFill>
              </a:rPr>
              <a:t>@</a:t>
            </a:r>
            <a:r>
              <a:rPr lang="cs-CZ" altLang="cs-CZ" sz="4000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105273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112474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1173</TotalTime>
  <Words>1830</Words>
  <Application>Microsoft Office PowerPoint</Application>
  <PresentationFormat>Předvádění na obrazovce (4:3)</PresentationFormat>
  <Paragraphs>432</Paragraphs>
  <Slides>60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Základy práce s informačními zdroji pro bc. studenty ZUR</vt:lpstr>
      <vt:lpstr>Osnova kurzu </vt:lpstr>
      <vt:lpstr>Podmínky absolvování předmětu </vt:lpstr>
      <vt:lpstr>Prezentace aplikace PowerPoint</vt:lpstr>
      <vt:lpstr>Osnova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Surface Web x Deep Web x Dark Web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Prezentace aplikace PowerPoint</vt:lpstr>
      <vt:lpstr> </vt:lpstr>
      <vt:lpstr> 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61</cp:revision>
  <cp:lastPrinted>2018-10-08T07:48:34Z</cp:lastPrinted>
  <dcterms:created xsi:type="dcterms:W3CDTF">2017-08-02T08:11:17Z</dcterms:created>
  <dcterms:modified xsi:type="dcterms:W3CDTF">2018-10-09T10:35:50Z</dcterms:modified>
</cp:coreProperties>
</file>