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74" r:id="rId7"/>
    <p:sldId id="281" r:id="rId8"/>
    <p:sldId id="282" r:id="rId9"/>
    <p:sldId id="284" r:id="rId10"/>
    <p:sldId id="275" r:id="rId11"/>
    <p:sldId id="271" r:id="rId12"/>
    <p:sldId id="291" r:id="rId13"/>
    <p:sldId id="258" r:id="rId14"/>
    <p:sldId id="263" r:id="rId15"/>
    <p:sldId id="265" r:id="rId16"/>
    <p:sldId id="285" r:id="rId17"/>
    <p:sldId id="286" r:id="rId18"/>
    <p:sldId id="287" r:id="rId19"/>
    <p:sldId id="288" r:id="rId20"/>
    <p:sldId id="289" r:id="rId21"/>
    <p:sldId id="290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List1!$C$33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List1!$B$34:$B$38</c:f>
              <c:strCache>
                <c:ptCount val="4"/>
                <c:pt idx="0">
                  <c:v>9-10</c:v>
                </c:pt>
                <c:pt idx="1">
                  <c:v>11-12</c:v>
                </c:pt>
                <c:pt idx="2">
                  <c:v>13-14</c:v>
                </c:pt>
                <c:pt idx="3">
                  <c:v>15-17</c:v>
                </c:pt>
              </c:strCache>
              <c:extLst/>
            </c:strRef>
          </c:cat>
          <c:val>
            <c:numRef>
              <c:f>List1!$C$34:$C$38</c:f>
              <c:numCache>
                <c:formatCode>###0.0%</c:formatCode>
                <c:ptCount val="4"/>
                <c:pt idx="0">
                  <c:v>0.30569948186528495</c:v>
                </c:pt>
                <c:pt idx="1">
                  <c:v>0.25295109612141653</c:v>
                </c:pt>
                <c:pt idx="2">
                  <c:v>0.29984051036682613</c:v>
                </c:pt>
                <c:pt idx="3">
                  <c:v>0.34806034482758619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FDD-4C88-BA67-1D26C0A50CD4}"/>
            </c:ext>
          </c:extLst>
        </c:ser>
        <c:ser>
          <c:idx val="1"/>
          <c:order val="1"/>
          <c:tx>
            <c:strRef>
              <c:f>List1!$D$33</c:f>
              <c:strCache>
                <c:ptCount val="1"/>
                <c:pt idx="0">
                  <c:v>Téměř nikdy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List1!$B$34:$B$38</c:f>
              <c:strCache>
                <c:ptCount val="4"/>
                <c:pt idx="0">
                  <c:v>9-10</c:v>
                </c:pt>
                <c:pt idx="1">
                  <c:v>11-12</c:v>
                </c:pt>
                <c:pt idx="2">
                  <c:v>13-14</c:v>
                </c:pt>
                <c:pt idx="3">
                  <c:v>15-17</c:v>
                </c:pt>
              </c:strCache>
              <c:extLst/>
            </c:strRef>
          </c:cat>
          <c:val>
            <c:numRef>
              <c:f>List1!$D$34:$D$38</c:f>
              <c:numCache>
                <c:formatCode>###0.0%</c:formatCode>
                <c:ptCount val="4"/>
                <c:pt idx="0">
                  <c:v>0.17616580310880828</c:v>
                </c:pt>
                <c:pt idx="1">
                  <c:v>0.25126475548060706</c:v>
                </c:pt>
                <c:pt idx="2">
                  <c:v>0.29984051036682613</c:v>
                </c:pt>
                <c:pt idx="3">
                  <c:v>0.30064655172413796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FDD-4C88-BA67-1D26C0A50CD4}"/>
            </c:ext>
          </c:extLst>
        </c:ser>
        <c:ser>
          <c:idx val="2"/>
          <c:order val="2"/>
          <c:tx>
            <c:strRef>
              <c:f>List1!$E$33</c:f>
              <c:strCache>
                <c:ptCount val="1"/>
                <c:pt idx="0">
                  <c:v>Občas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List1!$B$34:$B$38</c:f>
              <c:strCache>
                <c:ptCount val="4"/>
                <c:pt idx="0">
                  <c:v>9-10</c:v>
                </c:pt>
                <c:pt idx="1">
                  <c:v>11-12</c:v>
                </c:pt>
                <c:pt idx="2">
                  <c:v>13-14</c:v>
                </c:pt>
                <c:pt idx="3">
                  <c:v>15-17</c:v>
                </c:pt>
              </c:strCache>
              <c:extLst/>
            </c:strRef>
          </c:cat>
          <c:val>
            <c:numRef>
              <c:f>List1!$E$34:$E$38</c:f>
              <c:numCache>
                <c:formatCode>###0.0%</c:formatCode>
                <c:ptCount val="4"/>
                <c:pt idx="0">
                  <c:v>0.30569948186528495</c:v>
                </c:pt>
                <c:pt idx="1">
                  <c:v>0.29342327150084319</c:v>
                </c:pt>
                <c:pt idx="2">
                  <c:v>0.25199362041467305</c:v>
                </c:pt>
                <c:pt idx="3">
                  <c:v>0.24784482758620691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FDD-4C88-BA67-1D26C0A50CD4}"/>
            </c:ext>
          </c:extLst>
        </c:ser>
        <c:ser>
          <c:idx val="3"/>
          <c:order val="3"/>
          <c:tx>
            <c:strRef>
              <c:f>List1!$F$33</c:f>
              <c:strCache>
                <c:ptCount val="1"/>
                <c:pt idx="0">
                  <c:v>Často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List1!$B$34:$B$38</c:f>
              <c:strCache>
                <c:ptCount val="4"/>
                <c:pt idx="0">
                  <c:v>9-10</c:v>
                </c:pt>
                <c:pt idx="1">
                  <c:v>11-12</c:v>
                </c:pt>
                <c:pt idx="2">
                  <c:v>13-14</c:v>
                </c:pt>
                <c:pt idx="3">
                  <c:v>15-17</c:v>
                </c:pt>
              </c:strCache>
              <c:extLst/>
            </c:strRef>
          </c:cat>
          <c:val>
            <c:numRef>
              <c:f>List1!$F$34:$F$38</c:f>
              <c:numCache>
                <c:formatCode>###0.0%</c:formatCode>
                <c:ptCount val="4"/>
                <c:pt idx="0">
                  <c:v>0.13730569948186527</c:v>
                </c:pt>
                <c:pt idx="1">
                  <c:v>0.13153456998313659</c:v>
                </c:pt>
                <c:pt idx="2">
                  <c:v>9.2503987240829352E-2</c:v>
                </c:pt>
                <c:pt idx="3">
                  <c:v>7.8663793103448273E-2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FDD-4C88-BA67-1D26C0A50CD4}"/>
            </c:ext>
          </c:extLst>
        </c:ser>
        <c:ser>
          <c:idx val="4"/>
          <c:order val="4"/>
          <c:tx>
            <c:strRef>
              <c:f>List1!$G$33</c:f>
              <c:strCache>
                <c:ptCount val="1"/>
                <c:pt idx="0">
                  <c:v>Velmi často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List1!$B$34:$B$38</c:f>
              <c:strCache>
                <c:ptCount val="4"/>
                <c:pt idx="0">
                  <c:v>9-10</c:v>
                </c:pt>
                <c:pt idx="1">
                  <c:v>11-12</c:v>
                </c:pt>
                <c:pt idx="2">
                  <c:v>13-14</c:v>
                </c:pt>
                <c:pt idx="3">
                  <c:v>15-17</c:v>
                </c:pt>
              </c:strCache>
              <c:extLst/>
            </c:strRef>
          </c:cat>
          <c:val>
            <c:numRef>
              <c:f>List1!$G$34:$G$38</c:f>
              <c:numCache>
                <c:formatCode>###0.0%</c:formatCode>
                <c:ptCount val="4"/>
                <c:pt idx="0">
                  <c:v>7.512953367875648E-2</c:v>
                </c:pt>
                <c:pt idx="1">
                  <c:v>7.0826306913996634E-2</c:v>
                </c:pt>
                <c:pt idx="2">
                  <c:v>5.5821371610845293E-2</c:v>
                </c:pt>
                <c:pt idx="3">
                  <c:v>2.4784482758620691E-2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FDD-4C88-BA67-1D26C0A50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41111136"/>
        <c:axId val="541105232"/>
      </c:barChart>
      <c:catAx>
        <c:axId val="54111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1105232"/>
        <c:crosses val="autoZero"/>
        <c:auto val="1"/>
        <c:lblAlgn val="ctr"/>
        <c:lblOffset val="100"/>
        <c:noMultiLvlLbl val="0"/>
      </c:catAx>
      <c:valAx>
        <c:axId val="5411052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111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1"/>
          <c:order val="1"/>
          <c:tx>
            <c:strRef>
              <c:f>List1!$H$4</c:f>
              <c:strCache>
                <c:ptCount val="1"/>
                <c:pt idx="0">
                  <c:v>I was happy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78A5E8D-1A06-4193-A686-F0536E54B817}" type="VALUE">
                      <a:rPr lang="en-US" baseline="0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1BB-462E-8B90-491999FE596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List1!$I$4</c:f>
              <c:numCache>
                <c:formatCode>###0.0</c:formatCode>
                <c:ptCount val="1"/>
                <c:pt idx="0">
                  <c:v>78.036802505446403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B-462E-8B90-491999FE596A}"/>
            </c:ext>
          </c:extLst>
        </c:ser>
        <c:ser>
          <c:idx val="2"/>
          <c:order val="2"/>
          <c:tx>
            <c:strRef>
              <c:f>List1!$H$5</c:f>
              <c:strCache>
                <c:ptCount val="1"/>
                <c:pt idx="0">
                  <c:v>I was not happy or upset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3E43CAE6-3073-4325-B2C9-04EAD6F417BE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1BB-462E-8B90-491999FE596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List1!$I$5</c:f>
              <c:numCache>
                <c:formatCode>###0.0</c:formatCode>
                <c:ptCount val="1"/>
                <c:pt idx="0">
                  <c:v>11.081161593925714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BB-462E-8B90-491999FE596A}"/>
            </c:ext>
          </c:extLst>
        </c:ser>
        <c:ser>
          <c:idx val="3"/>
          <c:order val="3"/>
          <c:tx>
            <c:strRef>
              <c:f>List1!$H$6</c:f>
              <c:strCache>
                <c:ptCount val="1"/>
                <c:pt idx="0">
                  <c:v>I was a little upset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0A0FB9D-B6F7-4A2C-8175-CEB6F46C7272}" type="VALUE">
                      <a:rPr lang="en-US" baseline="0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1BB-462E-8B90-491999FE596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List1!$I$6</c:f>
              <c:numCache>
                <c:formatCode>###0.0</c:formatCode>
                <c:ptCount val="1"/>
                <c:pt idx="0">
                  <c:v>9.4788566280028999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BB-462E-8B90-491999FE596A}"/>
            </c:ext>
          </c:extLst>
        </c:ser>
        <c:ser>
          <c:idx val="4"/>
          <c:order val="4"/>
          <c:tx>
            <c:strRef>
              <c:f>List1!$H$7</c:f>
              <c:strCache>
                <c:ptCount val="1"/>
                <c:pt idx="0">
                  <c:v>I was fairly upset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889546351084813E-3"/>
                  <c:y val="0.25462962962962954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0</a:t>
                    </a:r>
                    <a:fld id="{382F8338-2DD3-4CCA-BD76-A917AC8B9198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1BB-462E-8B90-491999FE596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List1!$I$7</c:f>
              <c:numCache>
                <c:formatCode>####.0</c:formatCode>
                <c:ptCount val="1"/>
                <c:pt idx="0">
                  <c:v>0.5779532830138614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BB-462E-8B90-491999FE596A}"/>
            </c:ext>
          </c:extLst>
        </c:ser>
        <c:ser>
          <c:idx val="5"/>
          <c:order val="5"/>
          <c:tx>
            <c:strRef>
              <c:f>List1!$H$8</c:f>
              <c:strCache>
                <c:ptCount val="1"/>
                <c:pt idx="0">
                  <c:v>I was very upset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9171597633136093E-3"/>
                  <c:y val="-0.263888888888888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0</a:t>
                    </a:r>
                    <a:fld id="{FED2F814-0D81-4E2E-A14D-5BDFC0A0EAC0}" type="VALUE">
                      <a:rPr lang="en-US" baseline="0"/>
                      <a:pPr>
                        <a:defRPr/>
                      </a:pPr>
                      <a:t>[HODNOTA]</a:t>
                    </a:fld>
                    <a:endParaRPr lang="en-US" baseline="0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8935"/>
                        <a:gd name="adj2" fmla="val 180575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1BB-462E-8B90-491999FE596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List1!$I$8</c:f>
              <c:numCache>
                <c:formatCode>####.0</c:formatCode>
                <c:ptCount val="1"/>
                <c:pt idx="0">
                  <c:v>0.82522598961112903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1BB-462E-8B90-491999FE5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9118736"/>
        <c:axId val="36911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List1!$H$3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List1!$I$3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61BB-462E-8B90-491999FE596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List1!$H$9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List1!$I$9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61BB-462E-8B90-491999FE596A}"/>
                  </c:ext>
                </c:extLst>
              </c15:ser>
            </c15:filteredBarSeries>
          </c:ext>
        </c:extLst>
      </c:barChart>
      <c:catAx>
        <c:axId val="369118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9114800"/>
        <c:crosses val="autoZero"/>
        <c:auto val="1"/>
        <c:lblAlgn val="ctr"/>
        <c:lblOffset val="100"/>
        <c:noMultiLvlLbl val="0"/>
      </c:catAx>
      <c:valAx>
        <c:axId val="36911480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911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List1!$H$38</c:f>
              <c:strCache>
                <c:ptCount val="1"/>
                <c:pt idx="0">
                  <c:v>not bothered (q1)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List1!$I$37</c:f>
              <c:numCache>
                <c:formatCode>General</c:formatCode>
                <c:ptCount val="1"/>
              </c:numCache>
            </c:numRef>
          </c:cat>
          <c:val>
            <c:numRef>
              <c:f>List1!$I$38</c:f>
              <c:numCache>
                <c:formatCode>General</c:formatCode>
                <c:ptCount val="1"/>
                <c:pt idx="0">
                  <c:v>84.9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3-411E-A58E-8C8DED5DD39D}"/>
            </c:ext>
          </c:extLst>
        </c:ser>
        <c:ser>
          <c:idx val="1"/>
          <c:order val="1"/>
          <c:tx>
            <c:strRef>
              <c:f>List1!$H$39</c:f>
              <c:strCache>
                <c:ptCount val="1"/>
                <c:pt idx="0">
                  <c:v>Not at all upset (q2)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9.8619329388561598E-3"/>
                  <c:y val="0.2521367521367519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0BDC2E-D6D7-4C79-8899-DA6FF36206FE}" type="VALUE">
                      <a:rPr lang="en-US" baseline="0"/>
                      <a:pPr>
                        <a:defRPr/>
                      </a:pPr>
                      <a:t>[HODNOTA]</a:t>
                    </a:fld>
                    <a:endParaRPr lang="cs-CZ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9932"/>
                        <a:gd name="adj2" fmla="val -173322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33-411E-A58E-8C8DED5DD39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List1!$I$37</c:f>
              <c:numCache>
                <c:formatCode>General</c:formatCode>
                <c:ptCount val="1"/>
              </c:numCache>
            </c:numRef>
          </c:cat>
          <c:val>
            <c:numRef>
              <c:f>List1!$I$39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33-411E-A58E-8C8DED5DD39D}"/>
            </c:ext>
          </c:extLst>
        </c:ser>
        <c:ser>
          <c:idx val="2"/>
          <c:order val="2"/>
          <c:tx>
            <c:strRef>
              <c:f>List1!$H$40</c:f>
              <c:strCache>
                <c:ptCount val="1"/>
                <c:pt idx="0">
                  <c:v>A bit upset (q2)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464001220945791E-16"/>
                  <c:y val="-0.22649572649572652"/>
                </c:manualLayout>
              </c:layout>
              <c:tx>
                <c:rich>
                  <a:bodyPr/>
                  <a:lstStyle/>
                  <a:p>
                    <a:fld id="{DB2AA069-E29C-458A-90F5-79BA14DF5F27}" type="VALUE">
                      <a:rPr lang="en-US" baseline="0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633-411E-A58E-8C8DED5DD39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List1!$I$37</c:f>
              <c:numCache>
                <c:formatCode>General</c:formatCode>
                <c:ptCount val="1"/>
              </c:numCache>
            </c:numRef>
          </c:cat>
          <c:val>
            <c:numRef>
              <c:f>List1!$I$40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33-411E-A58E-8C8DED5DD39D}"/>
            </c:ext>
          </c:extLst>
        </c:ser>
        <c:ser>
          <c:idx val="3"/>
          <c:order val="3"/>
          <c:tx>
            <c:strRef>
              <c:f>List1!$H$41</c:f>
              <c:strCache>
                <c:ptCount val="1"/>
                <c:pt idx="0">
                  <c:v>Fairly upset (q2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89546351084813E-3"/>
                  <c:y val="0.25213675213675196"/>
                </c:manualLayout>
              </c:layout>
              <c:tx>
                <c:rich>
                  <a:bodyPr/>
                  <a:lstStyle/>
                  <a:p>
                    <a:fld id="{52249AEB-76A8-413D-A49D-53E19CCBE315}" type="VALUE">
                      <a:rPr lang="en-US" baseline="0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633-411E-A58E-8C8DED5DD39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List1!$I$37</c:f>
              <c:numCache>
                <c:formatCode>General</c:formatCode>
                <c:ptCount val="1"/>
              </c:numCache>
            </c:numRef>
          </c:cat>
          <c:val>
            <c:numRef>
              <c:f>List1!$I$41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33-411E-A58E-8C8DED5DD39D}"/>
            </c:ext>
          </c:extLst>
        </c:ser>
        <c:ser>
          <c:idx val="4"/>
          <c:order val="4"/>
          <c:tx>
            <c:strRef>
              <c:f>List1!$H$42</c:f>
              <c:strCache>
                <c:ptCount val="1"/>
                <c:pt idx="0">
                  <c:v>Very upset (q2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9171597633136093E-3"/>
                  <c:y val="-0.22222222222222221"/>
                </c:manualLayout>
              </c:layout>
              <c:tx>
                <c:rich>
                  <a:bodyPr/>
                  <a:lstStyle/>
                  <a:p>
                    <a:fld id="{1C0D03DC-3666-44C7-9ABD-0E2A192D7856}" type="VALUE">
                      <a:rPr lang="en-US" baseline="0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633-411E-A58E-8C8DED5DD39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List1!$I$37</c:f>
              <c:numCache>
                <c:formatCode>General</c:formatCode>
                <c:ptCount val="1"/>
              </c:numCache>
            </c:numRef>
          </c:cat>
          <c:val>
            <c:numRef>
              <c:f>List1!$I$42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33-411E-A58E-8C8DED5DD39D}"/>
            </c:ext>
          </c:extLst>
        </c:ser>
        <c:ser>
          <c:idx val="5"/>
          <c:order val="5"/>
          <c:tx>
            <c:strRef>
              <c:f>List1!$H$43</c:f>
              <c:strCache>
                <c:ptCount val="1"/>
                <c:pt idx="0">
                  <c:v>Don't know (q2)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435897435897435"/>
                </c:manualLayout>
              </c:layout>
              <c:tx>
                <c:rich>
                  <a:bodyPr/>
                  <a:lstStyle/>
                  <a:p>
                    <a:fld id="{A2CF3289-8DE1-4C62-BA63-0979138A563B}" type="VALUE">
                      <a:rPr lang="en-US" baseline="0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633-411E-A58E-8C8DED5DD39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List1!$I$37</c:f>
              <c:numCache>
                <c:formatCode>General</c:formatCode>
                <c:ptCount val="1"/>
              </c:numCache>
            </c:numRef>
          </c:cat>
          <c:val>
            <c:numRef>
              <c:f>List1!$I$43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33-411E-A58E-8C8DED5DD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9118736"/>
        <c:axId val="369114800"/>
        <c:extLst/>
      </c:barChart>
      <c:catAx>
        <c:axId val="369118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9114800"/>
        <c:crosses val="autoZero"/>
        <c:auto val="1"/>
        <c:lblAlgn val="ctr"/>
        <c:lblOffset val="100"/>
        <c:noMultiLvlLbl val="0"/>
      </c:catAx>
      <c:valAx>
        <c:axId val="369114800"/>
        <c:scaling>
          <c:orientation val="minMax"/>
          <c:min val="0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911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24D0E0-39E2-428C-BD50-7A0FE9358A84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75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53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51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05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45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1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87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26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37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63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29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624D0E0-39E2-428C-BD50-7A0FE9358A84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8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proana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.wustl.edu/robertwilson/Category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Závěrečná hodina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ZUR387</a:t>
            </a:r>
          </a:p>
          <a:p>
            <a:endParaRPr lang="cs-CZ" dirty="0"/>
          </a:p>
          <a:p>
            <a:r>
              <a:rPr lang="cs-CZ" dirty="0"/>
              <a:t>Lenka Dědková</a:t>
            </a:r>
          </a:p>
        </p:txBody>
      </p:sp>
    </p:spTree>
    <p:extLst>
      <p:ext uri="{BB962C8B-B14F-4D97-AF65-F5344CB8AC3E}">
        <p14:creationId xmlns:p14="http://schemas.microsoft.com/office/powerpoint/2010/main" val="220114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62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jsme probírali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878" y="1928812"/>
            <a:ext cx="9720073" cy="4023360"/>
          </a:xfrm>
        </p:spPr>
        <p:txBody>
          <a:bodyPr>
            <a:normAutofit/>
          </a:bodyPr>
          <a:lstStyle/>
          <a:p>
            <a:r>
              <a:rPr lang="cs-CZ" dirty="0"/>
              <a:t>Především rizika</a:t>
            </a:r>
          </a:p>
          <a:p>
            <a:pPr lvl="1"/>
            <a:r>
              <a:rPr lang="cs-CZ" dirty="0"/>
              <a:t>Byť s občasným poukázáním na možné pozitivní dopady – často dáno metodologií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Př. EUKO II a meeting </a:t>
            </a:r>
            <a:r>
              <a:rPr lang="cs-CZ" dirty="0" err="1"/>
              <a:t>strangers</a:t>
            </a:r>
            <a:r>
              <a:rPr lang="cs-CZ" dirty="0"/>
              <a:t>:</a:t>
            </a:r>
          </a:p>
          <a:p>
            <a:pPr lvl="1"/>
            <a:r>
              <a:rPr lang="cs-CZ" i="1" dirty="0"/>
              <a:t>Setkal/a ses v posledním roce s někým z internetu?: </a:t>
            </a:r>
            <a:r>
              <a:rPr lang="cs-CZ" dirty="0"/>
              <a:t>14% dětí (z ČR) se s někým sešlo</a:t>
            </a:r>
          </a:p>
          <a:p>
            <a:pPr lvl="1"/>
            <a:r>
              <a:rPr lang="cs-CZ" i="1" dirty="0"/>
              <a:t>Bylo to setkání něčím nepříjemné? </a:t>
            </a:r>
            <a:r>
              <a:rPr lang="cs-CZ" dirty="0"/>
              <a:t>15% z nich (1.9% ze všech) řeklo „ano“</a:t>
            </a:r>
          </a:p>
          <a:p>
            <a:pPr lvl="1"/>
            <a:r>
              <a:rPr lang="cs-CZ" i="1" dirty="0"/>
              <a:t>Jak moc nepříjemné bylo? </a:t>
            </a:r>
            <a:r>
              <a:rPr lang="cs-CZ" dirty="0"/>
              <a:t>23% vůbec, 16% trochu, 12% docela dost, 22% hodně, 27% nevím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EUKO IV: </a:t>
            </a:r>
          </a:p>
          <a:p>
            <a:pPr lvl="1"/>
            <a:r>
              <a:rPr lang="cs-CZ" i="1" dirty="0"/>
              <a:t>Setkal/a ses v posledním roce s někým z internetu?: </a:t>
            </a:r>
            <a:r>
              <a:rPr lang="cs-CZ" dirty="0"/>
              <a:t>20% dětí (z ČR) se s někým sešlo</a:t>
            </a:r>
          </a:p>
          <a:p>
            <a:pPr lvl="1"/>
            <a:r>
              <a:rPr lang="cs-CZ" i="1" dirty="0"/>
              <a:t>Jak ses po tom cítil/a? 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3579D307-049D-4FE8-B301-04ED0DCE9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257988"/>
              </p:ext>
            </p:extLst>
          </p:nvPr>
        </p:nvGraphicFramePr>
        <p:xfrm>
          <a:off x="4728972" y="5043488"/>
          <a:ext cx="6438900" cy="181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50700DD3-D92C-4AA2-91D8-789C5C20BC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676904"/>
              </p:ext>
            </p:extLst>
          </p:nvPr>
        </p:nvGraphicFramePr>
        <p:xfrm>
          <a:off x="5648038" y="41720"/>
          <a:ext cx="6377084" cy="204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6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jsme probírali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Především rizika</a:t>
            </a:r>
          </a:p>
          <a:p>
            <a:pPr lvl="1"/>
            <a:r>
              <a:rPr lang="cs-CZ" dirty="0"/>
              <a:t>Byť s občasným poukázáním na možné pozitivní dopady – často dáno metodologií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Př. EUKO II a meeting </a:t>
            </a:r>
            <a:r>
              <a:rPr lang="cs-CZ" dirty="0" err="1"/>
              <a:t>strangers</a:t>
            </a:r>
            <a:r>
              <a:rPr lang="cs-CZ" dirty="0"/>
              <a:t>:</a:t>
            </a:r>
          </a:p>
          <a:p>
            <a:pPr lvl="1"/>
            <a:endParaRPr lang="cs-CZ" dirty="0"/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Nezapomínejte, že technologie přináší mnoho pozitiv!</a:t>
            </a:r>
          </a:p>
          <a:p>
            <a:pPr lvl="1"/>
            <a:r>
              <a:rPr lang="cs-CZ" dirty="0" err="1">
                <a:solidFill>
                  <a:srgbClr val="FF0000"/>
                </a:solidFill>
              </a:rPr>
              <a:t>VLOzit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euko</a:t>
            </a:r>
            <a:r>
              <a:rPr lang="cs-CZ" dirty="0">
                <a:solidFill>
                  <a:srgbClr val="FF0000"/>
                </a:solidFill>
              </a:rPr>
              <a:t> graf happy </a:t>
            </a:r>
            <a:r>
              <a:rPr lang="cs-CZ" dirty="0" err="1">
                <a:solidFill>
                  <a:srgbClr val="FF0000"/>
                </a:solidFill>
              </a:rPr>
              <a:t>meetigns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Jen výběr témat</a:t>
            </a:r>
          </a:p>
          <a:p>
            <a:pPr lvl="1"/>
            <a:r>
              <a:rPr lang="cs-CZ" dirty="0"/>
              <a:t>Zkušenosti s ICT jsou široké – podobně jako „</a:t>
            </a:r>
            <a:r>
              <a:rPr lang="cs-CZ" dirty="0" err="1"/>
              <a:t>offline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Skoro u všech životních oblastí se lze ptát na to, jak do nich vstupují technologie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54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spoustě rizik se ví…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 o spoustě se mluví</a:t>
            </a:r>
          </a:p>
          <a:p>
            <a:endParaRPr lang="cs-CZ" dirty="0"/>
          </a:p>
          <a:p>
            <a:r>
              <a:rPr lang="cs-CZ" dirty="0"/>
              <a:t>Pak jsou taková, o kterých se „tak nějak“ ví, ale moc se o nich nemluví</a:t>
            </a:r>
          </a:p>
          <a:p>
            <a:endParaRPr lang="cs-CZ" dirty="0"/>
          </a:p>
          <a:p>
            <a:r>
              <a:rPr lang="cs-CZ" dirty="0"/>
              <a:t>A taková, o kterých nevíme..? </a:t>
            </a:r>
          </a:p>
        </p:txBody>
      </p:sp>
    </p:spTree>
    <p:extLst>
      <p:ext uri="{BB962C8B-B14F-4D97-AF65-F5344CB8AC3E}">
        <p14:creationId xmlns:p14="http://schemas.microsoft.com/office/powerpoint/2010/main" val="272635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Hodnoty prezentované v médiích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Staré téma v novém </a:t>
            </a:r>
          </a:p>
          <a:p>
            <a:pPr lvl="1"/>
            <a:r>
              <a:rPr lang="cs-CZ" dirty="0"/>
              <a:t>Reklamy </a:t>
            </a:r>
          </a:p>
          <a:p>
            <a:pPr lvl="1"/>
            <a:r>
              <a:rPr lang="cs-CZ" dirty="0"/>
              <a:t>Hierarchie ve hrách</a:t>
            </a:r>
          </a:p>
          <a:p>
            <a:pPr lvl="1"/>
            <a:r>
              <a:rPr lang="cs-CZ" dirty="0"/>
              <a:t>Stereotypy a karikované postavy</a:t>
            </a:r>
          </a:p>
          <a:p>
            <a:endParaRPr lang="cs-CZ" dirty="0"/>
          </a:p>
        </p:txBody>
      </p:sp>
      <p:pic>
        <p:nvPicPr>
          <p:cNvPr id="4" name="Picture 2" descr="https://static.boredpanda.com/blog/wp-content/uploads/2015/02/tree-change-dolls-sonia-singh-14.jpg">
            <a:extLst>
              <a:ext uri="{FF2B5EF4-FFF2-40B4-BE49-F238E27FC236}">
                <a16:creationId xmlns:a16="http://schemas.microsoft.com/office/drawing/2014/main" id="{0CF3E428-FED7-4534-85E8-13D021E2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6" y="3934479"/>
            <a:ext cx="3467100" cy="265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57" y="3943589"/>
            <a:ext cx="6848815" cy="264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96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6" y="467229"/>
            <a:ext cx="5494372" cy="2227959"/>
          </a:xfrm>
        </p:spPr>
      </p:pic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4" y="3305545"/>
            <a:ext cx="4709074" cy="3318016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769" y="3305545"/>
            <a:ext cx="6704094" cy="3318016"/>
          </a:xfrm>
          <a:prstGeom prst="rect">
            <a:avLst/>
          </a:prstGeo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76" y="585216"/>
            <a:ext cx="5572903" cy="2305372"/>
          </a:xfrm>
          <a:prstGeom prst="rect">
            <a:avLst/>
          </a:prstGeom>
        </p:spPr>
      </p:pic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22" y="4009430"/>
            <a:ext cx="10019355" cy="2216671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20" y="2068073"/>
            <a:ext cx="2474944" cy="2474944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59" y="1724284"/>
            <a:ext cx="6411220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94" y="3543130"/>
            <a:ext cx="2324219" cy="331487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2" y="195098"/>
            <a:ext cx="3398782" cy="4111430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48" y="39624"/>
            <a:ext cx="4151752" cy="424915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88" y="3480103"/>
            <a:ext cx="4532011" cy="33778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23" y="1261168"/>
            <a:ext cx="2398713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93" y="919431"/>
            <a:ext cx="7506796" cy="53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Prevalence ED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1199219" y="2084832"/>
            <a:ext cx="10404201" cy="45259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2800" dirty="0"/>
              <a:t>Nejčastěji v pubertě, častěji dívky</a:t>
            </a:r>
          </a:p>
          <a:p>
            <a:pPr eaLnBrk="1" hangingPunct="1"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dirty="0"/>
              <a:t>Anorexie: 2-4%</a:t>
            </a:r>
          </a:p>
          <a:p>
            <a:pPr eaLnBrk="1" hangingPunct="1">
              <a:defRPr/>
            </a:pPr>
            <a:r>
              <a:rPr lang="cs-CZ" altLang="cs-CZ" sz="2800" dirty="0"/>
              <a:t>Bulimie: 1-2%</a:t>
            </a:r>
          </a:p>
          <a:p>
            <a:pPr eaLnBrk="1" hangingPunct="1">
              <a:defRPr/>
            </a:pPr>
            <a:r>
              <a:rPr lang="cs-CZ" altLang="cs-CZ" sz="2800" dirty="0" err="1"/>
              <a:t>Binge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eating</a:t>
            </a:r>
            <a:r>
              <a:rPr lang="cs-CZ" altLang="cs-CZ" sz="2800" dirty="0"/>
              <a:t>: 2%</a:t>
            </a:r>
          </a:p>
          <a:p>
            <a:pPr eaLnBrk="1" hangingPunct="1"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dirty="0"/>
              <a:t>Široký problém s mnoha dopady (a příčinami)</a:t>
            </a:r>
          </a:p>
          <a:p>
            <a:pPr lvl="1">
              <a:defRPr/>
            </a:pPr>
            <a:r>
              <a:rPr lang="cs-CZ" altLang="cs-CZ" sz="2400" dirty="0"/>
              <a:t>Pacienti s anorexií 18x častěji páchají sebevraždy, 5x častěji umírají předčasně (nemoci)</a:t>
            </a:r>
          </a:p>
          <a:p>
            <a:pPr eaLnBrk="1" hangingPunct="1"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018614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Stránky podporující ED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altLang="cs-CZ" dirty="0"/>
              <a:t>Pro-</a:t>
            </a:r>
            <a:r>
              <a:rPr lang="cs-CZ" altLang="cs-CZ" dirty="0" err="1"/>
              <a:t>ana</a:t>
            </a:r>
            <a:r>
              <a:rPr lang="cs-CZ" altLang="cs-CZ" dirty="0"/>
              <a:t>/ pro-</a:t>
            </a:r>
            <a:r>
              <a:rPr lang="cs-CZ" altLang="cs-CZ" dirty="0" err="1"/>
              <a:t>mia</a:t>
            </a:r>
            <a:r>
              <a:rPr lang="cs-CZ" altLang="cs-CZ" dirty="0"/>
              <a:t> (</a:t>
            </a:r>
            <a:r>
              <a:rPr lang="cs-CZ" altLang="cs-CZ" dirty="0" err="1"/>
              <a:t>ana</a:t>
            </a:r>
            <a:r>
              <a:rPr lang="cs-CZ" altLang="cs-CZ" dirty="0"/>
              <a:t> – </a:t>
            </a:r>
            <a:r>
              <a:rPr lang="cs-CZ" altLang="cs-CZ" dirty="0" err="1"/>
              <a:t>anorexia</a:t>
            </a:r>
            <a:r>
              <a:rPr lang="cs-CZ" altLang="cs-CZ" dirty="0"/>
              <a:t>, </a:t>
            </a:r>
            <a:r>
              <a:rPr lang="cs-CZ" altLang="cs-CZ" dirty="0" err="1"/>
              <a:t>mia</a:t>
            </a:r>
            <a:r>
              <a:rPr lang="cs-CZ" altLang="cs-CZ" dirty="0"/>
              <a:t> – </a:t>
            </a:r>
            <a:r>
              <a:rPr lang="cs-CZ" altLang="cs-CZ" dirty="0" err="1"/>
              <a:t>bulimia</a:t>
            </a:r>
            <a:r>
              <a:rPr lang="cs-CZ" altLang="cs-CZ" dirty="0"/>
              <a:t>)</a:t>
            </a:r>
          </a:p>
          <a:p>
            <a:pPr eaLnBrk="1" hangingPunct="1">
              <a:defRPr/>
            </a:pPr>
            <a:r>
              <a:rPr lang="cs-CZ" altLang="cs-CZ" dirty="0"/>
              <a:t>Stránky podporující a povzbuzující extrémní hubnutí</a:t>
            </a:r>
          </a:p>
          <a:p>
            <a:pPr eaLnBrk="1" hangingPunct="1"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sz="2000" dirty="0"/>
              <a:t>Častá prohlášení typu – </a:t>
            </a:r>
            <a:r>
              <a:rPr lang="cs-CZ" altLang="cs-CZ" sz="2000" dirty="0">
                <a:solidFill>
                  <a:schemeClr val="accent2"/>
                </a:solidFill>
              </a:rPr>
              <a:t>„</a:t>
            </a:r>
            <a:r>
              <a:rPr lang="cs-CZ" altLang="cs-CZ" sz="2000" dirty="0" err="1">
                <a:solidFill>
                  <a:schemeClr val="accent2"/>
                </a:solidFill>
              </a:rPr>
              <a:t>ana</a:t>
            </a:r>
            <a:r>
              <a:rPr lang="cs-CZ" altLang="cs-CZ" sz="2000" dirty="0">
                <a:solidFill>
                  <a:schemeClr val="accent2"/>
                </a:solidFill>
              </a:rPr>
              <a:t>“ je životní styl</a:t>
            </a:r>
            <a:r>
              <a:rPr lang="cs-CZ" altLang="cs-CZ" sz="2000" dirty="0"/>
              <a:t>, ne nemoc (porucha)</a:t>
            </a:r>
          </a:p>
          <a:p>
            <a:pPr>
              <a:defRPr/>
            </a:pPr>
            <a:r>
              <a:rPr lang="cs-CZ" altLang="cs-CZ" sz="2000" dirty="0"/>
              <a:t>Podrobný popis anorexie a bulimie – aby čtenáři nebyli odhaleni u doktora</a:t>
            </a:r>
          </a:p>
          <a:p>
            <a:pPr>
              <a:defRPr/>
            </a:pPr>
            <a:r>
              <a:rPr lang="cs-CZ" altLang="cs-CZ" sz="2000" dirty="0"/>
              <a:t>Motivační obrázky – </a:t>
            </a:r>
            <a:r>
              <a:rPr lang="cs-CZ" altLang="cs-CZ" sz="2000" dirty="0" err="1">
                <a:solidFill>
                  <a:schemeClr val="accent2"/>
                </a:solidFill>
              </a:rPr>
              <a:t>thinspiration</a:t>
            </a:r>
            <a:endParaRPr lang="cs-CZ" altLang="cs-CZ" sz="20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cs-CZ" altLang="cs-CZ" sz="2000" dirty="0"/>
              <a:t>Desatera nebo pravidla, která mají pomoci vydržet nejíst a podporovat</a:t>
            </a:r>
          </a:p>
          <a:p>
            <a:pPr>
              <a:defRPr/>
            </a:pPr>
            <a:r>
              <a:rPr lang="cs-CZ" altLang="cs-CZ" sz="2000" dirty="0"/>
              <a:t>Podpůrné skupiny, diskuze, komentáře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>
                <a:hlinkClick r:id="rId2"/>
              </a:rPr>
              <a:t>http://www.myproana.com/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1167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Proč jsou tyto komunity rizikové?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>
          <a:xfrm>
            <a:off x="1146670" y="2084832"/>
            <a:ext cx="10278075" cy="41433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2700" dirty="0">
                <a:solidFill>
                  <a:schemeClr val="accent2"/>
                </a:solidFill>
              </a:rPr>
              <a:t>Potenciální spouštěče rizikového chování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cs-CZ" altLang="cs-CZ" sz="2700" dirty="0"/>
              <a:t>Získání informací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cs-CZ" altLang="cs-CZ" sz="2700" dirty="0"/>
              <a:t>Upevňování již započatého rizikového chování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cs-CZ" altLang="cs-CZ" sz="2700" dirty="0"/>
              <a:t>Postoj k odborné pomoci nebo odborným informacím – často vnímána velmi negativně, zlehčována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cs-CZ" altLang="cs-CZ" sz="2700" dirty="0"/>
              <a:t>Pocit „normálnosti“ jednání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cs-CZ" altLang="cs-CZ" sz="2700" dirty="0"/>
              <a:t>Sociální nákaza</a:t>
            </a:r>
          </a:p>
        </p:txBody>
      </p:sp>
      <p:sp>
        <p:nvSpPr>
          <p:cNvPr id="3" name="Obdélník 2"/>
          <p:cNvSpPr/>
          <p:nvPr/>
        </p:nvSpPr>
        <p:spPr>
          <a:xfrm>
            <a:off x="6285707" y="4803228"/>
            <a:ext cx="5328744" cy="161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Stejné principy jsou v pozadí jakýchkoliv jiných (rizikových online) komunit</a:t>
            </a:r>
          </a:p>
        </p:txBody>
      </p:sp>
    </p:spTree>
    <p:extLst>
      <p:ext uri="{BB962C8B-B14F-4D97-AF65-F5344CB8AC3E}">
        <p14:creationId xmlns:p14="http://schemas.microsoft.com/office/powerpoint/2010/main" val="4506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Výzkum FB 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/>
              <a:t>Wilson, </a:t>
            </a:r>
            <a:r>
              <a:rPr lang="cs-CZ" altLang="cs-CZ" sz="2800" dirty="0" err="1"/>
              <a:t>Gosling</a:t>
            </a:r>
            <a:r>
              <a:rPr lang="cs-CZ" altLang="cs-CZ" sz="2800" dirty="0"/>
              <a:t>, &amp; Graham (2012),  </a:t>
            </a:r>
            <a:r>
              <a:rPr lang="cs-CZ" altLang="cs-CZ" sz="2800" dirty="0" err="1"/>
              <a:t>přehledovka</a:t>
            </a:r>
            <a:r>
              <a:rPr lang="cs-CZ" altLang="cs-CZ" sz="2800" dirty="0"/>
              <a:t>: 5 hlavních oblastí: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/>
              <a:t>1. Kdo FB používá a co na něm uživatelé dělají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/>
              <a:t>2. Proč lidé (ne)používají FB?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/>
              <a:t>3. Jak se lidé na FB prezentují?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/>
              <a:t>4. Jak používání FB ovlivňuje vztahy s dalšími lidmi?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/>
              <a:t>5. Proč lidé na FB zveřejňují osobní informace navzdory potenciálním rizikům?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>
                <a:hlinkClick r:id="rId2"/>
              </a:rPr>
              <a:t>http://psych.wustl.edu/robertwilson/Category.html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68955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 ke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Úroveň jednotlivce</a:t>
            </a:r>
          </a:p>
          <a:p>
            <a:pPr lvl="1"/>
            <a:r>
              <a:rPr lang="cs-CZ" dirty="0"/>
              <a:t>To je fokus psychologie </a:t>
            </a:r>
          </a:p>
          <a:p>
            <a:pPr lvl="1"/>
            <a:r>
              <a:rPr lang="cs-CZ" dirty="0"/>
              <a:t>Ale lze se ptát na to, jak technologie ovlivňují společnost, skupiny lidí, státy…</a:t>
            </a:r>
          </a:p>
          <a:p>
            <a:pPr lvl="1"/>
            <a:endParaRPr lang="cs-CZ" dirty="0"/>
          </a:p>
          <a:p>
            <a:r>
              <a:rPr lang="cs-CZ" dirty="0"/>
              <a:t>Metodologické problémy</a:t>
            </a:r>
          </a:p>
          <a:p>
            <a:pPr lvl="1"/>
            <a:r>
              <a:rPr lang="cs-CZ" dirty="0"/>
              <a:t>To, co „víme“, je poplatné tomu, jak se na to ptáme/díváme</a:t>
            </a:r>
          </a:p>
          <a:p>
            <a:pPr lvl="1"/>
            <a:r>
              <a:rPr lang="cs-CZ" dirty="0"/>
              <a:t>Hodně toho stále nevíme, na spoustu věcí se ptáme (zatím) problematicky a technologie nás často předbíhá a nestíháme na ni výzkumně reagovat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To ale neznamená, že to, co víme, je automaticky bezcenné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..ani že by studie s možná nevhodně definovaným jevem byla celá bezcenná</a:t>
            </a:r>
            <a:endParaRPr lang="cs-CZ" dirty="0"/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..a že „starší“ studie o vlivu technologií nám nemají co říct</a:t>
            </a:r>
          </a:p>
        </p:txBody>
      </p:sp>
    </p:spTree>
    <p:extLst>
      <p:ext uri="{BB962C8B-B14F-4D97-AF65-F5344CB8AC3E}">
        <p14:creationId xmlns:p14="http://schemas.microsoft.com/office/powerpoint/2010/main" val="3429718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si z kurzu odneste: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2223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To, že důsledky toho, co děláme, závisí na kontextu</a:t>
            </a:r>
          </a:p>
          <a:p>
            <a:pPr lvl="1"/>
            <a:r>
              <a:rPr lang="cs-CZ" dirty="0"/>
              <a:t>Osobnostní predispozice, okamžitý stav, sociální okolí, širší sociokulturní rámec</a:t>
            </a:r>
          </a:p>
          <a:p>
            <a:pPr lvl="1"/>
            <a:endParaRPr lang="cs-CZ" dirty="0"/>
          </a:p>
          <a:p>
            <a:r>
              <a:rPr lang="cs-CZ" dirty="0"/>
              <a:t>Že kontext (nyní ve smyslu prostředí - ICT) může některé věci posilovat a jiné umenšovat, ale celkově je to jen nástroj, který sám o sobě nic nedělá</a:t>
            </a:r>
          </a:p>
          <a:p>
            <a:endParaRPr lang="cs-CZ" dirty="0"/>
          </a:p>
          <a:p>
            <a:r>
              <a:rPr lang="cs-CZ" dirty="0"/>
              <a:t>Že u online rizik se často setkáváme s mediální panikou a vyššími obavami než u </a:t>
            </a:r>
            <a:r>
              <a:rPr lang="cs-CZ" dirty="0" err="1"/>
              <a:t>offline</a:t>
            </a:r>
            <a:r>
              <a:rPr lang="cs-CZ" dirty="0"/>
              <a:t> rizik (přestože stejné riziko je častější a někdy i závažnější </a:t>
            </a:r>
            <a:r>
              <a:rPr lang="cs-CZ" dirty="0" err="1"/>
              <a:t>offline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Že online rizika jsou v médiích často podávána velmi zkresleně a jednostranně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Což ale neznamená, že ve skutečnosti vůbec neexistují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487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43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Uživatelé FB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931177" y="2021746"/>
            <a:ext cx="10964411" cy="457590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„průměrný uživatel“ (</a:t>
            </a:r>
            <a:r>
              <a:rPr lang="cs-CZ" altLang="cs-CZ" sz="2400" dirty="0" err="1"/>
              <a:t>Facebook</a:t>
            </a:r>
            <a:r>
              <a:rPr lang="cs-CZ" altLang="cs-CZ" sz="2400" dirty="0"/>
              <a:t>, 2012)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130 přátel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Přispěje k 90 obsahům měsíčně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80 stránek, událostí a skupin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err="1"/>
              <a:t>Quinn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Chen</a:t>
            </a:r>
            <a:r>
              <a:rPr lang="cs-CZ" altLang="cs-CZ" sz="2400" dirty="0"/>
              <a:t>, &amp; </a:t>
            </a:r>
            <a:r>
              <a:rPr lang="cs-CZ" altLang="cs-CZ" sz="2400" dirty="0" err="1"/>
              <a:t>Mulvenna</a:t>
            </a:r>
            <a:r>
              <a:rPr lang="cs-CZ" altLang="cs-CZ" sz="2400" dirty="0"/>
              <a:t> (2011): mladší uživatelé (15-30let) mají 11x více přátel než starší (50+)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Výzkumy „zevnitř FB“ (</a:t>
            </a:r>
            <a:r>
              <a:rPr lang="cs-CZ" altLang="cs-CZ" sz="2400" dirty="0" err="1"/>
              <a:t>Backstroom</a:t>
            </a:r>
            <a:r>
              <a:rPr lang="cs-CZ" altLang="cs-CZ" sz="2400" dirty="0"/>
              <a:t> et al., 2011):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Kolik spojení dělí jakékoliv dva lidi?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i="1" dirty="0"/>
              <a:t>N </a:t>
            </a:r>
            <a:r>
              <a:rPr lang="cs-CZ" altLang="cs-CZ" sz="2400" dirty="0"/>
              <a:t>= 721 mil. uživatelů, 69 </a:t>
            </a:r>
            <a:r>
              <a:rPr lang="cs-CZ" altLang="cs-CZ" sz="2400" dirty="0" err="1"/>
              <a:t>bil.přátelství</a:t>
            </a:r>
            <a:endParaRPr lang="cs-CZ" altLang="cs-CZ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Mezi jakýmikoliv dvěma lidmi pouze 4 uživatelé (pro 92 % uživatelů)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20 % uživatelů má méně než 25 přátel, 50 % má víc než 100</a:t>
            </a:r>
          </a:p>
        </p:txBody>
      </p:sp>
    </p:spTree>
    <p:extLst>
      <p:ext uri="{BB962C8B-B14F-4D97-AF65-F5344CB8AC3E}">
        <p14:creationId xmlns:p14="http://schemas.microsoft.com/office/powerpoint/2010/main" val="24946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typy studií se dělají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Různé experimenty s FB </a:t>
            </a:r>
          </a:p>
          <a:p>
            <a:pPr lvl="1"/>
            <a:r>
              <a:rPr lang="cs-CZ" dirty="0"/>
              <a:t>Participanti publikují status nebo si prohlíží vlastní profil a měří se jejich emoční reakce (zvyšují se pozitivní pocity)</a:t>
            </a:r>
          </a:p>
          <a:p>
            <a:pPr lvl="2"/>
            <a:r>
              <a:rPr lang="cs-CZ" dirty="0"/>
              <a:t>V závislosti na publiku (okruh blízkých přátel x širší známí)</a:t>
            </a:r>
          </a:p>
          <a:p>
            <a:pPr lvl="1"/>
            <a:r>
              <a:rPr lang="cs-CZ" dirty="0"/>
              <a:t>Měří se reakce po prvotním navozeném zhoršení nálady (méně negativních efektů u sociálního srovnávání)</a:t>
            </a:r>
          </a:p>
          <a:p>
            <a:pPr lvl="1"/>
            <a:r>
              <a:rPr lang="cs-CZ" dirty="0"/>
              <a:t>…</a:t>
            </a:r>
          </a:p>
          <a:p>
            <a:r>
              <a:rPr lang="cs-CZ" dirty="0" err="1"/>
              <a:t>Cross-sectional</a:t>
            </a:r>
            <a:r>
              <a:rPr lang="cs-CZ" dirty="0"/>
              <a:t> studie</a:t>
            </a:r>
          </a:p>
          <a:p>
            <a:pPr lvl="1"/>
            <a:r>
              <a:rPr lang="cs-CZ" dirty="0"/>
              <a:t>S délkou času stráveném na FB klesají pozitivní emoce</a:t>
            </a:r>
          </a:p>
          <a:p>
            <a:pPr lvl="1"/>
            <a:r>
              <a:rPr lang="cs-CZ" dirty="0"/>
              <a:t>Smysluplná konverzace přes FB zvyšuje </a:t>
            </a:r>
            <a:r>
              <a:rPr lang="cs-CZ" dirty="0" err="1"/>
              <a:t>self-esteem</a:t>
            </a:r>
            <a:r>
              <a:rPr lang="cs-CZ" dirty="0"/>
              <a:t> víc než telefonní konverzace</a:t>
            </a:r>
          </a:p>
          <a:p>
            <a:pPr lvl="1"/>
            <a:r>
              <a:rPr lang="cs-CZ" dirty="0"/>
              <a:t>Prohlížení FB – méně pozitivních emocí než aktivní používání FB</a:t>
            </a:r>
          </a:p>
          <a:p>
            <a:pPr lvl="1"/>
            <a:r>
              <a:rPr lang="cs-CZ" dirty="0"/>
              <a:t>Aktivní používání je spojování s nižším pocitem osamělosti</a:t>
            </a:r>
          </a:p>
          <a:p>
            <a:pPr lvl="1"/>
            <a:r>
              <a:rPr lang="cs-CZ" dirty="0"/>
              <a:t>…</a:t>
            </a:r>
          </a:p>
          <a:p>
            <a:r>
              <a:rPr lang="cs-CZ" dirty="0"/>
              <a:t>Longitudinální studie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59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tam hraje roli (metodologicky)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Způsob používání</a:t>
            </a:r>
          </a:p>
          <a:p>
            <a:pPr lvl="1"/>
            <a:r>
              <a:rPr lang="cs-CZ" dirty="0"/>
              <a:t>Aktivní x pasivní (někdy podrobnější dělení, někdy nedělené)</a:t>
            </a:r>
          </a:p>
          <a:p>
            <a:r>
              <a:rPr lang="cs-CZ" dirty="0"/>
              <a:t>Časová perspektiva dopadů</a:t>
            </a:r>
          </a:p>
          <a:p>
            <a:pPr lvl="1"/>
            <a:r>
              <a:rPr lang="cs-CZ" dirty="0"/>
              <a:t>Minuty, dny, týdny?</a:t>
            </a:r>
          </a:p>
          <a:p>
            <a:r>
              <a:rPr lang="cs-CZ" dirty="0"/>
              <a:t>Publikum</a:t>
            </a:r>
          </a:p>
          <a:p>
            <a:pPr lvl="1"/>
            <a:r>
              <a:rPr lang="cs-CZ" dirty="0"/>
              <a:t>Přátelé, okruhy</a:t>
            </a:r>
          </a:p>
          <a:p>
            <a:pPr lvl="1"/>
            <a:r>
              <a:rPr lang="cs-CZ" dirty="0" err="1"/>
              <a:t>Weak</a:t>
            </a:r>
            <a:r>
              <a:rPr lang="cs-CZ" dirty="0"/>
              <a:t> </a:t>
            </a:r>
            <a:r>
              <a:rPr lang="cs-CZ" dirty="0" err="1"/>
              <a:t>ties</a:t>
            </a:r>
            <a:r>
              <a:rPr lang="cs-CZ" dirty="0"/>
              <a:t>,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ties</a:t>
            </a:r>
            <a:endParaRPr lang="cs-CZ" dirty="0"/>
          </a:p>
          <a:p>
            <a:pPr lvl="1"/>
            <a:r>
              <a:rPr lang="cs-CZ" dirty="0" err="1"/>
              <a:t>Bridging</a:t>
            </a:r>
            <a:r>
              <a:rPr lang="cs-CZ" dirty="0"/>
              <a:t> and </a:t>
            </a:r>
            <a:r>
              <a:rPr lang="cs-CZ" dirty="0" err="1"/>
              <a:t>bonding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capital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Self</a:t>
            </a:r>
            <a:r>
              <a:rPr lang="cs-CZ" dirty="0"/>
              <a:t> reporty x logy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23295" y="3414319"/>
            <a:ext cx="5192786" cy="2961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Blízcí přátelé ve </a:t>
            </a:r>
            <a:r>
              <a:rPr lang="cs-CZ" sz="2400" dirty="0" err="1"/>
              <a:t>friend</a:t>
            </a:r>
            <a:r>
              <a:rPr lang="cs-CZ" sz="2400" dirty="0"/>
              <a:t> listu a aktivní používání je spojováno s vyššími pozitivními pocity než pasivní používání a komunikace či prohlížení obsahů méně blízkých známých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Závist je důsledkem spíše osobnostních charakteristik než FB</a:t>
            </a:r>
          </a:p>
        </p:txBody>
      </p:sp>
    </p:spTree>
    <p:extLst>
      <p:ext uri="{BB962C8B-B14F-4D97-AF65-F5344CB8AC3E}">
        <p14:creationId xmlns:p14="http://schemas.microsoft.com/office/powerpoint/2010/main" val="360711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C2F25-823D-422A-89FE-27D17A09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Intermezzo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B9083C7-BD66-4035-ADBC-5AEE61A08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91" y="2521831"/>
            <a:ext cx="7706801" cy="2410161"/>
          </a:xfrm>
        </p:spPr>
      </p:pic>
    </p:spTree>
    <p:extLst>
      <p:ext uri="{BB962C8B-B14F-4D97-AF65-F5344CB8AC3E}">
        <p14:creationId xmlns:p14="http://schemas.microsoft.com/office/powerpoint/2010/main" val="183887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Mediace používání internetu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Způsoby, jak se snažíme ovlivnit používání internetu dětí a dospívajících tak, abychom maximalizovali benefity a omezili negativní dopady</a:t>
            </a:r>
          </a:p>
          <a:p>
            <a:r>
              <a:rPr lang="cs-CZ" dirty="0"/>
              <a:t>Aktéři – </a:t>
            </a:r>
            <a:r>
              <a:rPr lang="cs-CZ" b="1" dirty="0">
                <a:solidFill>
                  <a:schemeClr val="accent2"/>
                </a:solidFill>
              </a:rPr>
              <a:t>rodiče, učitelé a vrstevníci</a:t>
            </a:r>
          </a:p>
          <a:p>
            <a:r>
              <a:rPr lang="cs-CZ" dirty="0"/>
              <a:t>Různé typologie</a:t>
            </a:r>
          </a:p>
          <a:p>
            <a:pPr lvl="1"/>
            <a:r>
              <a:rPr lang="cs-CZ" dirty="0"/>
              <a:t>Aktivní (+ co-use)</a:t>
            </a:r>
          </a:p>
          <a:p>
            <a:pPr lvl="1"/>
            <a:r>
              <a:rPr lang="cs-CZ" dirty="0"/>
              <a:t>Restriktivní (zákazy + technické kontroly)</a:t>
            </a:r>
          </a:p>
          <a:p>
            <a:pPr lvl="1"/>
            <a:r>
              <a:rPr lang="cs-CZ" dirty="0"/>
              <a:t>Monitorování (doptávání se + retrospektivní kontrola obsahu)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Podle obsahu: mediace sociálních sítí, mediace interakcí, mediace hraní her</a:t>
            </a:r>
          </a:p>
          <a:p>
            <a:r>
              <a:rPr lang="cs-CZ" dirty="0"/>
              <a:t>Souvisí s rodičovskými styly a dominantně se zkoumá s ohledem na rodiče</a:t>
            </a:r>
          </a:p>
        </p:txBody>
      </p:sp>
    </p:spTree>
    <p:extLst>
      <p:ext uri="{BB962C8B-B14F-4D97-AF65-F5344CB8AC3E}">
        <p14:creationId xmlns:p14="http://schemas.microsoft.com/office/powerpoint/2010/main" val="187167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Efektivita mediací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Restrikce nejúčinnější ve snižování setkání s rizikem (a tedy i újmy)</a:t>
            </a:r>
          </a:p>
          <a:p>
            <a:r>
              <a:rPr lang="cs-CZ" dirty="0"/>
              <a:t>Monitoring sám o sobě nekonzistentní výsledky (ale může sloužit jako pobídka k jinému typu mediace, pokud díky němu rodič zjistí něco potenciálně problematického)</a:t>
            </a:r>
          </a:p>
          <a:p>
            <a:r>
              <a:rPr lang="cs-CZ" dirty="0"/>
              <a:t>Aktivní mediace nemá vliv na setkání s rizikem (v některých studiích je i zvyšuje), ale má vliv na nižší újmu a lepší </a:t>
            </a:r>
            <a:r>
              <a:rPr lang="cs-CZ" dirty="0" err="1"/>
              <a:t>copingové</a:t>
            </a:r>
            <a:r>
              <a:rPr lang="cs-CZ" dirty="0"/>
              <a:t> strategie</a:t>
            </a:r>
          </a:p>
          <a:p>
            <a:endParaRPr lang="cs-CZ" dirty="0"/>
          </a:p>
          <a:p>
            <a:r>
              <a:rPr lang="cs-CZ" dirty="0"/>
              <a:t>Restrikce snižuje i digitální dovednosti, aktivní mediace je zvyšuje</a:t>
            </a:r>
          </a:p>
          <a:p>
            <a:r>
              <a:rPr lang="cs-CZ" dirty="0"/>
              <a:t>Aktivní mediace souvisí s autoritativním rodičovským stylem, který má celou řadu pozitivních dopadů (zvnitřňování norem, vlastní evaluace chování, lepší psychologický </a:t>
            </a:r>
            <a:r>
              <a:rPr lang="cs-CZ" dirty="0" err="1"/>
              <a:t>wellbeing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816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Rodiče: Mluví se mnou o tom, co dělám na internetu (EUKO IV)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598055"/>
              </p:ext>
            </p:extLst>
          </p:nvPr>
        </p:nvGraphicFramePr>
        <p:xfrm>
          <a:off x="1635286" y="2084832"/>
          <a:ext cx="8993393" cy="448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3891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436</TotalTime>
  <Words>1226</Words>
  <Application>Microsoft Office PowerPoint</Application>
  <PresentationFormat>Širokoúhlá obrazovka</PresentationFormat>
  <Paragraphs>168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Tw Cen MT</vt:lpstr>
      <vt:lpstr>Tw Cen MT Condensed</vt:lpstr>
      <vt:lpstr>Wingdings 3</vt:lpstr>
      <vt:lpstr>Integrál</vt:lpstr>
      <vt:lpstr>Závěrečná hodina</vt:lpstr>
      <vt:lpstr>Výzkum FB </vt:lpstr>
      <vt:lpstr>Uživatelé FB</vt:lpstr>
      <vt:lpstr>Jaké typy studií se dělají</vt:lpstr>
      <vt:lpstr>Co tam hraje roli (metodologicky)</vt:lpstr>
      <vt:lpstr>Intermezzo</vt:lpstr>
      <vt:lpstr>Mediace používání internetu </vt:lpstr>
      <vt:lpstr>Efektivita mediací</vt:lpstr>
      <vt:lpstr>Rodiče: Mluví se mnou o tom, co dělám na internetu (EUKO IV)</vt:lpstr>
      <vt:lpstr>Shrnutí kurzu</vt:lpstr>
      <vt:lpstr>Co jsme probírali</vt:lpstr>
      <vt:lpstr>Co jsme probírali</vt:lpstr>
      <vt:lpstr>O spoustě rizik se ví…</vt:lpstr>
      <vt:lpstr>Hodnoty prezentované v médiích</vt:lpstr>
      <vt:lpstr>Prezentace aplikace PowerPoint</vt:lpstr>
      <vt:lpstr>Prezentace aplikace PowerPoint</vt:lpstr>
      <vt:lpstr>Prevalence ED</vt:lpstr>
      <vt:lpstr>Stránky podporující ED</vt:lpstr>
      <vt:lpstr>Proč jsou tyto komunity rizikové?</vt:lpstr>
      <vt:lpstr>Zpět ke shrnutí</vt:lpstr>
      <vt:lpstr>Co si z kurzu odneste:</vt:lpstr>
      <vt:lpstr>Prezentace aplikace PowerPoint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Dědková</dc:creator>
  <cp:lastModifiedBy>lenka dedkova</cp:lastModifiedBy>
  <cp:revision>45</cp:revision>
  <dcterms:created xsi:type="dcterms:W3CDTF">2017-12-11T14:31:06Z</dcterms:created>
  <dcterms:modified xsi:type="dcterms:W3CDTF">2018-12-10T08:55:35Z</dcterms:modified>
</cp:coreProperties>
</file>