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29" r:id="rId4"/>
    <p:sldId id="259" r:id="rId5"/>
    <p:sldId id="327" r:id="rId6"/>
    <p:sldId id="280" r:id="rId7"/>
    <p:sldId id="263" r:id="rId8"/>
    <p:sldId id="281" r:id="rId9"/>
    <p:sldId id="324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325" r:id="rId23"/>
    <p:sldId id="284" r:id="rId24"/>
    <p:sldId id="285" r:id="rId25"/>
    <p:sldId id="288" r:id="rId26"/>
    <p:sldId id="326" r:id="rId27"/>
    <p:sldId id="328" r:id="rId28"/>
    <p:sldId id="289" r:id="rId29"/>
    <p:sldId id="290" r:id="rId30"/>
    <p:sldId id="293" r:id="rId31"/>
    <p:sldId id="294" r:id="rId32"/>
    <p:sldId id="296" r:id="rId33"/>
    <p:sldId id="317" r:id="rId34"/>
    <p:sldId id="321" r:id="rId35"/>
    <p:sldId id="316" r:id="rId36"/>
    <p:sldId id="320" r:id="rId37"/>
    <p:sldId id="318" r:id="rId38"/>
    <p:sldId id="303" r:id="rId39"/>
    <p:sldId id="323" r:id="rId40"/>
    <p:sldId id="322" r:id="rId41"/>
    <p:sldId id="310" r:id="rId42"/>
    <p:sldId id="311" r:id="rId43"/>
    <p:sldId id="282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24758D-EABE-4759-A537-2C4B0CA6E11A}" type="datetimeFigureOut">
              <a:rPr lang="cs-CZ" smtClean="0"/>
              <a:t>22.10.2018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verted-justice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rtis.fss.muni.cz/living-in-the-digital-age/" TargetMode="External"/><Relationship Id="rId2" Type="http://schemas.openxmlformats.org/officeDocument/2006/relationships/hyperlink" Target="http://dx.doi.org/10.1080/1369118X.2016.12611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eanonlinegroomingprojec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3137107" cy="4572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ZUR387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Meeting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067944" y="4653136"/>
            <a:ext cx="313710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 smtClean="0"/>
          </a:p>
          <a:p>
            <a:pPr algn="r"/>
            <a:r>
              <a:rPr lang="cs-CZ" sz="1400" dirty="0" smtClean="0"/>
              <a:t>Lenka Dědková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3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123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020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724128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400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kriminálníci,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 II.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857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3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201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78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683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977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259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„online </a:t>
            </a:r>
            <a:r>
              <a:rPr lang="cs-CZ" dirty="0" err="1" smtClean="0"/>
              <a:t>strangers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 smtClean="0"/>
              <a:t>U 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nemluví</a:t>
            </a:r>
          </a:p>
          <a:p>
            <a:pPr lvl="1"/>
            <a:r>
              <a:rPr lang="cs-CZ" dirty="0" smtClean="0"/>
              <a:t>„online </a:t>
            </a:r>
            <a:r>
              <a:rPr lang="cs-CZ" dirty="0" err="1" smtClean="0"/>
              <a:t>dating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zero-acquaintance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/</a:t>
            </a:r>
            <a:r>
              <a:rPr lang="cs-CZ" dirty="0" err="1" smtClean="0"/>
              <a:t>interaction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často zaměřené na vnímání profilu neznámých lidí (jak hodnocení ovlivňují fotky, množství informací, intimita informací,…)</a:t>
            </a:r>
          </a:p>
          <a:p>
            <a:pPr lvl="1"/>
            <a:endParaRPr lang="cs-CZ" dirty="0"/>
          </a:p>
          <a:p>
            <a:r>
              <a:rPr lang="cs-CZ" dirty="0" smtClean="0"/>
              <a:t>Fokus přednášky: děti a dospívající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42469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7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častější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 (mnohem) staršími lidmi za účelem sexuálního styku</a:t>
            </a:r>
          </a:p>
          <a:p>
            <a:pPr lvl="1"/>
            <a:r>
              <a:rPr lang="cs-CZ" dirty="0" smtClean="0"/>
              <a:t>Proč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vulnerabilní</a:t>
            </a:r>
            <a:r>
              <a:rPr lang="cs-CZ" dirty="0" smtClean="0">
                <a:sym typeface="Wingdings" panose="05000000000000000000" pitchFamily="2" charset="2"/>
              </a:rPr>
              <a:t> jedinci (málo vztahů, vyšší potřeba navazovat vztahy, nízký SES)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to nový strach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Pedofilové lidi „děsí“ dlouhodobě</a:t>
            </a:r>
          </a:p>
          <a:p>
            <a:r>
              <a:rPr lang="cs-CZ" dirty="0" smtClean="0"/>
              <a:t>Populární téma v médiích</a:t>
            </a:r>
          </a:p>
          <a:p>
            <a:r>
              <a:rPr lang="cs-CZ" dirty="0" smtClean="0"/>
              <a:t>Mediální panika popsaná i u </a:t>
            </a:r>
            <a:r>
              <a:rPr lang="cs-CZ" dirty="0" err="1" smtClean="0"/>
              <a:t>offline</a:t>
            </a:r>
            <a:r>
              <a:rPr lang="cs-CZ" dirty="0" smtClean="0"/>
              <a:t> pedofilů</a:t>
            </a:r>
          </a:p>
          <a:p>
            <a:endParaRPr lang="cs-CZ" dirty="0"/>
          </a:p>
          <a:p>
            <a:r>
              <a:rPr lang="cs-CZ" dirty="0" smtClean="0"/>
              <a:t>Proč je to tak děsivé – dětství jako období nevinnosti</a:t>
            </a:r>
          </a:p>
          <a:p>
            <a:r>
              <a:rPr lang="cs-CZ" dirty="0" smtClean="0"/>
              <a:t>Sexuální zneužití jako ultimativní ohrožení dětské nevinnosti</a:t>
            </a:r>
          </a:p>
          <a:p>
            <a:endParaRPr lang="cs-CZ" dirty="0"/>
          </a:p>
          <a:p>
            <a:r>
              <a:rPr lang="cs-CZ" dirty="0" smtClean="0"/>
              <a:t>Internet vnímán jako ještě horší z hlediska pedofilů než </a:t>
            </a:r>
            <a:r>
              <a:rPr lang="cs-CZ" dirty="0" err="1" smtClean="0"/>
              <a:t>offline</a:t>
            </a:r>
            <a:r>
              <a:rPr lang="cs-CZ" dirty="0" smtClean="0"/>
              <a:t> prostředí (</a:t>
            </a:r>
            <a:r>
              <a:rPr lang="en-US" dirty="0"/>
              <a:t>Williams</a:t>
            </a:r>
            <a:r>
              <a:rPr lang="cs-CZ" dirty="0"/>
              <a:t> </a:t>
            </a:r>
            <a:r>
              <a:rPr lang="en-US" dirty="0"/>
              <a:t>&amp; Hudson, </a:t>
            </a:r>
            <a:r>
              <a:rPr lang="en-US" dirty="0" smtClean="0"/>
              <a:t>2013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6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868144" y="3645024"/>
            <a:ext cx="3024336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296605"/>
            <a:ext cx="3744416" cy="3924436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Panika ohledně online pedofilů se promítá i do práva a trestních zákoníků</a:t>
            </a:r>
          </a:p>
          <a:p>
            <a:pPr lvl="1"/>
            <a:r>
              <a:rPr lang="cs-CZ" dirty="0" smtClean="0"/>
              <a:t>Je nutné zastavit je před tím, než dojde k faktické újmě dítěte (k setkání)</a:t>
            </a:r>
          </a:p>
          <a:p>
            <a:pPr lvl="1"/>
            <a:r>
              <a:rPr lang="cs-CZ" dirty="0" smtClean="0"/>
              <a:t>Legislativa ustanovující trestnost „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“ na internetu (US a GB)</a:t>
            </a:r>
          </a:p>
          <a:p>
            <a:pPr lvl="2"/>
            <a:r>
              <a:rPr lang="cs-CZ" dirty="0" smtClean="0"/>
              <a:t>tzn. komunikace mezi dospělým a nezletilým, která vede k </a:t>
            </a:r>
            <a:r>
              <a:rPr lang="cs-CZ" dirty="0" err="1" smtClean="0"/>
              <a:t>offline</a:t>
            </a:r>
            <a:r>
              <a:rPr lang="cs-CZ" dirty="0" smtClean="0"/>
              <a:t> setkání (s úmyslem sexuálního styku)</a:t>
            </a:r>
          </a:p>
          <a:p>
            <a:endParaRPr lang="cs-CZ" dirty="0"/>
          </a:p>
          <a:p>
            <a:r>
              <a:rPr lang="cs-CZ" dirty="0" smtClean="0"/>
              <a:t>V USA: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Catch</a:t>
            </a:r>
            <a:r>
              <a:rPr lang="cs-CZ" dirty="0" smtClean="0"/>
              <a:t> a </a:t>
            </a:r>
            <a:r>
              <a:rPr lang="cs-CZ" dirty="0" err="1" smtClean="0"/>
              <a:t>Predator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http://www.perverted-justice.com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Jak tedy vypadají setkání s lidmi z internetu?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81746"/>
              </p:ext>
            </p:extLst>
          </p:nvPr>
        </p:nvGraphicFramePr>
        <p:xfrm>
          <a:off x="179512" y="1412776"/>
          <a:ext cx="8712968" cy="5310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Age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face-to-face meetings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Helweg-Larsen, Schütt, &amp; Larsen (2012)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Denmark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3,707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Barbovschi (2009)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Romania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1,806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Marret &amp; Choo (2016)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Malaysia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3,349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12-18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van den Heuvel, van den Eijnden, van Rooij,  &amp; van de Mheen (2012)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Netherlands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4,093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16% (T1)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Liau, Khoo, &amp; Hwaang (2005)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Singapore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1,241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14% (16% of internet users)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Haddon, Görzig, &amp; Ólafsson (2011)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European countries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25,142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9-16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Livingstone, &amp; Helsper (2010)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Kingdom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789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9%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Wolak, Mitchell, &amp; Finkelhor (2002)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1,501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 (the question only asked those who reported close online friendship)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Walsh, Wolak, &amp; Mitchell (2013) 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 States, YISS-3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1,560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 (the question only asked those who reported close online friendship)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50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Jak tedy vypadají setkání 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Kdo </a:t>
            </a:r>
            <a:r>
              <a:rPr lang="cs-CZ" altLang="cs-CZ" dirty="0"/>
              <a:t>se více seznamuje s lidmi na internetu </a:t>
            </a:r>
            <a:r>
              <a:rPr lang="cs-CZ" altLang="cs-CZ" dirty="0" smtClean="0"/>
              <a:t>(dospívající):</a:t>
            </a:r>
            <a:endParaRPr lang="cs-CZ" altLang="cs-CZ" dirty="0"/>
          </a:p>
          <a:p>
            <a:pPr lvl="1"/>
            <a:r>
              <a:rPr lang="cs-CZ" altLang="cs-CZ" dirty="0" smtClean="0"/>
              <a:t> „Problémoví adolescenti“, </a:t>
            </a:r>
            <a:r>
              <a:rPr lang="cs-CZ" altLang="cs-CZ" dirty="0"/>
              <a:t>dívky s vyšší úrovní konfliktů v rodině, chlapci s nižší úrovní komunikace v </a:t>
            </a:r>
            <a:r>
              <a:rPr lang="cs-CZ" altLang="cs-CZ" dirty="0" smtClean="0"/>
              <a:t>rodině</a:t>
            </a:r>
          </a:p>
          <a:p>
            <a:pPr lvl="1"/>
            <a:r>
              <a:rPr lang="cs-CZ" altLang="cs-CZ" dirty="0" smtClean="0"/>
              <a:t> Ti, co jsou častěji online</a:t>
            </a:r>
          </a:p>
          <a:p>
            <a:pPr lvl="1"/>
            <a:r>
              <a:rPr lang="cs-CZ" altLang="cs-CZ" dirty="0" smtClean="0"/>
              <a:t> Vyšší míra </a:t>
            </a:r>
            <a:r>
              <a:rPr lang="cs-CZ" altLang="cs-CZ" dirty="0" err="1" smtClean="0"/>
              <a:t>depresivity</a:t>
            </a:r>
            <a:r>
              <a:rPr lang="cs-CZ" altLang="cs-CZ" dirty="0" smtClean="0"/>
              <a:t>, osamělosti, úzkostnosti</a:t>
            </a:r>
          </a:p>
          <a:p>
            <a:pPr lvl="1"/>
            <a:r>
              <a:rPr lang="cs-CZ" altLang="cs-CZ" dirty="0"/>
              <a:t> </a:t>
            </a:r>
            <a:r>
              <a:rPr lang="cs-CZ" altLang="cs-CZ" dirty="0" smtClean="0"/>
              <a:t>Vyšší míra delikventního chování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080"/>
            <a:ext cx="3312368" cy="6724465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288925"/>
            <a:ext cx="4486275" cy="692150"/>
          </a:xfrm>
        </p:spPr>
        <p:txBody>
          <a:bodyPr/>
          <a:lstStyle/>
          <a:p>
            <a:pPr algn="r"/>
            <a:r>
              <a:rPr lang="cs-CZ" altLang="cs-CZ" sz="2500" b="1"/>
              <a:t>EUKO II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3845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cs-CZ"/>
              <a:t>„A setkal/a jsi se osobně s někým, s kým jsi se seznámil/a na internetu?“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EUKO: 9 %       ČR: 15 %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89328" y="2060848"/>
            <a:ext cx="1079500" cy="433387"/>
          </a:xfrm>
          <a:prstGeom prst="leftArrow">
            <a:avLst>
              <a:gd name="adj1" fmla="val 50000"/>
              <a:gd name="adj2" fmla="val 62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Meeting „online </a:t>
            </a:r>
            <a:r>
              <a:rPr lang="cs-CZ" dirty="0" err="1"/>
              <a:t>strangers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dětí a dospívajících často zarámované jako vysoce riziková aktivita</a:t>
            </a:r>
          </a:p>
          <a:p>
            <a:endParaRPr lang="cs-CZ" dirty="0"/>
          </a:p>
          <a:p>
            <a:r>
              <a:rPr lang="cs-CZ" dirty="0" smtClean="0"/>
              <a:t>Online predátoři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0599"/>
            <a:ext cx="3723878" cy="396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1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30725"/>
          </a:xfrm>
        </p:spPr>
        <p:txBody>
          <a:bodyPr/>
          <a:lstStyle/>
          <a:p>
            <a:r>
              <a:rPr lang="cs-CZ" altLang="cs-CZ"/>
              <a:t>ČR:</a:t>
            </a:r>
          </a:p>
          <a:p>
            <a:pPr lvl="1"/>
            <a:r>
              <a:rPr lang="cs-CZ" altLang="cs-CZ"/>
              <a:t>Někdo, koho zná přes někoho: 45,5 %</a:t>
            </a:r>
          </a:p>
          <a:p>
            <a:pPr lvl="1"/>
            <a:r>
              <a:rPr lang="cs-CZ" altLang="cs-CZ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 fontScale="90000"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výzkumy než </a:t>
            </a:r>
            <a:r>
              <a:rPr lang="cs-CZ" dirty="0" err="1" smtClean="0"/>
              <a:t>euko</a:t>
            </a:r>
            <a:r>
              <a:rPr lang="cs-CZ" dirty="0" smtClean="0"/>
              <a:t> a újma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(moc se jich na dopad setkání neptá)</a:t>
            </a:r>
          </a:p>
          <a:p>
            <a:endParaRPr lang="cs-CZ" altLang="cs-CZ" dirty="0" smtClean="0"/>
          </a:p>
          <a:p>
            <a:r>
              <a:rPr lang="en-US" altLang="cs-CZ" dirty="0" smtClean="0"/>
              <a:t>YISS</a:t>
            </a:r>
            <a:r>
              <a:rPr lang="cs-CZ" altLang="cs-CZ" dirty="0" smtClean="0"/>
              <a:t> (N = 1,501; 10-17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r>
              <a:rPr lang="cs-CZ" altLang="cs-CZ" dirty="0" smtClean="0"/>
              <a:t> </a:t>
            </a:r>
          </a:p>
          <a:p>
            <a:pPr lvl="1"/>
            <a:r>
              <a:rPr lang="en-US" altLang="cs-CZ" dirty="0" smtClean="0"/>
              <a:t>3%</a:t>
            </a:r>
            <a:r>
              <a:rPr lang="cs-CZ" altLang="cs-CZ" dirty="0" smtClean="0"/>
              <a:t> negativních</a:t>
            </a:r>
            <a:endParaRPr lang="en-US" altLang="cs-CZ" dirty="0" smtClean="0"/>
          </a:p>
          <a:p>
            <a:r>
              <a:rPr lang="en-US" altLang="cs-CZ" dirty="0" smtClean="0"/>
              <a:t>SAFT</a:t>
            </a:r>
            <a:r>
              <a:rPr lang="cs-CZ" altLang="cs-CZ" dirty="0" smtClean="0"/>
              <a:t> (N = 1,541; 12-17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endParaRPr lang="cs-CZ" altLang="cs-CZ" dirty="0" smtClean="0"/>
          </a:p>
          <a:p>
            <a:pPr lvl="1"/>
            <a:r>
              <a:rPr lang="en-US" altLang="cs-CZ" dirty="0" smtClean="0"/>
              <a:t>2.4%</a:t>
            </a:r>
            <a:r>
              <a:rPr lang="cs-CZ" altLang="cs-CZ" dirty="0" smtClean="0"/>
              <a:t> negativních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492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s neznámými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4" y="1340768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16688" y="1916113"/>
            <a:ext cx="2293937" cy="1843087"/>
          </a:xfrm>
          <a:prstGeom prst="cloudCallout">
            <a:avLst>
              <a:gd name="adj1" fmla="val -30139"/>
              <a:gd name="adj2" fmla="val 10090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35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484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16016" y="1268760"/>
            <a:ext cx="4094609" cy="2825403"/>
          </a:xfrm>
          <a:prstGeom prst="cloudCallout">
            <a:avLst>
              <a:gd name="adj1" fmla="val -50465"/>
              <a:gd name="adj2" fmla="val 10157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Takto odpovídají ti, jejichž zkušenost byla jen lehce negativní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77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11536" y="4618038"/>
            <a:ext cx="2293937" cy="1843087"/>
          </a:xfrm>
          <a:prstGeom prst="cloudCallout">
            <a:avLst>
              <a:gd name="adj1" fmla="val -59552"/>
              <a:gd name="adj2" fmla="val -8116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Před setkáním</a:t>
            </a:r>
            <a:endParaRPr lang="cs-CZ" altLang="cs-CZ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Obrázek 4" descr="D:\Dropbox\FSS\publications in progress\MEETING - risks perceptions\clanek-analyza\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64096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setkání: </a:t>
            </a:r>
            <a:r>
              <a:rPr lang="cs-CZ" dirty="0" err="1" smtClean="0"/>
              <a:t>feelings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SHED\papers\2014 dedkova, cerna, janasova, daneback -  meeting strangers - nature of upsetting - Communications\submission\Prezentac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674095"/>
            <a:ext cx="698477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004048" y="5661248"/>
            <a:ext cx="3530352" cy="8681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Obecně: rozdíly mezi </a:t>
            </a:r>
          </a:p>
          <a:p>
            <a:pPr algn="ctr" eaLnBrk="1" hangingPunct="1"/>
            <a:r>
              <a:rPr lang="cs-CZ" altLang="cs-CZ" sz="2000" dirty="0"/>
              <a:t>očekáváními a realitou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Genderové a vývojové rozdíly?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Projekce a idealizace v CMC?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6529387"/>
            <a:ext cx="666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Dedkova, </a:t>
            </a:r>
            <a:r>
              <a:rPr lang="cs-CZ" altLang="cs-CZ" sz="1400" dirty="0" err="1"/>
              <a:t>Cerna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Janasova</a:t>
            </a:r>
            <a:r>
              <a:rPr lang="cs-CZ" altLang="cs-CZ" sz="1400" dirty="0"/>
              <a:t>, &amp; </a:t>
            </a:r>
            <a:r>
              <a:rPr lang="cs-CZ" altLang="cs-CZ" sz="1400" dirty="0" err="1"/>
              <a:t>Daneback</a:t>
            </a:r>
            <a:r>
              <a:rPr lang="cs-CZ" altLang="cs-CZ" sz="1400" dirty="0"/>
              <a:t> (2014</a:t>
            </a:r>
            <a:r>
              <a:rPr lang="cs-CZ" altLang="cs-CZ" sz="1400" dirty="0" smtClean="0"/>
              <a:t>), N = 14, pouze dívky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0669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Během </a:t>
            </a:r>
            <a:r>
              <a:rPr lang="cs-CZ" dirty="0" smtClean="0"/>
              <a:t>setkání: strategie zvládání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cations in progress\MEETING - risks perceptions\clanek-analyza\figur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8208912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728469" y="908720"/>
            <a:ext cx="2947987" cy="2160240"/>
          </a:xfrm>
          <a:prstGeom prst="cloudCallout">
            <a:avLst>
              <a:gd name="adj1" fmla="val -70671"/>
              <a:gd name="adj2" fmla="val 6582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Výmluvy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Odtahování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Dívat se stranou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Sebe-povzbuzování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-…</a:t>
            </a:r>
          </a:p>
          <a:p>
            <a:pPr algn="r" eaLnBrk="1" hangingPunct="1"/>
            <a:r>
              <a:rPr lang="cs-CZ" altLang="cs-CZ" sz="1400" b="1" dirty="0" smtClean="0"/>
              <a:t>Účinnost???</a:t>
            </a:r>
            <a:endParaRPr lang="cs-CZ" altLang="cs-CZ" sz="1400" b="1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156176" y="4464769"/>
            <a:ext cx="2520280" cy="2060575"/>
          </a:xfrm>
          <a:prstGeom prst="cloudCallout">
            <a:avLst>
              <a:gd name="adj1" fmla="val -91131"/>
              <a:gd name="adj2" fmla="val -15245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Facka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Odstrčení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Explicitně odmítnout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Odejít </a:t>
            </a:r>
          </a:p>
        </p:txBody>
      </p:sp>
    </p:spTree>
    <p:extLst>
      <p:ext uri="{BB962C8B-B14F-4D97-AF65-F5344CB8AC3E}">
        <p14:creationId xmlns:p14="http://schemas.microsoft.com/office/powerpoint/2010/main" val="28569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 </a:t>
            </a:r>
            <a:r>
              <a:rPr lang="cs-CZ" altLang="cs-CZ" dirty="0" smtClean="0"/>
              <a:t>(negativní) schůzce</a:t>
            </a:r>
            <a:endParaRPr lang="cs-CZ" altLang="cs-CZ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 dirty="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 dirty="0"/>
              <a:t>Pokračující obtěžování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 dirty="0"/>
              <a:t>Snaha zapomenout (jiné aktivity…), zabránit dalšímu kontaktu, svěření se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 dirty="0"/>
              <a:t>Reflexe schůzky, vyšší obezřetnost, odmítání </a:t>
            </a:r>
            <a:r>
              <a:rPr lang="cs-CZ" altLang="cs-CZ" sz="2300" dirty="0" smtClean="0"/>
              <a:t>kontaktu </a:t>
            </a:r>
            <a:r>
              <a:rPr lang="cs-CZ" altLang="cs-CZ" sz="2300" dirty="0"/>
              <a:t>s cizími lidmi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  <a:p>
            <a:endParaRPr lang="cs-CZ" dirty="0"/>
          </a:p>
          <a:p>
            <a:r>
              <a:rPr lang="cs-CZ" dirty="0" smtClean="0"/>
              <a:t>Snahy „vyděšené společnosti“ jsou orientovány na fázi PŘED, ale dospívající pak tápou BĚHEM</a:t>
            </a:r>
          </a:p>
        </p:txBody>
      </p:sp>
    </p:spTree>
    <p:extLst>
      <p:ext uri="{BB962C8B-B14F-4D97-AF65-F5344CB8AC3E}">
        <p14:creationId xmlns:p14="http://schemas.microsoft.com/office/powerpoint/2010/main" val="1338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altLang="cs-CZ" dirty="0" smtClean="0"/>
          </a:p>
          <a:p>
            <a:r>
              <a:rPr lang="en-US" dirty="0" err="1"/>
              <a:t>Cernikova</a:t>
            </a:r>
            <a:r>
              <a:rPr lang="en-US" dirty="0"/>
              <a:t>, M, </a:t>
            </a:r>
            <a:r>
              <a:rPr lang="en-US" dirty="0" err="1"/>
              <a:t>Dedkova</a:t>
            </a:r>
            <a:r>
              <a:rPr lang="en-US" dirty="0"/>
              <a:t>, L., &amp; </a:t>
            </a:r>
            <a:r>
              <a:rPr lang="en-US" dirty="0" err="1"/>
              <a:t>Smahel</a:t>
            </a:r>
            <a:r>
              <a:rPr lang="en-US" dirty="0"/>
              <a:t>, D. (2018). Youth interaction with online strangers: Experiences and reactions to unknown people on the Internet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/>
              <a:t>Information, Communication &amp; Society, 21, </a:t>
            </a:r>
            <a:r>
              <a:rPr lang="en-US" dirty="0"/>
              <a:t>94-110. </a:t>
            </a:r>
            <a:r>
              <a:rPr lang="en-US" dirty="0">
                <a:hlinkClick r:id="rId2"/>
              </a:rPr>
              <a:t>http://dx.doi.org/10.1080/1369118X.2016.1261169</a:t>
            </a:r>
            <a:endParaRPr lang="cs-CZ" dirty="0" smtClean="0"/>
          </a:p>
          <a:p>
            <a:r>
              <a:rPr lang="cs-CZ" dirty="0" smtClean="0"/>
              <a:t>D</a:t>
            </a:r>
            <a:r>
              <a:rPr lang="en-US" dirty="0" err="1" smtClean="0"/>
              <a:t>edkova</a:t>
            </a:r>
            <a:r>
              <a:rPr lang="en-US" dirty="0"/>
              <a:t>, L. (2015). Stranger is not always danger: The myth and reality of meetings with online strangers. In P. </a:t>
            </a:r>
            <a:r>
              <a:rPr lang="en-US" dirty="0" smtClean="0"/>
              <a:t>Lorentz</a:t>
            </a:r>
            <a:r>
              <a:rPr lang="en-US" dirty="0"/>
              <a:t>, D. </a:t>
            </a:r>
            <a:r>
              <a:rPr lang="en-US" dirty="0" err="1"/>
              <a:t>Smahel</a:t>
            </a:r>
            <a:r>
              <a:rPr lang="en-US" dirty="0"/>
              <a:t>, M. </a:t>
            </a:r>
            <a:r>
              <a:rPr lang="en-US" dirty="0" err="1"/>
              <a:t>Metykova</a:t>
            </a:r>
            <a:r>
              <a:rPr lang="en-US" dirty="0"/>
              <a:t>, &amp; M. F. Wright (Eds.), </a:t>
            </a:r>
            <a:r>
              <a:rPr lang="en-US" i="1" dirty="0"/>
              <a:t>Living in the digital age: Self-presentation, networking, playing, and  participating in politics</a:t>
            </a:r>
            <a:r>
              <a:rPr lang="en-US" dirty="0"/>
              <a:t> (pp. 78-94). Brno: Muni Press. Available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  <a:endParaRPr lang="cs-CZ" dirty="0" smtClean="0"/>
          </a:p>
          <a:p>
            <a:r>
              <a:rPr lang="cs-CZ" dirty="0" smtClean="0"/>
              <a:t>Dedkova</a:t>
            </a:r>
            <a:r>
              <a:rPr lang="cs-CZ" dirty="0"/>
              <a:t>, L., </a:t>
            </a:r>
            <a:r>
              <a:rPr lang="cs-CZ" dirty="0" err="1"/>
              <a:t>Cerna</a:t>
            </a:r>
            <a:r>
              <a:rPr lang="cs-CZ" dirty="0"/>
              <a:t>, A., </a:t>
            </a:r>
            <a:r>
              <a:rPr lang="cs-CZ" dirty="0" err="1"/>
              <a:t>Janasova</a:t>
            </a:r>
            <a:r>
              <a:rPr lang="cs-CZ" dirty="0"/>
              <a:t>, K., &amp; </a:t>
            </a:r>
            <a:r>
              <a:rPr lang="cs-CZ" dirty="0" err="1"/>
              <a:t>Daneback</a:t>
            </a:r>
            <a:r>
              <a:rPr lang="cs-CZ" dirty="0"/>
              <a:t>, K. (2014). Meeting online </a:t>
            </a:r>
            <a:r>
              <a:rPr lang="cs-CZ" dirty="0" err="1"/>
              <a:t>strangers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upsetting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adolescent </a:t>
            </a:r>
            <a:r>
              <a:rPr lang="cs-CZ" dirty="0" err="1"/>
              <a:t>girls</a:t>
            </a:r>
            <a:r>
              <a:rPr lang="cs-CZ" dirty="0"/>
              <a:t>. </a:t>
            </a:r>
            <a:r>
              <a:rPr lang="cs-CZ" i="1" dirty="0"/>
              <a:t>Communications.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, 39,</a:t>
            </a:r>
            <a:r>
              <a:rPr lang="cs-CZ" dirty="0"/>
              <a:t> 327–346</a:t>
            </a:r>
            <a:endParaRPr lang="cs-CZ" altLang="cs-CZ" dirty="0"/>
          </a:p>
          <a:p>
            <a:r>
              <a:rPr lang="en-US" altLang="cs-CZ" dirty="0" smtClean="0"/>
              <a:t>Lobe</a:t>
            </a:r>
            <a:r>
              <a:rPr lang="en-US" altLang="cs-CZ" dirty="0"/>
              <a:t>, B., Livingstone, S., </a:t>
            </a:r>
            <a:r>
              <a:rPr lang="en-US" altLang="cs-CZ" dirty="0" err="1"/>
              <a:t>Ólafsson</a:t>
            </a:r>
            <a:r>
              <a:rPr lang="en-US" altLang="cs-CZ" dirty="0"/>
              <a:t>, K. and </a:t>
            </a:r>
            <a:r>
              <a:rPr lang="en-US" altLang="cs-CZ" dirty="0" err="1"/>
              <a:t>Vodeb</a:t>
            </a:r>
            <a:r>
              <a:rPr lang="en-US" altLang="cs-CZ" dirty="0"/>
              <a:t>, H. (2011) Cross-national comparison of risks and safety on the internet:</a:t>
            </a:r>
            <a:r>
              <a:rPr lang="cs-CZ" altLang="cs-CZ" dirty="0"/>
              <a:t> </a:t>
            </a:r>
            <a:r>
              <a:rPr lang="en-US" altLang="cs-CZ" dirty="0"/>
              <a:t>Initial analysis from the EU Kids Online survey of European children, London: EU Kids Online, LSE.</a:t>
            </a:r>
            <a:endParaRPr lang="cs-CZ" altLang="cs-CZ" dirty="0"/>
          </a:p>
          <a:p>
            <a:r>
              <a:rPr lang="en-US" altLang="cs-CZ" dirty="0" err="1" smtClean="0"/>
              <a:t>Malesky</a:t>
            </a:r>
            <a:r>
              <a:rPr lang="en-US" altLang="cs-CZ" dirty="0"/>
              <a:t>, L.A. (2007). Predatory Online Behavior: Modus Operandi of Convicted Sex Offenders in Identifying Potential Victims and Contacting Minors Over the Internet. </a:t>
            </a:r>
            <a:r>
              <a:rPr lang="en-US" altLang="cs-CZ" i="1" dirty="0"/>
              <a:t>Journal of Child Sexual Abuse</a:t>
            </a:r>
            <a:r>
              <a:rPr lang="cs-CZ" altLang="cs-CZ" i="1" dirty="0"/>
              <a:t>,</a:t>
            </a:r>
            <a:r>
              <a:rPr lang="en-US" altLang="cs-CZ" i="1" dirty="0"/>
              <a:t> 16</a:t>
            </a:r>
            <a:r>
              <a:rPr lang="cs-CZ" altLang="cs-CZ" dirty="0"/>
              <a:t>(2)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en-US" dirty="0"/>
              <a:t>Marwick, A. E. (2008). To catch a predator? The </a:t>
            </a:r>
            <a:r>
              <a:rPr lang="en-US" dirty="0" err="1"/>
              <a:t>MySpace</a:t>
            </a:r>
            <a:r>
              <a:rPr lang="en-US" dirty="0"/>
              <a:t> moral panic. </a:t>
            </a:r>
            <a:r>
              <a:rPr lang="en-US" i="1" dirty="0"/>
              <a:t>First Monday, </a:t>
            </a:r>
            <a:r>
              <a:rPr lang="en-US" i="1" dirty="0" smtClean="0"/>
              <a:t>13</a:t>
            </a:r>
            <a:r>
              <a:rPr lang="en-US" dirty="0" smtClean="0"/>
              <a:t>(6</a:t>
            </a:r>
            <a:r>
              <a:rPr lang="en-US" dirty="0"/>
              <a:t>). Retrieved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firstmonday.org/ojs/index.php/fm/article/viewArticle/2152/1966</a:t>
            </a:r>
            <a:endParaRPr lang="cs-CZ" dirty="0" smtClean="0"/>
          </a:p>
          <a:p>
            <a:r>
              <a:rPr lang="en-US" dirty="0" smtClean="0"/>
              <a:t>Webster</a:t>
            </a:r>
            <a:r>
              <a:rPr lang="en-US" dirty="0"/>
              <a:t>, S., Davidson, J., </a:t>
            </a:r>
            <a:r>
              <a:rPr lang="en-US" dirty="0" err="1"/>
              <a:t>Bifulco</a:t>
            </a:r>
            <a:r>
              <a:rPr lang="en-US" dirty="0"/>
              <a:t>, A., Gottschalk, P., </a:t>
            </a:r>
            <a:r>
              <a:rPr lang="en-US" dirty="0" err="1"/>
              <a:t>Caretti</a:t>
            </a:r>
            <a:r>
              <a:rPr lang="en-US" dirty="0"/>
              <a:t>, V., Pham, T., ... &amp; </a:t>
            </a:r>
            <a:r>
              <a:rPr lang="en-US" dirty="0" err="1"/>
              <a:t>Craparo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(2012). </a:t>
            </a:r>
            <a:r>
              <a:rPr lang="en-US" i="1" dirty="0"/>
              <a:t>European Online Grooming Project: Final report</a:t>
            </a:r>
            <a:r>
              <a:rPr lang="en-US" dirty="0"/>
              <a:t>. </a:t>
            </a:r>
            <a:r>
              <a:rPr lang="en-US" dirty="0" err="1"/>
              <a:t>NatCen</a:t>
            </a:r>
            <a:r>
              <a:rPr lang="en-US" dirty="0"/>
              <a:t>: London. Retrieved </a:t>
            </a:r>
            <a:r>
              <a:rPr lang="en-US" dirty="0" smtClean="0"/>
              <a:t>from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http://www.europeanonlinegroomingproject.com</a:t>
            </a:r>
            <a:r>
              <a:rPr lang="en-US" dirty="0" smtClean="0">
                <a:hlinkClick r:id="rId4"/>
              </a:rPr>
              <a:t>/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/>
              <a:t>Williams, M. L., &amp; Hudson, K. (2013). Public perceptions of Internet, familial and </a:t>
            </a:r>
            <a:r>
              <a:rPr lang="en-US" dirty="0" err="1"/>
              <a:t>localised</a:t>
            </a:r>
            <a:r>
              <a:rPr lang="en-US" dirty="0"/>
              <a:t> sexual grooming: Predicting perceived prevalence and safety. </a:t>
            </a:r>
            <a:r>
              <a:rPr lang="en-US" i="1" dirty="0"/>
              <a:t>Journal of Sexual Aggression, 19</a:t>
            </a:r>
            <a:r>
              <a:rPr lang="en-US" dirty="0"/>
              <a:t>, 218-235.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en-US" altLang="cs-CZ" dirty="0" err="1" smtClean="0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Finkhelhor</a:t>
            </a:r>
            <a:r>
              <a:rPr lang="en-US" altLang="cs-CZ" dirty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Kybergrooming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cs-CZ" dirty="0" err="1" smtClean="0"/>
              <a:t>grooming</a:t>
            </a:r>
            <a:r>
              <a:rPr lang="cs-CZ" dirty="0" smtClean="0"/>
              <a:t> = spřátelení se s dítětem (příp. i rodinou) za účelem pozdějšího sexuálního zneužití</a:t>
            </a:r>
          </a:p>
          <a:p>
            <a:pPr lvl="1"/>
            <a:r>
              <a:rPr lang="cs-CZ" dirty="0" smtClean="0"/>
              <a:t>Poměrně zavedený pojem ve studiích o sex. zneužívání</a:t>
            </a:r>
          </a:p>
          <a:p>
            <a:endParaRPr lang="cs-CZ" dirty="0"/>
          </a:p>
          <a:p>
            <a:pPr>
              <a:lnSpc>
                <a:spcPct val="80000"/>
              </a:lnSpc>
            </a:pPr>
            <a:r>
              <a:rPr lang="cs-CZ" altLang="cs-CZ" dirty="0" err="1" smtClean="0"/>
              <a:t>Kybergrooming</a:t>
            </a: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Problematičtější koncept: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„Jako </a:t>
            </a:r>
            <a:r>
              <a:rPr lang="cs-CZ" altLang="cs-CZ" dirty="0" err="1"/>
              <a:t>cyber</a:t>
            </a:r>
            <a:r>
              <a:rPr lang="cs-CZ" altLang="cs-CZ" dirty="0"/>
              <a:t> </a:t>
            </a:r>
            <a:r>
              <a:rPr lang="cs-CZ" altLang="cs-CZ" dirty="0" err="1"/>
              <a:t>grooming</a:t>
            </a:r>
            <a:r>
              <a:rPr lang="cs-CZ" altLang="cs-CZ" dirty="0"/>
              <a:t> (</a:t>
            </a:r>
            <a:r>
              <a:rPr lang="cs-CZ" altLang="cs-CZ" dirty="0" err="1"/>
              <a:t>child</a:t>
            </a:r>
            <a:r>
              <a:rPr lang="cs-CZ" altLang="cs-CZ" dirty="0"/>
              <a:t> </a:t>
            </a:r>
            <a:r>
              <a:rPr lang="cs-CZ" altLang="cs-CZ" dirty="0" err="1"/>
              <a:t>grooming</a:t>
            </a:r>
            <a:r>
              <a:rPr lang="cs-CZ" altLang="cs-CZ" dirty="0"/>
              <a:t>, </a:t>
            </a:r>
            <a:r>
              <a:rPr lang="cs-CZ" altLang="cs-CZ" dirty="0" err="1"/>
              <a:t>kybergrooming</a:t>
            </a:r>
            <a:r>
              <a:rPr lang="cs-CZ" altLang="cs-CZ" dirty="0"/>
              <a:t>) se označuje chování uživatelů internetových komunikačních prostředků (chat, ICQ, </a:t>
            </a:r>
            <a:r>
              <a:rPr lang="cs-CZ" altLang="cs-CZ" dirty="0" err="1"/>
              <a:t>Skype</a:t>
            </a:r>
            <a:r>
              <a:rPr lang="cs-CZ" altLang="cs-CZ" dirty="0"/>
              <a:t> atd.), kteří </a:t>
            </a:r>
            <a:r>
              <a:rPr lang="cs-CZ" altLang="cs-CZ" b="1" dirty="0"/>
              <a:t>se vydávají za jinou osobu s cílem vylákat nezletilého komunikujícího, sexuálně ho obtěžovat či zneužít.</a:t>
            </a:r>
            <a:r>
              <a:rPr lang="cs-CZ" altLang="cs-CZ" dirty="0"/>
              <a:t> Cílem nemusí být pouze sexuální zneužití, ale také manipulace dítěte vedoucí například k projevům terorismu (dítě se ve jménu víry stává teroristou).“</a:t>
            </a:r>
          </a:p>
          <a:p>
            <a:pPr lvl="1">
              <a:lnSpc>
                <a:spcPct val="80000"/>
              </a:lnSpc>
            </a:pPr>
            <a:r>
              <a:rPr lang="cs-CZ" altLang="cs-CZ" dirty="0" smtClean="0"/>
              <a:t>(</a:t>
            </a:r>
            <a:r>
              <a:rPr lang="cs-CZ" altLang="cs-CZ" dirty="0">
                <a:hlinkClick r:id="rId2"/>
              </a:rPr>
              <a:t>http://cs.wikipedia.org/wiki/</a:t>
            </a:r>
            <a:r>
              <a:rPr lang="cs-CZ" altLang="cs-CZ" dirty="0" err="1">
                <a:hlinkClick r:id="rId2"/>
              </a:rPr>
              <a:t>Cyber_grooming</a:t>
            </a:r>
            <a:r>
              <a:rPr lang="cs-CZ" altLang="cs-CZ" dirty="0"/>
              <a:t>; 2011)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49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sz="2000" dirty="0" smtClean="0"/>
              <a:t>Pedofilové</a:t>
            </a:r>
            <a:endParaRPr lang="cs-CZ" altLang="cs-CZ" sz="2000" dirty="0"/>
          </a:p>
          <a:p>
            <a:r>
              <a:rPr lang="cs-CZ" altLang="cs-CZ" sz="2000" dirty="0"/>
              <a:t>Sex. devianti</a:t>
            </a:r>
          </a:p>
          <a:p>
            <a:r>
              <a:rPr lang="cs-CZ" altLang="cs-CZ" sz="2000" dirty="0"/>
              <a:t>Násilnické sklony</a:t>
            </a:r>
          </a:p>
          <a:p>
            <a:r>
              <a:rPr lang="cs-CZ" altLang="cs-CZ" sz="2000" dirty="0"/>
              <a:t>Předstírají, že jsou vrstevníci oběti (tj</a:t>
            </a:r>
            <a:r>
              <a:rPr lang="cs-CZ" altLang="cs-CZ" sz="2000" dirty="0" smtClean="0"/>
              <a:t>. dětmi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Lžou o sobě a svých motivech (slibují </a:t>
            </a:r>
            <a:r>
              <a:rPr lang="cs-CZ" altLang="cs-CZ" sz="2000" dirty="0" smtClean="0"/>
              <a:t>lásku, přátelství,…)</a:t>
            </a:r>
            <a:endParaRPr lang="cs-CZ" altLang="cs-CZ" sz="2000" dirty="0"/>
          </a:p>
          <a:p>
            <a:r>
              <a:rPr lang="cs-CZ" altLang="cs-CZ" sz="2000" dirty="0"/>
              <a:t>Cestují dlouhé vzdálenosti za svými oběťmi</a:t>
            </a:r>
          </a:p>
          <a:p>
            <a:r>
              <a:rPr lang="cs-CZ" altLang="cs-CZ" sz="2000" dirty="0"/>
              <a:t>Trpělivě budují vztah </a:t>
            </a:r>
            <a:r>
              <a:rPr lang="cs-CZ" altLang="cs-CZ" sz="2000" dirty="0" smtClean="0"/>
              <a:t>měsíce</a:t>
            </a:r>
          </a:p>
          <a:p>
            <a:r>
              <a:rPr lang="cs-CZ" altLang="cs-CZ" sz="1900" dirty="0" smtClean="0"/>
              <a:t>(viz </a:t>
            </a:r>
            <a:r>
              <a:rPr lang="cs-CZ" altLang="cs-CZ" sz="1900" dirty="0" err="1" smtClean="0"/>
              <a:t>Wolak</a:t>
            </a:r>
            <a:r>
              <a:rPr lang="cs-CZ" altLang="cs-CZ" sz="1900" dirty="0" smtClean="0"/>
              <a:t> et al., 2008)</a:t>
            </a:r>
            <a:endParaRPr lang="cs-CZ" altLang="cs-CZ" sz="1900" dirty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http://www.e-bezpeci.cz/</a:t>
            </a:r>
            <a:r>
              <a:rPr lang="cs-CZ" altLang="cs-CZ" sz="1800" dirty="0" err="1" smtClean="0">
                <a:hlinkClick r:id="rId2"/>
              </a:rPr>
              <a:t>index.php</a:t>
            </a:r>
            <a:r>
              <a:rPr lang="cs-CZ" altLang="cs-CZ" sz="1800" dirty="0" smtClean="0">
                <a:hlinkClick r:id="rId2"/>
              </a:rPr>
              <a:t>/</a:t>
            </a:r>
            <a:r>
              <a:rPr lang="cs-CZ" altLang="cs-CZ" sz="1800" dirty="0" err="1" smtClean="0">
                <a:hlinkClick r:id="rId2"/>
              </a:rPr>
              <a:t>temata</a:t>
            </a:r>
            <a:r>
              <a:rPr lang="cs-CZ" altLang="cs-CZ" sz="1800" dirty="0" smtClean="0">
                <a:hlinkClick r:id="rId2"/>
              </a:rPr>
              <a:t>/</a:t>
            </a:r>
            <a:r>
              <a:rPr lang="cs-CZ" altLang="cs-CZ" sz="1800" dirty="0" err="1" smtClean="0">
                <a:hlinkClick r:id="rId2"/>
              </a:rPr>
              <a:t>kybergrooming</a:t>
            </a:r>
            <a:r>
              <a:rPr lang="cs-CZ" altLang="cs-CZ" sz="1800" dirty="0" smtClean="0">
                <a:hlinkClick r:id="rId2"/>
              </a:rPr>
              <a:t>/106-70</a:t>
            </a:r>
            <a:r>
              <a:rPr lang="cs-CZ" altLang="cs-CZ" sz="1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876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European Grooming Project (Webster et al., 2012</a:t>
            </a:r>
            <a:r>
              <a:rPr lang="en-US" sz="2000" dirty="0" smtClean="0"/>
              <a:t>)</a:t>
            </a:r>
            <a:r>
              <a:rPr lang="cs-CZ" sz="2000" dirty="0"/>
              <a:t>, </a:t>
            </a:r>
            <a:r>
              <a:rPr lang="cs-CZ" sz="2000" dirty="0" err="1"/>
              <a:t>focusky</a:t>
            </a:r>
            <a:r>
              <a:rPr lang="cs-CZ" sz="2000" dirty="0"/>
              <a:t>, 11-16let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8" y="227687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426518"/>
            <a:ext cx="8229600" cy="320899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Murumaa-Mengel</a:t>
            </a:r>
            <a:r>
              <a:rPr lang="en-US" dirty="0"/>
              <a:t>, M. (2015). Drawing the Threat A Study on Perceptions of the Online Pervert among Estonian High School Students. </a:t>
            </a:r>
            <a:r>
              <a:rPr lang="en-US" i="1" dirty="0"/>
              <a:t>Young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cs-CZ" dirty="0"/>
              <a:t>(1)</a:t>
            </a:r>
            <a:r>
              <a:rPr lang="en-US" dirty="0"/>
              <a:t>, 1-18.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83968" cy="6093862"/>
          </a:xfrm>
          <a:prstGeom prst="rect">
            <a:avLst/>
          </a:prstGeom>
        </p:spPr>
      </p:pic>
      <p:sp>
        <p:nvSpPr>
          <p:cNvPr id="5" name="Zaoblený obdélníkový popisek 4"/>
          <p:cNvSpPr/>
          <p:nvPr/>
        </p:nvSpPr>
        <p:spPr>
          <a:xfrm>
            <a:off x="1077217" y="2204864"/>
            <a:ext cx="2232248" cy="1728192"/>
          </a:xfrm>
          <a:prstGeom prst="wedgeRoundRectCallout">
            <a:avLst>
              <a:gd name="adj1" fmla="val -47223"/>
              <a:gd name="adj2" fmla="val 782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Draw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online </a:t>
            </a:r>
            <a:r>
              <a:rPr lang="cs-CZ" sz="2400" i="1" dirty="0" err="1" smtClean="0"/>
              <a:t>pervert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7903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495</TotalTime>
  <Words>2283</Words>
  <Application>Microsoft Office PowerPoint</Application>
  <PresentationFormat>Předvádění na obrazovce (4:3)</PresentationFormat>
  <Paragraphs>331</Paragraphs>
  <Slides>43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Book Antiqua</vt:lpstr>
      <vt:lpstr>Calibri</vt:lpstr>
      <vt:lpstr>Century Gothic</vt:lpstr>
      <vt:lpstr>Tahoma</vt:lpstr>
      <vt:lpstr>Times New Roman</vt:lpstr>
      <vt:lpstr>Wingdings</vt:lpstr>
      <vt:lpstr>Lékárna</vt:lpstr>
      <vt:lpstr>Graf</vt:lpstr>
      <vt:lpstr>Meeting strangers</vt:lpstr>
      <vt:lpstr>Meeting „online strangers“</vt:lpstr>
      <vt:lpstr>Meeting „online strangers“</vt:lpstr>
      <vt:lpstr>Prezentace aplikace PowerPoint</vt:lpstr>
      <vt:lpstr>Kybergrooming</vt:lpstr>
      <vt:lpstr>Online pedophiles     online predators</vt:lpstr>
      <vt:lpstr>př. „Typický kybergroomer“</vt:lpstr>
      <vt:lpstr>Když se zeptáte dětí</vt:lpstr>
      <vt:lpstr>Prezentace aplikace PowerPoint</vt:lpstr>
      <vt:lpstr>Mediální panika</vt:lpstr>
      <vt:lpstr>Online predators</vt:lpstr>
      <vt:lpstr>Mýtus x skutečnost</vt:lpstr>
      <vt:lpstr>Mýtus x skutečnost II.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Není to nový strach</vt:lpstr>
      <vt:lpstr>Proč je důležité tohle vědět?</vt:lpstr>
      <vt:lpstr>Proč je důležité tohle vědět?</vt:lpstr>
      <vt:lpstr>Stejné s online predátory</vt:lpstr>
      <vt:lpstr>Undercover etc. </vt:lpstr>
      <vt:lpstr>Jak tedy vypadají setkání s lidmi z internetu?</vt:lpstr>
      <vt:lpstr>Jak tedy vypadají setkání s lidmi z internetu?</vt:lpstr>
      <vt:lpstr>EUKO II</vt:lpstr>
      <vt:lpstr>S kým se potkali za posledních 12 měsíců?</vt:lpstr>
      <vt:lpstr>Ví rodiče o setkání svých dětí s lidmi z internetu?</vt:lpstr>
      <vt:lpstr>Újma ze setkání s cizím z internetu</vt:lpstr>
      <vt:lpstr>Jiné výzkumy než euko a újma</vt:lpstr>
      <vt:lpstr>Interakce s neznámými</vt:lpstr>
      <vt:lpstr>Co se dělo na nepříjemných setkáních (EUKO II)</vt:lpstr>
      <vt:lpstr>Co se dělo na nepříjemných setkáních (EUKO II)</vt:lpstr>
      <vt:lpstr>Co se dělo na nepříjemných setkáních (EUKO II)</vt:lpstr>
      <vt:lpstr>Před setkáním</vt:lpstr>
      <vt:lpstr>Během setkání: feelings</vt:lpstr>
      <vt:lpstr>Během setkání: strategie zvládání</vt:lpstr>
      <vt:lpstr>Po (negativní) schůzce</vt:lpstr>
      <vt:lpstr>Shrnutí</vt:lpstr>
      <vt:lpstr>literatura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strangers</dc:title>
  <dc:creator>Lenka Dědková</dc:creator>
  <cp:lastModifiedBy>lenka dedkova</cp:lastModifiedBy>
  <cp:revision>43</cp:revision>
  <dcterms:created xsi:type="dcterms:W3CDTF">2015-11-04T12:00:43Z</dcterms:created>
  <dcterms:modified xsi:type="dcterms:W3CDTF">2018-10-22T11:00:51Z</dcterms:modified>
</cp:coreProperties>
</file>