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61"/>
  </p:notesMasterIdLst>
  <p:sldIdLst>
    <p:sldId id="256" r:id="rId2"/>
    <p:sldId id="509" r:id="rId3"/>
    <p:sldId id="456" r:id="rId4"/>
    <p:sldId id="457" r:id="rId5"/>
    <p:sldId id="458" r:id="rId6"/>
    <p:sldId id="459" r:id="rId7"/>
    <p:sldId id="455" r:id="rId8"/>
    <p:sldId id="448" r:id="rId9"/>
    <p:sldId id="461" r:id="rId10"/>
    <p:sldId id="462" r:id="rId11"/>
    <p:sldId id="463" r:id="rId12"/>
    <p:sldId id="474" r:id="rId13"/>
    <p:sldId id="460" r:id="rId14"/>
    <p:sldId id="464" r:id="rId15"/>
    <p:sldId id="465" r:id="rId16"/>
    <p:sldId id="510" r:id="rId17"/>
    <p:sldId id="511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66" r:id="rId26"/>
    <p:sldId id="475" r:id="rId27"/>
    <p:sldId id="476" r:id="rId28"/>
    <p:sldId id="477" r:id="rId29"/>
    <p:sldId id="478" r:id="rId30"/>
    <p:sldId id="479" r:id="rId31"/>
    <p:sldId id="480" r:id="rId32"/>
    <p:sldId id="481" r:id="rId33"/>
    <p:sldId id="482" r:id="rId34"/>
    <p:sldId id="483" r:id="rId35"/>
    <p:sldId id="484" r:id="rId36"/>
    <p:sldId id="485" r:id="rId37"/>
    <p:sldId id="486" r:id="rId38"/>
    <p:sldId id="487" r:id="rId39"/>
    <p:sldId id="488" r:id="rId40"/>
    <p:sldId id="489" r:id="rId41"/>
    <p:sldId id="490" r:id="rId42"/>
    <p:sldId id="491" r:id="rId43"/>
    <p:sldId id="492" r:id="rId44"/>
    <p:sldId id="493" r:id="rId45"/>
    <p:sldId id="494" r:id="rId46"/>
    <p:sldId id="495" r:id="rId47"/>
    <p:sldId id="496" r:id="rId48"/>
    <p:sldId id="497" r:id="rId49"/>
    <p:sldId id="498" r:id="rId50"/>
    <p:sldId id="499" r:id="rId51"/>
    <p:sldId id="500" r:id="rId52"/>
    <p:sldId id="501" r:id="rId53"/>
    <p:sldId id="502" r:id="rId54"/>
    <p:sldId id="503" r:id="rId55"/>
    <p:sldId id="504" r:id="rId56"/>
    <p:sldId id="505" r:id="rId57"/>
    <p:sldId id="506" r:id="rId58"/>
    <p:sldId id="507" r:id="rId59"/>
    <p:sldId id="508" r:id="rId6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3" autoAdjust="0"/>
    <p:restoredTop sz="94660"/>
  </p:normalViewPr>
  <p:slideViewPr>
    <p:cSldViewPr>
      <p:cViewPr varScale="1">
        <p:scale>
          <a:sx n="88" d="100"/>
          <a:sy n="88" d="100"/>
        </p:scale>
        <p:origin x="10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FBF96-9E1A-4AAC-9A0A-4284E627C182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4062C-D675-42F7-8978-F695BAA9BD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02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49989-2D8E-47C6-8BAA-B863ADF0AF6A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944AB-E313-4D8E-9ADF-C4B7DFFF0573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7458B-C454-4580-8F21-468311FCBC02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DED08-3AA5-4DB8-9705-572A0C0CB1C1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8C411-2659-4E1A-8962-332DB301D78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21CF9-08BE-4744-85CA-09ADFD819581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36CF5-F86A-4B21-8F68-34CABAEAC696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5630-577B-4395-A31F-07FE764C3D20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D186A-103F-4830-8BCE-116B82C462A9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3F9F5-5375-42BA-8527-0A634C0ADE2A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801C9-64AE-43BF-BFCC-848E753A0260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99DB2E-3F65-4014-8E19-D25CD08B1C44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s://www.czso.cz/csu/czso/vyuzivani-informacnich-a-komunikacnich-technologii-v-domacnostech-a-mezi-jednotlivci-201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firstmonday.org/htbin/cgiwrap/bin/ojs/index.php/fm/article/view/942/86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400" dirty="0"/>
              <a:t>Digital </a:t>
            </a:r>
            <a:r>
              <a:rPr lang="cs-CZ" altLang="cs-CZ" sz="4400" dirty="0" smtClean="0"/>
              <a:t>DIVIDE, DIGITAL </a:t>
            </a:r>
            <a:r>
              <a:rPr lang="cs-CZ" altLang="cs-CZ" sz="4400" dirty="0" err="1" smtClean="0"/>
              <a:t>skills</a:t>
            </a:r>
            <a:r>
              <a:rPr lang="cs-CZ" altLang="cs-CZ" sz="4400" dirty="0" smtClean="0"/>
              <a:t>,</a:t>
            </a:r>
            <a:r>
              <a:rPr lang="cs-CZ" altLang="cs-CZ" sz="4400" dirty="0"/>
              <a:t/>
            </a:r>
            <a:br>
              <a:rPr lang="cs-CZ" altLang="cs-CZ" sz="4400" dirty="0"/>
            </a:br>
            <a:r>
              <a:rPr lang="cs-CZ" altLang="cs-CZ" sz="4400" dirty="0"/>
              <a:t>Informace </a:t>
            </a:r>
            <a:r>
              <a:rPr lang="cs-CZ" altLang="cs-CZ" sz="4400" dirty="0" smtClean="0"/>
              <a:t>online </a:t>
            </a:r>
            <a:br>
              <a:rPr lang="cs-CZ" altLang="cs-CZ" sz="4400" dirty="0" smtClean="0"/>
            </a:br>
            <a:endParaRPr lang="cs-CZ" altLang="cs-CZ" sz="44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89040"/>
            <a:ext cx="6248400" cy="1641798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ZUR387 </a:t>
            </a:r>
          </a:p>
          <a:p>
            <a:pPr eaLnBrk="1" hangingPunct="1"/>
            <a:r>
              <a:rPr lang="cs-CZ" altLang="cs-CZ" dirty="0" smtClean="0"/>
              <a:t>Lenka Dědková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Jenže..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...nejde jen o přístup (</a:t>
            </a:r>
            <a:r>
              <a:rPr lang="cs-CZ" altLang="cs-CZ" dirty="0" err="1" smtClean="0"/>
              <a:t>access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have-have</a:t>
            </a:r>
            <a:r>
              <a:rPr lang="cs-CZ" altLang="cs-CZ" dirty="0" smtClean="0"/>
              <a:t> not)</a:t>
            </a:r>
          </a:p>
          <a:p>
            <a:pPr eaLnBrk="1" hangingPunct="1"/>
            <a:r>
              <a:rPr lang="cs-CZ" altLang="cs-CZ" dirty="0" smtClean="0"/>
              <a:t>…ale i to, že technologie lze používat různými způsoby</a:t>
            </a:r>
          </a:p>
          <a:p>
            <a:pPr eaLnBrk="1" hangingPunct="1"/>
            <a:r>
              <a:rPr lang="cs-CZ" altLang="cs-CZ" dirty="0" smtClean="0"/>
              <a:t>…celá řada proměnných ovlivňujících způsob, jakým (ne)používáme ICT</a:t>
            </a:r>
          </a:p>
          <a:p>
            <a:pPr lvl="1" eaLnBrk="1" hangingPunct="1"/>
            <a:r>
              <a:rPr lang="cs-CZ" altLang="cs-CZ" dirty="0" smtClean="0"/>
              <a:t>Sociální, psychologické, ekonomické, pragmatické…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0779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Van Dijk – Překážky v dostupnosti ICT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608513"/>
          </a:xfrm>
        </p:spPr>
        <p:txBody>
          <a:bodyPr/>
          <a:lstStyle/>
          <a:p>
            <a:pPr eaLnBrk="1" hangingPunct="1"/>
            <a:r>
              <a:rPr lang="cs-CZ" altLang="cs-CZ" sz="2600" dirty="0" smtClean="0"/>
              <a:t>4 druhy překážek v přístupu a typy přístupu, kterým brání:</a:t>
            </a:r>
          </a:p>
          <a:p>
            <a:pPr lvl="1" eaLnBrk="1" hangingPunct="1"/>
            <a:r>
              <a:rPr lang="cs-CZ" altLang="cs-CZ" sz="2400" dirty="0" smtClean="0"/>
              <a:t>Nedostatek základní </a:t>
            </a:r>
            <a:r>
              <a:rPr lang="cs-CZ" altLang="cs-CZ" sz="2400" dirty="0" err="1" smtClean="0"/>
              <a:t>dig.zkušenosti</a:t>
            </a:r>
            <a:r>
              <a:rPr lang="cs-CZ" altLang="cs-CZ" sz="2400" dirty="0" smtClean="0"/>
              <a:t> způsobený nedostatkem zájmu, strachem z PC, neatraktivitou technologie („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mental</a:t>
            </a:r>
            <a:r>
              <a:rPr lang="cs-CZ" altLang="cs-CZ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access</a:t>
            </a:r>
            <a:r>
              <a:rPr lang="cs-CZ" altLang="cs-CZ" sz="2400" dirty="0" smtClean="0"/>
              <a:t>“)</a:t>
            </a:r>
          </a:p>
          <a:p>
            <a:pPr lvl="1" eaLnBrk="1" hangingPunct="1"/>
            <a:r>
              <a:rPr lang="cs-CZ" altLang="cs-CZ" sz="2400" dirty="0" smtClean="0"/>
              <a:t>Nevlastnění PC a připojení („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material</a:t>
            </a:r>
            <a:r>
              <a:rPr lang="cs-CZ" altLang="cs-CZ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access</a:t>
            </a:r>
            <a:r>
              <a:rPr lang="cs-CZ" altLang="cs-CZ" sz="2400" dirty="0" smtClean="0"/>
              <a:t>“)</a:t>
            </a:r>
          </a:p>
          <a:p>
            <a:pPr lvl="1" eaLnBrk="1" hangingPunct="1"/>
            <a:r>
              <a:rPr lang="cs-CZ" altLang="cs-CZ" sz="2400" dirty="0" smtClean="0"/>
              <a:t>Nedostatek DS způsobený nedostatečným vzděláním nebo </a:t>
            </a:r>
            <a:r>
              <a:rPr lang="cs-CZ" altLang="cs-CZ" sz="2400" dirty="0" err="1" smtClean="0"/>
              <a:t>soc.podporou</a:t>
            </a:r>
            <a:r>
              <a:rPr lang="cs-CZ" altLang="cs-CZ" sz="2400" dirty="0" smtClean="0"/>
              <a:t> („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skills</a:t>
            </a:r>
            <a:r>
              <a:rPr lang="cs-CZ" altLang="cs-CZ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access</a:t>
            </a:r>
            <a:r>
              <a:rPr lang="cs-CZ" altLang="cs-CZ" sz="2400" dirty="0" smtClean="0"/>
              <a:t>“)</a:t>
            </a:r>
          </a:p>
          <a:p>
            <a:pPr lvl="1" eaLnBrk="1" hangingPunct="1"/>
            <a:r>
              <a:rPr lang="cs-CZ" altLang="cs-CZ" sz="2400" dirty="0" smtClean="0"/>
              <a:t>Nedostatek příležitostí být na PC („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usage</a:t>
            </a:r>
            <a:r>
              <a:rPr lang="cs-CZ" altLang="cs-CZ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access</a:t>
            </a:r>
            <a:r>
              <a:rPr lang="cs-CZ" altLang="cs-CZ" sz="2400" dirty="0" smtClean="0"/>
              <a:t>“)</a:t>
            </a:r>
          </a:p>
        </p:txBody>
      </p:sp>
    </p:spTree>
    <p:extLst>
      <p:ext uri="{BB962C8B-B14F-4D97-AF65-F5344CB8AC3E}">
        <p14:creationId xmlns:p14="http://schemas.microsoft.com/office/powerpoint/2010/main" val="17277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Bandura: </a:t>
            </a:r>
            <a:r>
              <a:rPr lang="cs-CZ" dirty="0" err="1" smtClean="0"/>
              <a:t>self-efficacy</a:t>
            </a:r>
            <a:r>
              <a:rPr lang="cs-CZ" dirty="0" smtClean="0"/>
              <a:t> (vědomí vlastní účinnosti)</a:t>
            </a:r>
          </a:p>
          <a:p>
            <a:pPr lvl="1"/>
            <a:r>
              <a:rPr lang="cs-CZ" dirty="0" smtClean="0"/>
              <a:t>To, zda věříme, že něco dokážeme (nebo nedokážeme), ovlivňuje naše chování </a:t>
            </a:r>
          </a:p>
          <a:p>
            <a:pPr lvl="2"/>
            <a:r>
              <a:rPr lang="cs-CZ" dirty="0" smtClean="0"/>
              <a:t>Do dané činnosti se mnohdy vůbec nepustíme</a:t>
            </a:r>
          </a:p>
          <a:p>
            <a:pPr lvl="2"/>
            <a:r>
              <a:rPr lang="cs-CZ" dirty="0" smtClean="0"/>
              <a:t>Nebo ji omezíme na nezbytné minimum</a:t>
            </a:r>
          </a:p>
          <a:p>
            <a:pPr lvl="2"/>
            <a:endParaRPr lang="cs-CZ" dirty="0"/>
          </a:p>
          <a:p>
            <a:r>
              <a:rPr lang="cs-CZ" dirty="0" smtClean="0"/>
              <a:t> </a:t>
            </a:r>
            <a:r>
              <a:rPr lang="cs-CZ" dirty="0" err="1" smtClean="0"/>
              <a:t>digital</a:t>
            </a:r>
            <a:r>
              <a:rPr lang="cs-CZ" dirty="0" smtClean="0"/>
              <a:t> </a:t>
            </a:r>
            <a:r>
              <a:rPr lang="cs-CZ" dirty="0" err="1" smtClean="0"/>
              <a:t>self-efficacy</a:t>
            </a:r>
            <a:endParaRPr lang="cs-CZ" dirty="0" smtClean="0"/>
          </a:p>
          <a:p>
            <a:pPr lvl="1"/>
            <a:r>
              <a:rPr lang="cs-CZ" dirty="0" smtClean="0"/>
              <a:t>Do jaké míry si myslím, že dokážu efektivně pracovat s technologiemi</a:t>
            </a:r>
          </a:p>
          <a:p>
            <a:pPr lvl="1"/>
            <a:r>
              <a:rPr lang="cs-CZ" dirty="0" smtClean="0"/>
              <a:t>Lidé s nižším </a:t>
            </a:r>
            <a:r>
              <a:rPr lang="cs-CZ" dirty="0" err="1" smtClean="0"/>
              <a:t>digital</a:t>
            </a:r>
            <a:r>
              <a:rPr lang="cs-CZ" dirty="0" smtClean="0"/>
              <a:t> </a:t>
            </a:r>
            <a:r>
              <a:rPr lang="cs-CZ" dirty="0" err="1" smtClean="0"/>
              <a:t>self-efficacy</a:t>
            </a:r>
            <a:r>
              <a:rPr lang="cs-CZ" dirty="0" smtClean="0"/>
              <a:t> na internetu dělají menší šíři věcí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3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Digital </a:t>
            </a:r>
            <a:r>
              <a:rPr lang="cs-CZ" altLang="cs-CZ" dirty="0" err="1"/>
              <a:t>divide</a:t>
            </a:r>
            <a:r>
              <a:rPr lang="cs-CZ" altLang="cs-CZ" dirty="0"/>
              <a:t> dnes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Faktické (ne)vlastnění PC a připojení – ve vyspělých zemích jen velmi málo lidí nemá možnost </a:t>
            </a:r>
            <a:r>
              <a:rPr lang="cs-CZ" altLang="cs-CZ" dirty="0" smtClean="0"/>
              <a:t>připojení, i když i tak stále rozdíly</a:t>
            </a:r>
          </a:p>
          <a:p>
            <a:endParaRPr lang="cs-CZ" altLang="cs-CZ" dirty="0"/>
          </a:p>
          <a:p>
            <a:r>
              <a:rPr lang="cs-CZ" altLang="cs-CZ" dirty="0" smtClean="0"/>
              <a:t>Může být na různých úrovních společnosti</a:t>
            </a:r>
          </a:p>
          <a:p>
            <a:pPr lvl="1"/>
            <a:r>
              <a:rPr lang="cs-CZ" altLang="cs-CZ" dirty="0" smtClean="0"/>
              <a:t>SES</a:t>
            </a:r>
          </a:p>
          <a:p>
            <a:pPr lvl="1"/>
            <a:r>
              <a:rPr lang="cs-CZ" altLang="cs-CZ" dirty="0" smtClean="0"/>
              <a:t>Gender</a:t>
            </a:r>
          </a:p>
          <a:p>
            <a:pPr lvl="1"/>
            <a:r>
              <a:rPr lang="cs-CZ" altLang="cs-CZ" dirty="0" smtClean="0"/>
              <a:t>Generace</a:t>
            </a:r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2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V ČR: </a:t>
            </a:r>
            <a:r>
              <a:rPr lang="cs-CZ" sz="2000" dirty="0">
                <a:hlinkClick r:id="rId2"/>
              </a:rPr>
              <a:t>https://www.czso.cz/csu/czso/vyuzivani-informacnich-a-komunikacnich-technologii-v-domacnostech-a-mezi-jednotlivci-2017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" y="1447045"/>
            <a:ext cx="8992855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Konkrétní online aktivita</a:t>
            </a:r>
            <a:br>
              <a:rPr lang="cs-CZ" dirty="0" smtClean="0"/>
            </a:br>
            <a:r>
              <a:rPr lang="cs-CZ" dirty="0" smtClean="0"/>
              <a:t>(u dalších aktivit velmi podobný vzorec)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5947"/>
            <a:ext cx="8229600" cy="4405306"/>
          </a:xfrm>
        </p:spPr>
      </p:pic>
    </p:spTree>
    <p:extLst>
      <p:ext uri="{BB962C8B-B14F-4D97-AF65-F5344CB8AC3E}">
        <p14:creationId xmlns:p14="http://schemas.microsoft.com/office/powerpoint/2010/main" val="20519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8003232" cy="5595520"/>
          </a:xfrm>
        </p:spPr>
      </p:pic>
    </p:spTree>
    <p:extLst>
      <p:ext uri="{BB962C8B-B14F-4D97-AF65-F5344CB8AC3E}">
        <p14:creationId xmlns:p14="http://schemas.microsoft.com/office/powerpoint/2010/main" val="3352182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39567" cy="5417250"/>
          </a:xfrm>
        </p:spPr>
      </p:pic>
    </p:spTree>
    <p:extLst>
      <p:ext uri="{BB962C8B-B14F-4D97-AF65-F5344CB8AC3E}">
        <p14:creationId xmlns:p14="http://schemas.microsoft.com/office/powerpoint/2010/main" val="335210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Generační </a:t>
            </a:r>
            <a:r>
              <a:rPr lang="cs-CZ" altLang="cs-CZ" dirty="0" err="1" smtClean="0"/>
              <a:t>digital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divide</a:t>
            </a:r>
            <a:r>
              <a:rPr lang="cs-CZ" altLang="cs-CZ" dirty="0" smtClean="0"/>
              <a:t>: Digital </a:t>
            </a:r>
            <a:r>
              <a:rPr lang="cs-CZ" altLang="cs-CZ" dirty="0" err="1" smtClean="0"/>
              <a:t>natives</a:t>
            </a:r>
            <a:endParaRPr lang="cs-CZ" altLang="cs-CZ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Don Tapscott (1998) – Net generation</a:t>
            </a:r>
          </a:p>
          <a:p>
            <a:pPr eaLnBrk="1" hangingPunct="1"/>
            <a:r>
              <a:rPr lang="cs-CZ" altLang="cs-CZ" b="1" smtClean="0"/>
              <a:t>Marc Prensky (2001) – Digital natives</a:t>
            </a:r>
          </a:p>
          <a:p>
            <a:pPr eaLnBrk="1" hangingPunct="1"/>
            <a:r>
              <a:rPr lang="cs-CZ" altLang="cs-CZ" smtClean="0"/>
              <a:t>Veen a Vrakking (2006) – Homo zappiens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Computer generation</a:t>
            </a:r>
          </a:p>
          <a:p>
            <a:pPr eaLnBrk="1" hangingPunct="1"/>
            <a:r>
              <a:rPr lang="cs-CZ" altLang="cs-CZ" smtClean="0"/>
              <a:t>Net-gen, always on…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00438"/>
            <a:ext cx="28765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Marc Prensky (2001)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Digital natives x digital immigrants</a:t>
            </a:r>
          </a:p>
          <a:p>
            <a:pPr eaLnBrk="1" hangingPunct="1"/>
            <a:r>
              <a:rPr lang="cs-CZ" altLang="cs-CZ" smtClean="0"/>
              <a:t>Dig.imigranti: jako imigranti se mohou naučit spoustu věcí o nové kultuře, ale nikdy nebudou její úplnou součástí</a:t>
            </a:r>
          </a:p>
          <a:p>
            <a:pPr eaLnBrk="1" hangingPunct="1"/>
            <a:r>
              <a:rPr lang="cs-CZ" altLang="cs-CZ" smtClean="0"/>
              <a:t>Jakoby se učili nový jazyk v dospělosti – nikdy ho už nezvládnou dokonale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1932806" cy="279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9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Multitasking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867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„Přízvuk“ digital immigrants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719263"/>
            <a:ext cx="8075239" cy="4411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 smtClean="0"/>
              <a:t>V </a:t>
            </a:r>
            <a:r>
              <a:rPr lang="cs-CZ" altLang="cs-CZ" sz="2800" dirty="0" err="1" smtClean="0"/>
              <a:t>dig.podobě</a:t>
            </a:r>
            <a:r>
              <a:rPr lang="cs-CZ" altLang="cs-CZ" sz="2800" dirty="0" smtClean="0"/>
              <a:t> je to např. vyhledávání informací v první řadě v </a:t>
            </a:r>
            <a:r>
              <a:rPr lang="cs-CZ" altLang="cs-CZ" sz="2800" dirty="0" err="1" smtClean="0"/>
              <a:t>offline</a:t>
            </a:r>
            <a:r>
              <a:rPr lang="cs-CZ" altLang="cs-CZ" sz="2800" dirty="0" smtClean="0"/>
              <a:t> zdrojích, čtení manuálu k programům namísto víry, že se program naučí při jeho používán, tisk emailů, tisk textů pro ruční editování…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1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Digital </a:t>
            </a:r>
            <a:r>
              <a:rPr lang="cs-CZ" altLang="cs-CZ" dirty="0" err="1" smtClean="0"/>
              <a:t>natives</a:t>
            </a:r>
            <a:r>
              <a:rPr lang="cs-CZ" altLang="cs-CZ" dirty="0" smtClean="0"/>
              <a:t> (stále </a:t>
            </a:r>
            <a:r>
              <a:rPr lang="cs-CZ" altLang="cs-CZ" dirty="0" err="1" smtClean="0"/>
              <a:t>Prensky</a:t>
            </a:r>
            <a:r>
              <a:rPr lang="cs-CZ" altLang="cs-CZ" dirty="0" smtClean="0"/>
              <a:t>)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Neuroplasticita</a:t>
            </a:r>
            <a:r>
              <a:rPr lang="cs-CZ" altLang="cs-CZ" dirty="0" smtClean="0"/>
              <a:t> – schopnost mozku měnit svoji strukturu v závislosti na prostředí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Mozky dnešních mladých jsou odlišné od starších, protože vyrůstaly v jiném prostředí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není dokázáno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Změnily se vzorce myšlení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4264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Digital natives II.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2481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Děti tráví spoustu času na PC – hraní her, internet – soustředěné, zároveň ale multitasking, časté přepínání mezi aplikacemi – paralelní aktivity na rozdíl od sériových + interaktivita</a:t>
            </a:r>
          </a:p>
          <a:p>
            <a:pPr eaLnBrk="1" hangingPunct="1"/>
            <a:r>
              <a:rPr lang="cs-CZ" altLang="cs-CZ" smtClean="0"/>
              <a:t>Vyučování postaveno sériově a pasivně – děti se hned nudí</a:t>
            </a:r>
          </a:p>
          <a:p>
            <a:pPr eaLnBrk="1" hangingPunct="1"/>
            <a:r>
              <a:rPr lang="cs-CZ" altLang="cs-CZ" smtClean="0">
                <a:sym typeface="Wingdings" pitchFamily="2" charset="2"/>
              </a:rPr>
              <a:t> vyučování pomocí dobře vyrobených interaktivních her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231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Digital immigrants II.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Problém ve vzdělávání – </a:t>
            </a:r>
            <a:r>
              <a:rPr lang="cs-CZ" altLang="cs-CZ" dirty="0" err="1" smtClean="0"/>
              <a:t>dig.imigranti</a:t>
            </a:r>
            <a:r>
              <a:rPr lang="cs-CZ" altLang="cs-CZ" dirty="0" smtClean="0"/>
              <a:t> mají učit </a:t>
            </a:r>
            <a:r>
              <a:rPr lang="cs-CZ" altLang="cs-CZ" dirty="0" err="1" smtClean="0"/>
              <a:t>dig.natives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Nechápou, že se mladí učí při TV nebo poslouchání hudby, protože oni sami to neumějí</a:t>
            </a:r>
          </a:p>
          <a:p>
            <a:pPr eaLnBrk="1" hangingPunct="1"/>
            <a:r>
              <a:rPr lang="cs-CZ" altLang="cs-CZ" dirty="0" smtClean="0"/>
              <a:t>Nevěří, že učení může být zábavné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4213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Kritika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ym typeface="Wingdings" pitchFamily="2" charset="2"/>
              </a:rPr>
              <a:t>Děti se učením neučí jen látce, ale i zodpovědnosti, trpělivosti… učí se, že je potřeba i přes nepříjemné pocity někdy „zabrat“, že život není jen hra</a:t>
            </a:r>
          </a:p>
          <a:p>
            <a:pPr eaLnBrk="1" hangingPunct="1"/>
            <a:r>
              <a:rPr lang="cs-CZ" altLang="cs-CZ" dirty="0" smtClean="0"/>
              <a:t>Rychlost, změna… </a:t>
            </a:r>
            <a:r>
              <a:rPr lang="cs-CZ" altLang="cs-CZ" dirty="0" smtClean="0">
                <a:sym typeface="Wingdings" pitchFamily="2" charset="2"/>
              </a:rPr>
              <a:t> nedostatek času na reflektování zkušeností, na vytváření mentálních modelů zkušeností</a:t>
            </a:r>
          </a:p>
          <a:p>
            <a:pPr eaLnBrk="1" hangingPunct="1"/>
            <a:endParaRPr lang="cs-CZ" altLang="cs-CZ" dirty="0" smtClean="0"/>
          </a:p>
          <a:p>
            <a:r>
              <a:rPr lang="cs-CZ" altLang="cs-CZ" dirty="0"/>
              <a:t>K čemu je </a:t>
            </a:r>
            <a:r>
              <a:rPr lang="cs-CZ" altLang="cs-CZ" dirty="0" err="1"/>
              <a:t>Prensky</a:t>
            </a:r>
            <a:r>
              <a:rPr lang="cs-CZ" altLang="cs-CZ" dirty="0"/>
              <a:t> dobrý?</a:t>
            </a:r>
          </a:p>
          <a:p>
            <a:pPr lvl="1"/>
            <a:r>
              <a:rPr lang="cs-CZ" altLang="cs-CZ" dirty="0"/>
              <a:t>Zamyslet se nad tím, co se díky ICT změnilo v procesu získávání informací</a:t>
            </a:r>
          </a:p>
          <a:p>
            <a:pPr lvl="1"/>
            <a:r>
              <a:rPr lang="cs-CZ" altLang="cs-CZ" dirty="0"/>
              <a:t>Jak využít ICT ve </a:t>
            </a:r>
            <a:r>
              <a:rPr lang="cs-CZ" altLang="cs-CZ" dirty="0" smtClean="0"/>
              <a:t>výuce, práci…  </a:t>
            </a:r>
          </a:p>
          <a:p>
            <a:pPr lvl="1"/>
            <a:r>
              <a:rPr lang="cs-CZ" altLang="cs-CZ" dirty="0" smtClean="0"/>
              <a:t>Přijmout, že to, jak se to „dělalo vždycky“, není jediná správná cesta</a:t>
            </a:r>
            <a:endParaRPr lang="cs-CZ" altLang="cs-CZ" dirty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8855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Digital </a:t>
            </a:r>
            <a:r>
              <a:rPr lang="cs-CZ" dirty="0" err="1" smtClean="0"/>
              <a:t>divide</a:t>
            </a:r>
            <a:r>
              <a:rPr lang="cs-CZ" dirty="0" smtClean="0"/>
              <a:t>: Genderová perspektiva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Ono &amp; </a:t>
            </a:r>
            <a:r>
              <a:rPr lang="cs-CZ" dirty="0" err="1"/>
              <a:t>Zavodny</a:t>
            </a:r>
            <a:r>
              <a:rPr lang="cs-CZ" dirty="0"/>
              <a:t> (2016)</a:t>
            </a:r>
          </a:p>
          <a:p>
            <a:endParaRPr lang="cs-CZ" dirty="0"/>
          </a:p>
          <a:p>
            <a:r>
              <a:rPr lang="cs-CZ" dirty="0" err="1"/>
              <a:t>Have</a:t>
            </a:r>
            <a:r>
              <a:rPr lang="cs-CZ" dirty="0"/>
              <a:t> vs.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nots</a:t>
            </a:r>
            <a:endParaRPr lang="cs-CZ" dirty="0"/>
          </a:p>
          <a:p>
            <a:pPr lvl="1"/>
            <a:r>
              <a:rPr lang="cs-CZ" dirty="0"/>
              <a:t>S ohledem na gender se postupně snižuje a v některých zemích už vymizel (USA)</a:t>
            </a:r>
          </a:p>
          <a:p>
            <a:endParaRPr lang="cs-CZ" dirty="0"/>
          </a:p>
          <a:p>
            <a:r>
              <a:rPr lang="cs-CZ" dirty="0"/>
              <a:t>Používání</a:t>
            </a:r>
          </a:p>
          <a:p>
            <a:pPr lvl="1"/>
            <a:r>
              <a:rPr lang="cs-CZ" dirty="0"/>
              <a:t>Ženy používají technologie méně často, kratší dobu a v menším rozsahu aktivit</a:t>
            </a:r>
          </a:p>
          <a:p>
            <a:pPr lvl="1"/>
            <a:endParaRPr lang="cs-CZ" dirty="0"/>
          </a:p>
          <a:p>
            <a:r>
              <a:rPr lang="cs-CZ" dirty="0" err="1" smtClean="0"/>
              <a:t>Self-efficacy</a:t>
            </a:r>
            <a:endParaRPr lang="cs-CZ" dirty="0"/>
          </a:p>
          <a:p>
            <a:pPr lvl="1"/>
            <a:r>
              <a:rPr lang="cs-CZ" dirty="0"/>
              <a:t>Ženy reportují nižší důvěru ve vlastní schopnosti technologie používat a vyšší </a:t>
            </a:r>
            <a:r>
              <a:rPr lang="cs-CZ" dirty="0" err="1"/>
              <a:t>diskomfort</a:t>
            </a:r>
            <a:r>
              <a:rPr lang="cs-CZ" dirty="0"/>
              <a:t> při používání</a:t>
            </a:r>
          </a:p>
          <a:p>
            <a:pPr lvl="1"/>
            <a:r>
              <a:rPr lang="cs-CZ" dirty="0"/>
              <a:t>Patrně souvisí i se stereotypním rozdělením práce v domácnosti (ženy mají méně volného času)</a:t>
            </a:r>
          </a:p>
          <a:p>
            <a:endParaRPr lang="cs-CZ" dirty="0"/>
          </a:p>
          <a:p>
            <a:r>
              <a:rPr lang="cs-CZ" dirty="0" err="1"/>
              <a:t>Hargittai</a:t>
            </a:r>
            <a:r>
              <a:rPr lang="cs-CZ" dirty="0"/>
              <a:t> &amp; </a:t>
            </a:r>
            <a:r>
              <a:rPr lang="cs-CZ" dirty="0" err="1"/>
              <a:t>Shafer</a:t>
            </a:r>
            <a:r>
              <a:rPr lang="cs-CZ" dirty="0"/>
              <a:t> (2006): regrese s plněním zadaných úkolů</a:t>
            </a:r>
          </a:p>
          <a:p>
            <a:pPr lvl="1"/>
            <a:r>
              <a:rPr lang="cs-CZ" dirty="0"/>
              <a:t>Signifikantní prediktory: věk, vzdělání, zkušenost s internetem</a:t>
            </a:r>
          </a:p>
          <a:p>
            <a:pPr lvl="1"/>
            <a:r>
              <a:rPr lang="cs-CZ" dirty="0"/>
              <a:t>Žádný rozdíl mezi muži a ženami</a:t>
            </a:r>
          </a:p>
          <a:p>
            <a:pPr lvl="1"/>
            <a:r>
              <a:rPr lang="cs-CZ" dirty="0"/>
              <a:t>A přesto se ženy samy hodnotily jako horší než muži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2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 </a:t>
            </a:r>
            <a:r>
              <a:rPr lang="cs-CZ" dirty="0" err="1"/>
              <a:t>divide</a:t>
            </a:r>
            <a:r>
              <a:rPr lang="cs-CZ" dirty="0"/>
              <a:t>: Genderová perspektiva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Fleischmann</a:t>
            </a:r>
            <a:r>
              <a:rPr lang="cs-CZ" dirty="0" smtClean="0"/>
              <a:t> et al. (2016)</a:t>
            </a:r>
          </a:p>
          <a:p>
            <a:r>
              <a:rPr lang="cs-CZ" dirty="0" smtClean="0"/>
              <a:t>Experiment</a:t>
            </a:r>
          </a:p>
          <a:p>
            <a:pPr lvl="1"/>
            <a:r>
              <a:rPr lang="cs-CZ" dirty="0" smtClean="0"/>
              <a:t>Žena ucházející se o (studentskou) práci v IT </a:t>
            </a:r>
          </a:p>
          <a:p>
            <a:pPr lvl="1"/>
            <a:r>
              <a:rPr lang="cs-CZ" dirty="0" smtClean="0"/>
              <a:t>Součástí materiálu byly výsledky v testu dovedností</a:t>
            </a:r>
          </a:p>
          <a:p>
            <a:pPr lvl="1"/>
            <a:r>
              <a:rPr lang="cs-CZ" dirty="0" smtClean="0"/>
              <a:t>Rozdíl v podnětovém materiálu: oblečení a make-up (</a:t>
            </a:r>
            <a:r>
              <a:rPr lang="cs-CZ" dirty="0" err="1" smtClean="0"/>
              <a:t>feminine</a:t>
            </a:r>
            <a:r>
              <a:rPr lang="cs-CZ" dirty="0" smtClean="0"/>
              <a:t> vs. </a:t>
            </a:r>
            <a:r>
              <a:rPr lang="cs-CZ" dirty="0" err="1" smtClean="0"/>
              <a:t>neutral</a:t>
            </a:r>
            <a:r>
              <a:rPr lang="cs-CZ" dirty="0" smtClean="0"/>
              <a:t> </a:t>
            </a:r>
            <a:r>
              <a:rPr lang="cs-CZ" dirty="0" err="1" smtClean="0"/>
              <a:t>outfit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Každý participant hodnotil 2 ženy ze 4</a:t>
            </a:r>
          </a:p>
          <a:p>
            <a:pPr lvl="1"/>
            <a:r>
              <a:rPr lang="cs-CZ" dirty="0" err="1" smtClean="0"/>
              <a:t>Př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79" y="4293096"/>
            <a:ext cx="6382641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Ohodnocení schopností</a:t>
            </a:r>
          </a:p>
          <a:p>
            <a:pPr lvl="1"/>
            <a:r>
              <a:rPr lang="cs-CZ" dirty="0" err="1" smtClean="0"/>
              <a:t>Neutral</a:t>
            </a:r>
            <a:r>
              <a:rPr lang="cs-CZ" dirty="0" smtClean="0"/>
              <a:t> </a:t>
            </a:r>
            <a:r>
              <a:rPr lang="cs-CZ" dirty="0" err="1" smtClean="0"/>
              <a:t>outfit</a:t>
            </a:r>
            <a:r>
              <a:rPr lang="cs-CZ" dirty="0" smtClean="0"/>
              <a:t> vnímaná jako schopnější (zvládne zadaný test za kratší dobu, bude v něm úspěšnější, má vyšší digitální dovednosti</a:t>
            </a:r>
          </a:p>
          <a:p>
            <a:pPr lvl="1"/>
            <a:r>
              <a:rPr lang="cs-CZ" dirty="0" smtClean="0"/>
              <a:t>U žen s </a:t>
            </a:r>
            <a:r>
              <a:rPr lang="cs-CZ" dirty="0" err="1" smtClean="0"/>
              <a:t>neutral</a:t>
            </a:r>
            <a:r>
              <a:rPr lang="cs-CZ" dirty="0" smtClean="0"/>
              <a:t> </a:t>
            </a:r>
            <a:r>
              <a:rPr lang="cs-CZ" dirty="0" err="1" smtClean="0"/>
              <a:t>outfitem</a:t>
            </a:r>
            <a:r>
              <a:rPr lang="cs-CZ" dirty="0" smtClean="0"/>
              <a:t> participanti připisovali úspěch dovednostem uchazečky a neúspěch </a:t>
            </a:r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luck</a:t>
            </a:r>
            <a:endParaRPr lang="cs-CZ" dirty="0" smtClean="0"/>
          </a:p>
          <a:p>
            <a:pPr lvl="1"/>
            <a:r>
              <a:rPr lang="cs-CZ" dirty="0" smtClean="0"/>
              <a:t>U žen s </a:t>
            </a:r>
            <a:r>
              <a:rPr lang="cs-CZ" dirty="0" err="1" smtClean="0"/>
              <a:t>feminine</a:t>
            </a:r>
            <a:r>
              <a:rPr lang="cs-CZ" dirty="0" smtClean="0"/>
              <a:t> </a:t>
            </a:r>
            <a:r>
              <a:rPr lang="cs-CZ" dirty="0" err="1" smtClean="0"/>
              <a:t>outfitem</a:t>
            </a:r>
            <a:r>
              <a:rPr lang="cs-CZ" dirty="0" smtClean="0"/>
              <a:t> úspěch připisovali štěstí a neúspěch nedostatku dovedností</a:t>
            </a:r>
          </a:p>
          <a:p>
            <a:pPr lvl="1"/>
            <a:endParaRPr lang="cs-CZ" dirty="0"/>
          </a:p>
          <a:p>
            <a:r>
              <a:rPr lang="cs-CZ" dirty="0" err="1" smtClean="0"/>
              <a:t>Feminine</a:t>
            </a:r>
            <a:r>
              <a:rPr lang="cs-CZ" dirty="0" smtClean="0"/>
              <a:t> ženy hodnoceny jako více sebevědomé, ale méně kompetentní, méně inteligentní a méně „</a:t>
            </a:r>
            <a:r>
              <a:rPr lang="cs-CZ" dirty="0" err="1" smtClean="0"/>
              <a:t>likeable</a:t>
            </a:r>
            <a:r>
              <a:rPr lang="cs-CZ" dirty="0" smtClean="0"/>
              <a:t>“</a:t>
            </a:r>
          </a:p>
          <a:p>
            <a:pPr lvl="1"/>
            <a:endParaRPr lang="cs-CZ" dirty="0"/>
          </a:p>
          <a:p>
            <a:r>
              <a:rPr lang="cs-CZ" dirty="0" smtClean="0"/>
              <a:t>V analýzách žádné anebo jen malé efekty pohlaví participantů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3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Second-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digital</a:t>
            </a:r>
            <a:r>
              <a:rPr lang="cs-CZ" dirty="0" smtClean="0"/>
              <a:t> </a:t>
            </a:r>
            <a:r>
              <a:rPr lang="cs-CZ" dirty="0" err="1" smtClean="0"/>
              <a:t>divide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základě dovedností nebo schopností zvládnout požadavky vysoce technické společnosti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1475656" y="3789040"/>
            <a:ext cx="2304256" cy="2564904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2800" dirty="0" smtClean="0"/>
              <a:t>Digital</a:t>
            </a:r>
          </a:p>
          <a:p>
            <a:pPr algn="r"/>
            <a:r>
              <a:rPr lang="cs-CZ" sz="2800" dirty="0" smtClean="0"/>
              <a:t>Media</a:t>
            </a:r>
          </a:p>
          <a:p>
            <a:pPr algn="r"/>
            <a:r>
              <a:rPr lang="cs-CZ" sz="2800" dirty="0" err="1" smtClean="0"/>
              <a:t>Computer</a:t>
            </a:r>
            <a:endParaRPr lang="cs-CZ" sz="2800" dirty="0" smtClean="0"/>
          </a:p>
          <a:p>
            <a:pPr algn="r"/>
            <a:r>
              <a:rPr lang="cs-CZ" sz="2800" dirty="0" smtClean="0"/>
              <a:t>Internet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860032" y="3789040"/>
            <a:ext cx="2448272" cy="2564904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cs-CZ" altLang="cs-CZ" sz="2800" dirty="0" err="1" smtClean="0"/>
              <a:t>Literacy</a:t>
            </a:r>
            <a:endParaRPr lang="cs-CZ" altLang="cs-CZ" sz="2800" dirty="0" smtClean="0"/>
          </a:p>
          <a:p>
            <a:pPr eaLnBrk="1" hangingPunct="1"/>
            <a:r>
              <a:rPr lang="cs-CZ" altLang="cs-CZ" sz="2800" dirty="0" err="1" smtClean="0"/>
              <a:t>Skills</a:t>
            </a:r>
            <a:endParaRPr lang="cs-CZ" altLang="cs-CZ" sz="2800" dirty="0" smtClean="0"/>
          </a:p>
          <a:p>
            <a:pPr eaLnBrk="1" hangingPunct="1"/>
            <a:r>
              <a:rPr lang="cs-CZ" altLang="cs-CZ" sz="2800" dirty="0" err="1" smtClean="0"/>
              <a:t>Competence</a:t>
            </a:r>
            <a:endParaRPr lang="cs-CZ" altLang="cs-CZ" sz="2800" dirty="0"/>
          </a:p>
        </p:txBody>
      </p:sp>
      <p:sp>
        <p:nvSpPr>
          <p:cNvPr id="6" name="Kříž 5"/>
          <p:cNvSpPr/>
          <p:nvPr/>
        </p:nvSpPr>
        <p:spPr>
          <a:xfrm>
            <a:off x="3923928" y="4725144"/>
            <a:ext cx="792088" cy="778396"/>
          </a:xfrm>
          <a:prstGeom prst="plus">
            <a:avLst>
              <a:gd name="adj" fmla="val 3880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3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Digital skills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719263"/>
            <a:ext cx="8208466" cy="4733925"/>
          </a:xfrm>
        </p:spPr>
        <p:txBody>
          <a:bodyPr/>
          <a:lstStyle/>
          <a:p>
            <a:pPr eaLnBrk="1" hangingPunct="1"/>
            <a:r>
              <a:rPr lang="cs-CZ" altLang="cs-CZ" sz="2600" dirty="0" smtClean="0"/>
              <a:t>Proč jsou DS tak důležité </a:t>
            </a:r>
          </a:p>
          <a:p>
            <a:pPr lvl="1" eaLnBrk="1" hangingPunct="1"/>
            <a:r>
              <a:rPr lang="cs-CZ" altLang="cs-CZ" sz="2200" dirty="0" smtClean="0"/>
              <a:t>Vyšší míra DS má zlepšovat využívání pozitiv na internetu a omezit zažívání negativ (případně zlepšit </a:t>
            </a:r>
            <a:r>
              <a:rPr lang="cs-CZ" altLang="cs-CZ" sz="2200" dirty="0" err="1" smtClean="0"/>
              <a:t>coping</a:t>
            </a:r>
            <a:r>
              <a:rPr lang="cs-CZ" altLang="cs-CZ" sz="2200" dirty="0" smtClean="0"/>
              <a:t> s negativy)</a:t>
            </a:r>
          </a:p>
          <a:p>
            <a:pPr eaLnBrk="1" hangingPunct="1"/>
            <a:endParaRPr lang="cs-CZ" altLang="cs-CZ" sz="2600" dirty="0" smtClean="0"/>
          </a:p>
          <a:p>
            <a:pPr eaLnBrk="1" hangingPunct="1"/>
            <a:r>
              <a:rPr lang="cs-CZ" altLang="cs-CZ" sz="2600" dirty="0" smtClean="0"/>
              <a:t>Digitální gramotnost:</a:t>
            </a:r>
          </a:p>
          <a:p>
            <a:pPr eaLnBrk="1" hangingPunct="1"/>
            <a:r>
              <a:rPr lang="cs-CZ" altLang="cs-CZ" sz="2600" dirty="0" smtClean="0"/>
              <a:t>Minimální dovednosti, které umožňují uživateli efektivně pracovat se softwarem nebo získávat potřebné informace</a:t>
            </a:r>
          </a:p>
          <a:p>
            <a:pPr lvl="1" eaLnBrk="1" hangingPunct="1"/>
            <a:r>
              <a:rPr lang="cs-CZ" altLang="cs-CZ" sz="2200" dirty="0" smtClean="0"/>
              <a:t>Funkční definice</a:t>
            </a:r>
          </a:p>
          <a:p>
            <a:pPr eaLnBrk="1" hangingPunct="1"/>
            <a:endParaRPr lang="cs-CZ" alt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5258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MT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Sekvenční – úkol začíná až po dokončení předchozího úkolu</a:t>
            </a:r>
          </a:p>
          <a:p>
            <a:pPr lvl="1" eaLnBrk="1" hangingPunct="1">
              <a:defRPr/>
            </a:pPr>
            <a:r>
              <a:rPr lang="cs-CZ" dirty="0" smtClean="0"/>
              <a:t>V podstatě není MT, ve výzkumech jako kontrolní úroveň</a:t>
            </a:r>
          </a:p>
          <a:p>
            <a:pPr eaLnBrk="1" hangingPunct="1">
              <a:defRPr/>
            </a:pPr>
            <a:r>
              <a:rPr lang="cs-CZ" dirty="0" smtClean="0"/>
              <a:t>Paralelní – úkoly se dělají ve stejnou dobu, maximální úroveň překryvu</a:t>
            </a:r>
          </a:p>
          <a:p>
            <a:pPr lvl="1" eaLnBrk="1" hangingPunct="1">
              <a:defRPr/>
            </a:pPr>
            <a:r>
              <a:rPr lang="cs-CZ" dirty="0" smtClean="0"/>
              <a:t>Obtížné – dělit takto pozornost ani neumíme, možné při úkolech vyžadujících jiný typ pozornosti (hudba + čtení)</a:t>
            </a:r>
          </a:p>
          <a:p>
            <a:pPr eaLnBrk="1" hangingPunct="1">
              <a:defRPr/>
            </a:pPr>
            <a:r>
              <a:rPr lang="cs-CZ" dirty="0" smtClean="0"/>
              <a:t>Prokládání úkolů – před jejich dokončením</a:t>
            </a:r>
          </a:p>
          <a:p>
            <a:pPr lvl="1" eaLnBrk="1" hangingPunct="1">
              <a:defRPr/>
            </a:pPr>
            <a:r>
              <a:rPr lang="cs-CZ" dirty="0" smtClean="0"/>
              <a:t>Typické pro PC MT </a:t>
            </a:r>
          </a:p>
          <a:p>
            <a:pPr lvl="1" eaLnBrk="1" hangingPunct="1">
              <a:defRPr/>
            </a:pPr>
            <a:r>
              <a:rPr lang="cs-CZ" dirty="0" smtClean="0"/>
              <a:t>Záměrné x nucené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136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Hargittai (2002)</a:t>
            </a:r>
            <a:endParaRPr lang="cs-CZ" altLang="cs-CZ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DS jako schopnost efektivně hledat informace na webu</a:t>
            </a:r>
          </a:p>
          <a:p>
            <a:pPr eaLnBrk="1" hangingPunct="1"/>
            <a:r>
              <a:rPr lang="cs-CZ" altLang="cs-CZ" dirty="0" smtClean="0"/>
              <a:t>Pozorování a rozhovory s 54 náhodně vybranými uživateli internetu z předměstí New Jersey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8946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Výzkum - metoda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Úkol – najít na internetu:</a:t>
            </a:r>
          </a:p>
          <a:p>
            <a:pPr lvl="1" eaLnBrk="1" hangingPunct="1"/>
            <a:r>
              <a:rPr lang="cs-CZ" altLang="cs-CZ" smtClean="0"/>
              <a:t>Informace o lokálních kulturních událostech (divadlo, kino, koncerty..)</a:t>
            </a:r>
          </a:p>
          <a:p>
            <a:pPr lvl="1" eaLnBrk="1" hangingPunct="1"/>
            <a:r>
              <a:rPr lang="cs-CZ" altLang="cs-CZ" smtClean="0"/>
              <a:t>Hudbu, kterou by mohli poslouchat online</a:t>
            </a:r>
          </a:p>
          <a:p>
            <a:pPr lvl="1" eaLnBrk="1" hangingPunct="1"/>
            <a:r>
              <a:rPr lang="cs-CZ" altLang="cs-CZ" smtClean="0"/>
              <a:t>Web.stránku porovnávající postoje prezidentských kandidátů na potraty</a:t>
            </a:r>
          </a:p>
          <a:p>
            <a:pPr lvl="1" eaLnBrk="1" hangingPunct="1"/>
            <a:r>
              <a:rPr lang="cs-CZ" altLang="cs-CZ" smtClean="0"/>
              <a:t>Daňový formulář</a:t>
            </a:r>
          </a:p>
          <a:p>
            <a:pPr lvl="1" eaLnBrk="1" hangingPunct="1"/>
            <a:r>
              <a:rPr lang="cs-CZ" altLang="cs-CZ" smtClean="0"/>
              <a:t>Umění od dětí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0884">
            <a:off x="4500563" y="5229225"/>
            <a:ext cx="22320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505">
            <a:off x="6516688" y="3933825"/>
            <a:ext cx="1997075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9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Výzkum – výsledky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14224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Dovednost – definována úspěšným nalezením požadovaného obsahu + časem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6588125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07950" y="2924175"/>
            <a:ext cx="2592388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altLang="cs-CZ" sz="2600" dirty="0"/>
              <a:t> </a:t>
            </a:r>
            <a:r>
              <a:rPr lang="cs-CZ" altLang="cs-CZ" sz="2600" dirty="0" smtClean="0"/>
              <a:t>polovina lidí </a:t>
            </a:r>
            <a:r>
              <a:rPr lang="cs-CZ" altLang="cs-CZ" sz="2600" dirty="0"/>
              <a:t>zvládla všechny úkoly, 31,5 % </a:t>
            </a:r>
            <a:r>
              <a:rPr lang="cs-CZ" altLang="cs-CZ" sz="2600" dirty="0" smtClean="0"/>
              <a:t>4 </a:t>
            </a:r>
            <a:r>
              <a:rPr lang="cs-CZ" altLang="cs-CZ" sz="2600" dirty="0"/>
              <a:t>z 5, zbylých 10 zvládlo 1-3 </a:t>
            </a:r>
            <a:r>
              <a:rPr lang="cs-CZ" altLang="cs-CZ" sz="2600" dirty="0" smtClean="0"/>
              <a:t>úkoly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altLang="cs-CZ" sz="2000" dirty="0" smtClean="0"/>
              <a:t>(N = 54)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802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86531" y="404664"/>
            <a:ext cx="8229600" cy="15494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Velký rozptyl – 2,5 – 33 min</a:t>
            </a:r>
          </a:p>
          <a:p>
            <a:pPr eaLnBrk="1" hangingPunct="1"/>
            <a:r>
              <a:rPr lang="cs-CZ" altLang="cs-CZ" dirty="0" smtClean="0"/>
              <a:t>Polovina respondentů hotová do 12 minut</a:t>
            </a:r>
          </a:p>
          <a:p>
            <a:pPr eaLnBrk="1" hangingPunct="1"/>
            <a:endParaRPr lang="cs-CZ" altLang="cs-CZ" dirty="0" smtClean="0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14488"/>
            <a:ext cx="7812087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4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247650" y="458813"/>
            <a:ext cx="8229600" cy="1412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Úspěšní ve všech úkolech (N = 27)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2,5 – 30,3 min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Polovina do 9 min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55788"/>
            <a:ext cx="750252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5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543800" cy="1295400"/>
          </a:xfrm>
        </p:spPr>
        <p:txBody>
          <a:bodyPr/>
          <a:lstStyle/>
          <a:p>
            <a:pPr eaLnBrk="1" hangingPunct="1"/>
            <a:r>
              <a:rPr lang="cs-CZ" altLang="cs-CZ" smtClean="0"/>
              <a:t>Věk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300663"/>
            <a:ext cx="8229600" cy="10080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600" dirty="0" smtClean="0"/>
              <a:t>Mladší jsou rychlejší a v plnění úkolů úspěšnější</a:t>
            </a:r>
          </a:p>
          <a:p>
            <a:pPr eaLnBrk="1" hangingPunct="1"/>
            <a:r>
              <a:rPr lang="cs-CZ" altLang="cs-CZ" sz="2600" dirty="0" smtClean="0"/>
              <a:t>Pohlaví – rozdíly </a:t>
            </a:r>
            <a:r>
              <a:rPr lang="cs-CZ" altLang="cs-CZ" sz="2600" dirty="0" err="1" smtClean="0"/>
              <a:t>ns</a:t>
            </a:r>
            <a:r>
              <a:rPr lang="cs-CZ" altLang="cs-CZ" sz="2600" dirty="0" smtClean="0"/>
              <a:t>.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5725"/>
            <a:ext cx="759618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9214"/>
            <a:ext cx="2519363" cy="2133600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Předchozí zkušenost s </a:t>
            </a:r>
            <a:r>
              <a:rPr lang="cs-CZ" altLang="cs-CZ" sz="3600" dirty="0" err="1" smtClean="0"/>
              <a:t>netem</a:t>
            </a:r>
            <a:endParaRPr lang="cs-CZ" altLang="cs-CZ" sz="36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317875"/>
            <a:ext cx="8229600" cy="32067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600" dirty="0" smtClean="0"/>
              <a:t>Rozdíl především mezi lidmi, kteří internet používají méně než hodinu týdně a všemi ostatními</a:t>
            </a:r>
          </a:p>
          <a:p>
            <a:pPr eaLnBrk="1" hangingPunct="1"/>
            <a:r>
              <a:rPr lang="cs-CZ" altLang="cs-CZ" sz="2600" dirty="0" smtClean="0"/>
              <a:t>Počet let používání </a:t>
            </a:r>
            <a:r>
              <a:rPr lang="cs-CZ" altLang="cs-CZ" sz="2600" dirty="0" err="1" smtClean="0"/>
              <a:t>netu</a:t>
            </a:r>
            <a:r>
              <a:rPr lang="cs-CZ" altLang="cs-CZ" sz="2600" dirty="0" smtClean="0"/>
              <a:t> – rozdíl mezi těmi, co 2 roky a méně a všemi ostatními </a:t>
            </a:r>
          </a:p>
          <a:p>
            <a:pPr lvl="1" eaLnBrk="1" hangingPunct="1"/>
            <a:r>
              <a:rPr lang="cs-CZ" altLang="cs-CZ" sz="2200" dirty="0" smtClean="0"/>
              <a:t>Ale platí, že ti, co </a:t>
            </a:r>
            <a:r>
              <a:rPr lang="cs-CZ" altLang="cs-CZ" sz="2200" dirty="0" err="1" smtClean="0"/>
              <a:t>net</a:t>
            </a:r>
            <a:r>
              <a:rPr lang="cs-CZ" altLang="cs-CZ" sz="2200" dirty="0" smtClean="0"/>
              <a:t> používají méně, jsou starší – možný vliv věku</a:t>
            </a:r>
          </a:p>
          <a:p>
            <a:pPr eaLnBrk="1" hangingPunct="1"/>
            <a:r>
              <a:rPr lang="cs-CZ" altLang="cs-CZ" sz="2600" dirty="0" smtClean="0"/>
              <a:t>Další ukázka toho, že lidé mají různé DS</a:t>
            </a:r>
          </a:p>
          <a:p>
            <a:pPr eaLnBrk="1" hangingPunct="1"/>
            <a:endParaRPr lang="cs-CZ" altLang="cs-CZ" sz="2600" dirty="0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46050"/>
            <a:ext cx="6804025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6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DS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DS jako schopnost hledat informace</a:t>
            </a:r>
          </a:p>
          <a:p>
            <a:pPr eaLnBrk="1" hangingPunct="1"/>
            <a:r>
              <a:rPr lang="cs-CZ" altLang="cs-CZ" smtClean="0"/>
              <a:t>To samo o sobě nestačí – patří sem i dovednost posuzovat získané informace, používat je, kriticky hodnotit (zjišťovat zdroje informací, účel jejich prezentace – reklama, ..), znát obecné konstrukce stránek, vědět, kdo je očekávaným publikem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058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656138"/>
            <a:ext cx="35623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Měření digital skills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Pokud není zahrnuto přímé pozorování interakce s počítačem – obtížné..</a:t>
            </a:r>
          </a:p>
          <a:p>
            <a:pPr eaLnBrk="1" hangingPunct="1"/>
            <a:r>
              <a:rPr lang="cs-CZ" altLang="cs-CZ" smtClean="0"/>
              <a:t>3 základní přístupy:</a:t>
            </a:r>
          </a:p>
          <a:p>
            <a:pPr eaLnBrk="1" hangingPunct="1"/>
            <a:r>
              <a:rPr lang="cs-CZ" altLang="cs-CZ" smtClean="0"/>
              <a:t>Měření rozsahu a hloubky online aktivit</a:t>
            </a:r>
          </a:p>
          <a:p>
            <a:pPr lvl="1" eaLnBrk="1" hangingPunct="1"/>
            <a:r>
              <a:rPr lang="cs-CZ" altLang="cs-CZ" smtClean="0"/>
              <a:t>Předpoklad, že čím více na internetu děláme, tím vyšší bude naše DS – neměří se DS, ale míra aktivit</a:t>
            </a:r>
          </a:p>
        </p:txBody>
      </p:sp>
    </p:spTree>
    <p:extLst>
      <p:ext uri="{BB962C8B-B14F-4D97-AF65-F5344CB8AC3E}">
        <p14:creationId xmlns:p14="http://schemas.microsoft.com/office/powerpoint/2010/main" val="40781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600" smtClean="0"/>
              <a:t>Online self-efficacy</a:t>
            </a:r>
          </a:p>
          <a:p>
            <a:pPr lvl="1" eaLnBrk="1" hangingPunct="1"/>
            <a:r>
              <a:rPr lang="cs-CZ" altLang="cs-CZ" sz="2200" smtClean="0"/>
              <a:t>Schopnost zvládat internet (jak moc si věřím, že s netem dokážu dobře zacházet)</a:t>
            </a:r>
          </a:p>
          <a:p>
            <a:pPr lvl="1" eaLnBrk="1" hangingPunct="1"/>
            <a:r>
              <a:rPr lang="cs-CZ" altLang="cs-CZ" sz="2200" smtClean="0"/>
              <a:t>Položky jako: Jak dobrý jsi v používání internetu?, Vím o internetu hodně věcí..</a:t>
            </a:r>
          </a:p>
          <a:p>
            <a:pPr eaLnBrk="1" hangingPunct="1"/>
            <a:r>
              <a:rPr lang="cs-CZ" altLang="cs-CZ" sz="2600" smtClean="0"/>
              <a:t>Měření konkrétních dovedností</a:t>
            </a:r>
          </a:p>
          <a:p>
            <a:pPr lvl="1" eaLnBrk="1" hangingPunct="1"/>
            <a:r>
              <a:rPr lang="cs-CZ" altLang="cs-CZ" sz="2200" smtClean="0"/>
              <a:t>Předpoklad, že součástí DS jsou specifické dovednosti; ptáme se respondentů, zda je dokážou udělat</a:t>
            </a:r>
          </a:p>
          <a:p>
            <a:pPr lvl="1" eaLnBrk="1" hangingPunct="1"/>
            <a:r>
              <a:rPr lang="cs-CZ" altLang="cs-CZ" sz="2200" smtClean="0"/>
              <a:t>Př. – nastavit filtrování stránek, zablokovat osobu, vytvořit jednoduché webové stránky</a:t>
            </a:r>
          </a:p>
          <a:p>
            <a:pPr lvl="1" eaLnBrk="1" hangingPunct="1"/>
            <a:endParaRPr lang="cs-CZ" altLang="cs-CZ" sz="2200" smtClean="0"/>
          </a:p>
          <a:p>
            <a:pPr eaLnBrk="1" hangingPunct="1"/>
            <a:endParaRPr lang="cs-CZ" altLang="cs-CZ" sz="2600" smtClean="0"/>
          </a:p>
        </p:txBody>
      </p:sp>
    </p:spTree>
    <p:extLst>
      <p:ext uri="{BB962C8B-B14F-4D97-AF65-F5344CB8AC3E}">
        <p14:creationId xmlns:p14="http://schemas.microsoft.com/office/powerpoint/2010/main" val="11897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ipka doprava 7"/>
          <p:cNvSpPr/>
          <p:nvPr/>
        </p:nvSpPr>
        <p:spPr>
          <a:xfrm>
            <a:off x="755650" y="3644900"/>
            <a:ext cx="7488238" cy="15525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7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MT jako škála</a:t>
            </a:r>
          </a:p>
        </p:txBody>
      </p:sp>
      <p:sp>
        <p:nvSpPr>
          <p:cNvPr id="7172" name="Zástupný symbol pro obsah 2"/>
          <p:cNvSpPr>
            <a:spLocks noGrp="1"/>
          </p:cNvSpPr>
          <p:nvPr>
            <p:ph idx="1"/>
          </p:nvPr>
        </p:nvSpPr>
        <p:spPr>
          <a:xfrm>
            <a:off x="539750" y="189706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mtClean="0"/>
              <a:t>Kontinuum podle doby, po jaké přepneme na druhý úkol</a:t>
            </a:r>
          </a:p>
        </p:txBody>
      </p:sp>
      <p:sp>
        <p:nvSpPr>
          <p:cNvPr id="7173" name="TextovéPole 5"/>
          <p:cNvSpPr txBox="1">
            <a:spLocks noChangeArrowheads="1"/>
          </p:cNvSpPr>
          <p:nvPr/>
        </p:nvSpPr>
        <p:spPr bwMode="auto">
          <a:xfrm>
            <a:off x="539750" y="5192713"/>
            <a:ext cx="136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paralelní</a:t>
            </a:r>
          </a:p>
        </p:txBody>
      </p:sp>
      <p:sp>
        <p:nvSpPr>
          <p:cNvPr id="7174" name="TextovéPole 6"/>
          <p:cNvSpPr txBox="1">
            <a:spLocks noChangeArrowheads="1"/>
          </p:cNvSpPr>
          <p:nvPr/>
        </p:nvSpPr>
        <p:spPr bwMode="auto">
          <a:xfrm>
            <a:off x="3822700" y="4159250"/>
            <a:ext cx="1439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/>
              <a:t>čas</a:t>
            </a:r>
          </a:p>
        </p:txBody>
      </p:sp>
      <p:sp>
        <p:nvSpPr>
          <p:cNvPr id="7175" name="TextovéPole 8"/>
          <p:cNvSpPr txBox="1">
            <a:spLocks noChangeArrowheads="1"/>
          </p:cNvSpPr>
          <p:nvPr/>
        </p:nvSpPr>
        <p:spPr bwMode="auto">
          <a:xfrm>
            <a:off x="6732588" y="5210175"/>
            <a:ext cx="172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sekvenční</a:t>
            </a:r>
            <a:endParaRPr lang="cs-CZ" altLang="cs-CZ"/>
          </a:p>
        </p:txBody>
      </p:sp>
      <p:sp>
        <p:nvSpPr>
          <p:cNvPr id="7176" name="TextovéPole 9"/>
          <p:cNvSpPr txBox="1">
            <a:spLocks noChangeArrowheads="1"/>
          </p:cNvSpPr>
          <p:nvPr/>
        </p:nvSpPr>
        <p:spPr bwMode="auto">
          <a:xfrm>
            <a:off x="3505200" y="5192713"/>
            <a:ext cx="1757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prokládání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52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EUKO a DS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Jejich přístup k měření:</a:t>
            </a:r>
          </a:p>
          <a:p>
            <a:pPr eaLnBrk="1" hangingPunct="1"/>
            <a:r>
              <a:rPr lang="cs-CZ" altLang="cs-CZ" smtClean="0"/>
              <a:t>Všechny 3</a:t>
            </a:r>
          </a:p>
          <a:p>
            <a:pPr lvl="1" eaLnBrk="1" hangingPunct="1"/>
            <a:r>
              <a:rPr lang="cs-CZ" altLang="cs-CZ" smtClean="0"/>
              <a:t>Rozsah aktivit na internetu</a:t>
            </a:r>
          </a:p>
          <a:p>
            <a:pPr lvl="1" eaLnBrk="1" hangingPunct="1"/>
            <a:r>
              <a:rPr lang="cs-CZ" altLang="cs-CZ" smtClean="0"/>
              <a:t>Internet self-efficacy</a:t>
            </a:r>
          </a:p>
          <a:p>
            <a:pPr lvl="1" eaLnBrk="1" hangingPunct="1"/>
            <a:r>
              <a:rPr lang="cs-CZ" altLang="cs-CZ" smtClean="0"/>
              <a:t>Konkrétní dovednosti (s fokusem na safety skills)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81525"/>
            <a:ext cx="2736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3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30480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Dovednosti</a:t>
            </a:r>
            <a:br>
              <a:rPr lang="cs-CZ" altLang="cs-CZ" dirty="0" smtClean="0"/>
            </a:br>
            <a:r>
              <a:rPr lang="cs-CZ" altLang="cs-CZ" dirty="0" smtClean="0"/>
              <a:t>EUKO (11+)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73238"/>
            <a:ext cx="3827462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600" smtClean="0"/>
              <a:t>Celkově:</a:t>
            </a:r>
          </a:p>
          <a:p>
            <a:pPr lvl="1" eaLnBrk="1" hangingPunct="1"/>
            <a:r>
              <a:rPr lang="cs-CZ" altLang="cs-CZ" sz="2200" smtClean="0"/>
              <a:t>Průměrně umí 4 z 8</a:t>
            </a:r>
          </a:p>
          <a:p>
            <a:pPr lvl="1" eaLnBrk="1" hangingPunct="1"/>
            <a:r>
              <a:rPr lang="cs-CZ" altLang="cs-CZ" sz="2200" smtClean="0"/>
              <a:t>S věkem počet dovedností stoupá</a:t>
            </a:r>
          </a:p>
          <a:p>
            <a:pPr lvl="1" eaLnBrk="1" hangingPunct="1"/>
            <a:r>
              <a:rPr lang="cs-CZ" altLang="cs-CZ" sz="2200" smtClean="0"/>
              <a:t>O něco více dovedností mají chlapci</a:t>
            </a:r>
          </a:p>
          <a:p>
            <a:pPr eaLnBrk="1" hangingPunct="1"/>
            <a:r>
              <a:rPr lang="cs-CZ" altLang="cs-CZ" sz="2600" smtClean="0"/>
              <a:t>64 % umí přidat stránku do záložek a zablokovat zprávy</a:t>
            </a:r>
          </a:p>
          <a:p>
            <a:pPr lvl="1" eaLnBrk="1" hangingPunct="1"/>
            <a:r>
              <a:rPr lang="cs-CZ" altLang="cs-CZ" sz="2200" smtClean="0"/>
              <a:t>Druhý pohled: 36 % to neumí!</a:t>
            </a:r>
          </a:p>
        </p:txBody>
      </p:sp>
      <p:pic>
        <p:nvPicPr>
          <p:cNvPr id="52228" name="Picture 4" descr="Bez názvu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4463"/>
            <a:ext cx="4948238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140200" y="2708920"/>
            <a:ext cx="5003800" cy="79208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6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Digital skills podle zemí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915987"/>
          </a:xfrm>
        </p:spPr>
        <p:txBody>
          <a:bodyPr/>
          <a:lstStyle/>
          <a:p>
            <a:pPr eaLnBrk="1" hangingPunct="1"/>
            <a:r>
              <a:rPr lang="cs-CZ" altLang="cs-CZ" smtClean="0"/>
              <a:t>Průměr: 4,2, ČR: 5 dovedností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9144000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1403350" y="2997200"/>
            <a:ext cx="647700" cy="936625"/>
          </a:xfrm>
          <a:prstGeom prst="downArrow">
            <a:avLst>
              <a:gd name="adj1" fmla="val 50000"/>
              <a:gd name="adj2" fmla="val 35703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4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„Vím hodně věcí o tom, jak používat internet.“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Online </a:t>
            </a:r>
            <a:r>
              <a:rPr lang="cs-CZ" altLang="cs-CZ" dirty="0" err="1" smtClean="0"/>
              <a:t>self-efficacy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12 % „není pravda“</a:t>
            </a:r>
          </a:p>
          <a:p>
            <a:pPr eaLnBrk="1" hangingPunct="1"/>
            <a:r>
              <a:rPr lang="cs-CZ" altLang="cs-CZ" dirty="0" smtClean="0"/>
              <a:t>49 % „trochu pravda“</a:t>
            </a:r>
          </a:p>
          <a:p>
            <a:pPr eaLnBrk="1" hangingPunct="1"/>
            <a:r>
              <a:rPr lang="cs-CZ" altLang="cs-CZ" dirty="0" smtClean="0"/>
              <a:t>39 % „zcela pravda“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Starší si věří více, chlapci víc než dívky</a:t>
            </a:r>
          </a:p>
          <a:p>
            <a:pPr eaLnBrk="1" hangingPunct="1"/>
            <a:r>
              <a:rPr lang="cs-CZ" altLang="cs-CZ" dirty="0" smtClean="0"/>
              <a:t>(jedna položka, slabé měření, ale pro představu)</a:t>
            </a:r>
          </a:p>
        </p:txBody>
      </p:sp>
    </p:spTree>
    <p:extLst>
      <p:ext uri="{BB962C8B-B14F-4D97-AF65-F5344CB8AC3E}">
        <p14:creationId xmlns:p14="http://schemas.microsoft.com/office/powerpoint/2010/main" val="15706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„Vím toho o internetu víc než mí rodiče“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3898900" cy="4733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Celkově: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smtClean="0"/>
              <a:t>36 % „zcela pravda“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smtClean="0"/>
              <a:t>31 % „trochu pravda“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smtClean="0"/>
              <a:t>33 % „není pravda“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SES: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Děti z rodin s nižším SES si více věří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Věk: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smtClean="0"/>
              <a:t>Nejmladší – 63 % není pravda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smtClean="0"/>
              <a:t>Nejstarší: 56 % zcela pravda</a:t>
            </a:r>
          </a:p>
          <a:p>
            <a:pPr eaLnBrk="1" hangingPunct="1">
              <a:lnSpc>
                <a:spcPct val="90000"/>
              </a:lnSpc>
            </a:pPr>
            <a:endParaRPr lang="cs-CZ" altLang="cs-CZ" sz="2600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4481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9488" y="122238"/>
            <a:ext cx="3211512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DS x aktivity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719263"/>
            <a:ext cx="4114800" cy="44116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Celkově: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4,2 DS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7,2 aktivit (ze 17)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ČR: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5 DS, 8,4 aktivit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Pozitivní korelace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1547813" y="1341438"/>
            <a:ext cx="1223962" cy="431800"/>
          </a:xfrm>
          <a:prstGeom prst="leftRightArrow">
            <a:avLst>
              <a:gd name="adj1" fmla="val 50000"/>
              <a:gd name="adj2" fmla="val 4330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18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DS x SE x aktivity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73392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Zároveň pozitivně koreluje OSE s aktivitami (r = 0,36) a DS (r = 0,43)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Proč je to důležité?</a:t>
            </a:r>
          </a:p>
          <a:p>
            <a:pPr lvl="1" eaLnBrk="1" hangingPunct="1"/>
            <a:r>
              <a:rPr lang="cs-CZ" altLang="cs-CZ" smtClean="0"/>
              <a:t>Zvýšením jednoho se mohou zvýšit ostatní</a:t>
            </a:r>
          </a:p>
          <a:p>
            <a:pPr lvl="1" eaLnBrk="1" hangingPunct="1"/>
            <a:r>
              <a:rPr lang="cs-CZ" altLang="cs-CZ" smtClean="0"/>
              <a:t>Tj. s větším množstvím aktivit se zvětšují DS a zároveň online sebedůvěra</a:t>
            </a:r>
          </a:p>
          <a:p>
            <a:pPr lvl="1" eaLnBrk="1" hangingPunct="1"/>
            <a:r>
              <a:rPr lang="cs-CZ" altLang="cs-CZ" smtClean="0">
                <a:sym typeface="Wingdings" pitchFamily="2" charset="2"/>
              </a:rPr>
              <a:t> poté se předpokládá vyšší využívání pozitiv internetu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151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Důvěryhodnost informací na internetu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Když hledáte informace a dostanete se na novou stránku (kterou vidíte poprvé), podle čeho se rozhodujete, že informaci ne/budete věřit?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0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00" y="3734854"/>
            <a:ext cx="4958345" cy="29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6903"/>
            <a:ext cx="3115532" cy="326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9718"/>
            <a:ext cx="3404620" cy="324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5" y="0"/>
            <a:ext cx="284704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299" y="630004"/>
            <a:ext cx="3312368" cy="260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Důvěryhodnost informací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600" dirty="0" smtClean="0"/>
              <a:t>Hodně populární téma v marketingové oblasti </a:t>
            </a:r>
          </a:p>
          <a:p>
            <a:pPr lvl="1" eaLnBrk="1" hangingPunct="1"/>
            <a:r>
              <a:rPr lang="cs-CZ" altLang="cs-CZ" sz="2200" dirty="0" smtClean="0"/>
              <a:t>Důvěra v produkt/službu/</a:t>
            </a:r>
            <a:r>
              <a:rPr lang="cs-CZ" altLang="cs-CZ" sz="2200" dirty="0" err="1" smtClean="0"/>
              <a:t>eshop</a:t>
            </a:r>
            <a:r>
              <a:rPr lang="cs-CZ" altLang="cs-CZ" sz="2200" dirty="0" smtClean="0"/>
              <a:t>…</a:t>
            </a:r>
          </a:p>
          <a:p>
            <a:pPr lvl="1" eaLnBrk="1" hangingPunct="1"/>
            <a:endParaRPr lang="cs-CZ" altLang="cs-CZ" sz="2200" dirty="0"/>
          </a:p>
          <a:p>
            <a:pPr eaLnBrk="1" hangingPunct="1"/>
            <a:r>
              <a:rPr lang="cs-CZ" altLang="cs-CZ" sz="2600" dirty="0" smtClean="0"/>
              <a:t>Ale i jinde: informace o zdraví, o </a:t>
            </a:r>
          </a:p>
          <a:p>
            <a:pPr eaLnBrk="1" hangingPunct="1"/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21465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Umíme to všichni?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Chůze + jídlo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Chůze + rozhovor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Chůze + telefonování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Řízení + telefonování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Poslech hudby + uklízení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Poslech hudby + čtení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Televize + čtení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Čtení + ostatní lidé bavící se v místnosti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Rozhovor + zavazování tkaniček u bot</a:t>
            </a:r>
          </a:p>
          <a:p>
            <a:pPr eaLnBrk="1" hangingPunct="1">
              <a:lnSpc>
                <a:spcPct val="80000"/>
              </a:lnSpc>
            </a:pPr>
            <a:endParaRPr lang="cs-CZ" altLang="cs-CZ" sz="22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Učení + ?</a:t>
            </a:r>
          </a:p>
        </p:txBody>
      </p:sp>
    </p:spTree>
    <p:extLst>
      <p:ext uri="{BB962C8B-B14F-4D97-AF65-F5344CB8AC3E}">
        <p14:creationId xmlns:p14="http://schemas.microsoft.com/office/powerpoint/2010/main" val="13953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Důvěryhodnost informací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Internet je čím více populární zdroj pro vyhledávání informací</a:t>
            </a:r>
          </a:p>
          <a:p>
            <a:r>
              <a:rPr lang="cs-CZ" altLang="cs-CZ" dirty="0" smtClean="0"/>
              <a:t>Levný prostředek pro šíření informací – </a:t>
            </a:r>
            <a:r>
              <a:rPr lang="cs-CZ" altLang="cs-CZ" dirty="0"/>
              <a:t>různé kvality</a:t>
            </a:r>
            <a:endParaRPr lang="cs-CZ" altLang="cs-CZ" sz="2000" dirty="0"/>
          </a:p>
          <a:p>
            <a:r>
              <a:rPr lang="cs-CZ" altLang="cs-CZ" dirty="0" smtClean="0">
                <a:sym typeface="Wingdings" panose="05000000000000000000" pitchFamily="2" charset="2"/>
              </a:rPr>
              <a:t>„</a:t>
            </a:r>
            <a:r>
              <a:rPr lang="cs-CZ" altLang="cs-CZ" dirty="0" err="1" smtClean="0">
                <a:sym typeface="Wingdings" panose="05000000000000000000" pitchFamily="2" charset="2"/>
              </a:rPr>
              <a:t>leveling</a:t>
            </a:r>
            <a:r>
              <a:rPr lang="cs-CZ" altLang="cs-CZ" dirty="0" smtClean="0">
                <a:sym typeface="Wingdings" panose="05000000000000000000" pitchFamily="2" charset="2"/>
              </a:rPr>
              <a:t> </a:t>
            </a:r>
            <a:r>
              <a:rPr lang="cs-CZ" altLang="cs-CZ" dirty="0" err="1" smtClean="0">
                <a:sym typeface="Wingdings" panose="05000000000000000000" pitchFamily="2" charset="2"/>
              </a:rPr>
              <a:t>effect</a:t>
            </a:r>
            <a:r>
              <a:rPr lang="cs-CZ" altLang="cs-CZ" dirty="0" smtClean="0">
                <a:sym typeface="Wingdings" panose="05000000000000000000" pitchFamily="2" charset="2"/>
              </a:rPr>
              <a:t>“ – stejná dostupnost informací = v očích uživatelů stejná úroveň důvěryhodnosti autorů</a:t>
            </a:r>
            <a:endParaRPr lang="cs-CZ" alt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altLang="cs-CZ" b="1" dirty="0">
                <a:sym typeface="Wingdings" panose="05000000000000000000" pitchFamily="2" charset="2"/>
              </a:rPr>
              <a:t> rozpoznání „dobrých“ informací </a:t>
            </a:r>
            <a:r>
              <a:rPr lang="cs-CZ" altLang="cs-CZ" b="1" dirty="0" smtClean="0">
                <a:sym typeface="Wingdings" panose="05000000000000000000" pitchFamily="2" charset="2"/>
              </a:rPr>
              <a:t>online od </a:t>
            </a:r>
            <a:r>
              <a:rPr lang="cs-CZ" altLang="cs-CZ" b="1" dirty="0">
                <a:sym typeface="Wingdings" panose="05000000000000000000" pitchFamily="2" charset="2"/>
              </a:rPr>
              <a:t>„špatných“ </a:t>
            </a:r>
            <a:r>
              <a:rPr lang="cs-CZ" altLang="cs-CZ" b="1" dirty="0" smtClean="0">
                <a:sym typeface="Wingdings" panose="05000000000000000000" pitchFamily="2" charset="2"/>
              </a:rPr>
              <a:t>je </a:t>
            </a:r>
            <a:r>
              <a:rPr lang="cs-CZ" altLang="cs-CZ" b="1" dirty="0">
                <a:sym typeface="Wingdings" panose="05000000000000000000" pitchFamily="2" charset="2"/>
              </a:rPr>
              <a:t>čím dál </a:t>
            </a:r>
            <a:r>
              <a:rPr lang="cs-CZ" altLang="cs-CZ" b="1" dirty="0" smtClean="0">
                <a:sym typeface="Wingdings" panose="05000000000000000000" pitchFamily="2" charset="2"/>
              </a:rPr>
              <a:t>důležitější </a:t>
            </a:r>
          </a:p>
          <a:p>
            <a:pPr lvl="1"/>
            <a:r>
              <a:rPr lang="cs-CZ" altLang="cs-CZ" dirty="0" smtClean="0">
                <a:sym typeface="Wingdings" panose="05000000000000000000" pitchFamily="2" charset="2"/>
              </a:rPr>
              <a:t>(je to jednak součást </a:t>
            </a:r>
            <a:r>
              <a:rPr lang="cs-CZ" altLang="cs-CZ" dirty="0" err="1" smtClean="0">
                <a:sym typeface="Wingdings" panose="05000000000000000000" pitchFamily="2" charset="2"/>
              </a:rPr>
              <a:t>digital</a:t>
            </a:r>
            <a:r>
              <a:rPr lang="cs-CZ" altLang="cs-CZ" dirty="0" smtClean="0">
                <a:sym typeface="Wingdings" panose="05000000000000000000" pitchFamily="2" charset="2"/>
              </a:rPr>
              <a:t> </a:t>
            </a:r>
            <a:r>
              <a:rPr lang="cs-CZ" altLang="cs-CZ" dirty="0" err="1" smtClean="0">
                <a:sym typeface="Wingdings" panose="05000000000000000000" pitchFamily="2" charset="2"/>
              </a:rPr>
              <a:t>literacy</a:t>
            </a:r>
            <a:r>
              <a:rPr lang="cs-CZ" altLang="cs-CZ" dirty="0" smtClean="0">
                <a:sym typeface="Wingdings" panose="05000000000000000000" pitchFamily="2" charset="2"/>
              </a:rPr>
              <a:t> a jednak se základ až tak neliší od informací </a:t>
            </a:r>
            <a:r>
              <a:rPr lang="cs-CZ" altLang="cs-CZ" dirty="0" err="1" smtClean="0">
                <a:sym typeface="Wingdings" panose="05000000000000000000" pitchFamily="2" charset="2"/>
              </a:rPr>
              <a:t>offline</a:t>
            </a:r>
            <a:r>
              <a:rPr lang="cs-CZ" altLang="cs-CZ" dirty="0" smtClean="0">
                <a:sym typeface="Wingdings" panose="05000000000000000000" pitchFamily="2" charset="2"/>
              </a:rPr>
              <a:t> – kritické myšlení)</a:t>
            </a:r>
            <a:endParaRPr lang="cs-CZ" alt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6215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Důvěryhodnost informací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600" dirty="0" err="1" smtClean="0"/>
              <a:t>Metzger</a:t>
            </a:r>
            <a:r>
              <a:rPr lang="cs-CZ" altLang="cs-CZ" sz="2600" dirty="0" smtClean="0"/>
              <a:t> (2007)</a:t>
            </a:r>
          </a:p>
          <a:p>
            <a:pPr eaLnBrk="1" hangingPunct="1"/>
            <a:r>
              <a:rPr lang="cs-CZ" altLang="cs-CZ" sz="2600" dirty="0" smtClean="0"/>
              <a:t>5 kritérií hodnocení informací (i </a:t>
            </a:r>
            <a:r>
              <a:rPr lang="cs-CZ" altLang="cs-CZ" sz="2600" dirty="0" err="1" smtClean="0"/>
              <a:t>offline</a:t>
            </a:r>
            <a:r>
              <a:rPr lang="cs-CZ" altLang="cs-CZ" sz="2600" dirty="0" smtClean="0"/>
              <a:t>)</a:t>
            </a:r>
          </a:p>
          <a:p>
            <a:pPr lvl="1" eaLnBrk="1" hangingPunct="1"/>
            <a:r>
              <a:rPr lang="cs-CZ" altLang="cs-CZ" sz="2200" dirty="0" smtClean="0"/>
              <a:t>Přesnost – do jaké míry je daná stránka bez chyb, zda se informace dají ověřit, spolehlivost informací</a:t>
            </a:r>
          </a:p>
          <a:p>
            <a:pPr lvl="1" eaLnBrk="1" hangingPunct="1"/>
            <a:r>
              <a:rPr lang="cs-CZ" altLang="cs-CZ" sz="2200" dirty="0" smtClean="0"/>
              <a:t>Autorství – kdo je autorem, jaká je jeho odbornost, zda je zde uvedený kontakt nebo organizace..</a:t>
            </a:r>
          </a:p>
          <a:p>
            <a:pPr lvl="1" eaLnBrk="1" hangingPunct="1"/>
            <a:r>
              <a:rPr lang="cs-CZ" altLang="cs-CZ" sz="2200" dirty="0" smtClean="0"/>
              <a:t>Objektivita – identifikace účelu zveřejnění informace, reklama, politika?, porozumění odkazů a sponzorovaných odkazů</a:t>
            </a:r>
          </a:p>
          <a:p>
            <a:pPr lvl="1" eaLnBrk="1" hangingPunct="1"/>
            <a:r>
              <a:rPr lang="cs-CZ" altLang="cs-CZ" sz="2200" dirty="0" smtClean="0"/>
              <a:t>Aktuálnost</a:t>
            </a:r>
          </a:p>
          <a:p>
            <a:pPr lvl="1" eaLnBrk="1" hangingPunct="1"/>
            <a:r>
              <a:rPr lang="cs-CZ" altLang="cs-CZ" sz="2200" dirty="0" smtClean="0"/>
              <a:t>Rozsah (pokrytí tématu) – šíře a hloubka informace</a:t>
            </a:r>
          </a:p>
          <a:p>
            <a:pPr eaLnBrk="1" hangingPunct="1"/>
            <a:endParaRPr lang="cs-CZ" alt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6102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Check</a:t>
            </a:r>
            <a:r>
              <a:rPr lang="cs-CZ" dirty="0" smtClean="0"/>
              <a:t>-list přístupy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en-US" dirty="0"/>
              <a:t>Presence of date stamp showing information is current</a:t>
            </a:r>
          </a:p>
          <a:p>
            <a:r>
              <a:rPr lang="en-US" dirty="0"/>
              <a:t>Source citations</a:t>
            </a:r>
          </a:p>
          <a:p>
            <a:r>
              <a:rPr lang="en-US" dirty="0"/>
              <a:t>Citations to scientific data or references</a:t>
            </a:r>
          </a:p>
          <a:p>
            <a:r>
              <a:rPr lang="en-US" dirty="0"/>
              <a:t>Author identification</a:t>
            </a:r>
          </a:p>
          <a:p>
            <a:r>
              <a:rPr lang="en-US" dirty="0"/>
              <a:t>Author qualifications and credentials</a:t>
            </a:r>
          </a:p>
          <a:p>
            <a:r>
              <a:rPr lang="en-US" dirty="0"/>
              <a:t>Presence of contact information</a:t>
            </a:r>
          </a:p>
          <a:p>
            <a:r>
              <a:rPr lang="en-US" dirty="0"/>
              <a:t>Absence of advertising</a:t>
            </a:r>
          </a:p>
          <a:p>
            <a:r>
              <a:rPr lang="en-US" dirty="0"/>
              <a:t>Presence of privacy and security policies</a:t>
            </a:r>
          </a:p>
          <a:p>
            <a:r>
              <a:rPr lang="en-US" dirty="0"/>
              <a:t>Certifications or seals from trusted third parties</a:t>
            </a:r>
          </a:p>
          <a:p>
            <a:r>
              <a:rPr lang="en-US" dirty="0"/>
              <a:t>Professional, attractive, and consistent page design, including graphics, logos, color schemes, etc.</a:t>
            </a:r>
          </a:p>
          <a:p>
            <a:r>
              <a:rPr lang="en-US" dirty="0"/>
              <a:t>Easy navigation, well-organized site</a:t>
            </a:r>
          </a:p>
          <a:p>
            <a:r>
              <a:rPr lang="en-US" dirty="0"/>
              <a:t>Sponsorship by of external links to reputable organizations</a:t>
            </a:r>
          </a:p>
          <a:p>
            <a:r>
              <a:rPr lang="en-US" dirty="0"/>
              <a:t>Notification/presence of editorial review process or board</a:t>
            </a:r>
          </a:p>
          <a:p>
            <a:r>
              <a:rPr lang="en-US" dirty="0"/>
              <a:t>Absence of typographical errors and broken links</a:t>
            </a:r>
          </a:p>
          <a:p>
            <a:r>
              <a:rPr lang="en-US" dirty="0"/>
              <a:t>Professional-quality and clear writing</a:t>
            </a:r>
          </a:p>
          <a:p>
            <a:r>
              <a:rPr lang="en-US" dirty="0"/>
              <a:t>Download speed</a:t>
            </a:r>
          </a:p>
          <a:p>
            <a:r>
              <a:rPr lang="en-US" dirty="0"/>
              <a:t>Message relevance, tailoring</a:t>
            </a:r>
          </a:p>
          <a:p>
            <a:r>
              <a:rPr lang="en-US" dirty="0"/>
              <a:t>Interactive features (e.g., search capabilities, confirmation messages, quick customer-service responses)</a:t>
            </a:r>
          </a:p>
          <a:p>
            <a:r>
              <a:rPr lang="en-US" dirty="0"/>
              <a:t>Past experience with source/organization (reputation)</a:t>
            </a:r>
          </a:p>
          <a:p>
            <a:r>
              <a:rPr lang="en-US" dirty="0"/>
              <a:t>Domain name and URL (suffix)</a:t>
            </a:r>
          </a:p>
          <a:p>
            <a:r>
              <a:rPr lang="en-US" dirty="0"/>
              <a:t>Ability to verify claims elsewhere (e.g., external links)</a:t>
            </a:r>
          </a:p>
          <a:p>
            <a:r>
              <a:rPr lang="en-US" dirty="0"/>
              <a:t>Comprehensiveness of information provided</a:t>
            </a:r>
          </a:p>
          <a:p>
            <a:r>
              <a:rPr lang="en-US" dirty="0"/>
              <a:t>Ranking in search engine output</a:t>
            </a:r>
          </a:p>
          <a:p>
            <a:r>
              <a:rPr lang="en-US" dirty="0"/>
              <a:t>Paid access to information</a:t>
            </a:r>
          </a:p>
          <a:p>
            <a:r>
              <a:rPr lang="en-US" dirty="0"/>
              <a:t>Plausibility of </a:t>
            </a:r>
            <a:r>
              <a:rPr lang="en-US" dirty="0" smtClean="0"/>
              <a:t>arguments</a:t>
            </a:r>
            <a:endParaRPr lang="cs-CZ" dirty="0" smtClean="0"/>
          </a:p>
          <a:p>
            <a:r>
              <a:rPr lang="cs-CZ" dirty="0" smtClean="0"/>
              <a:t>……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940152" y="692696"/>
            <a:ext cx="3203848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Vyžadují množství času, ne vždy jsou všechny body relevantní pro každou stránku, méně bodů nemusí automaticky znamenat méně kvalitní 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4103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Kontextový model hodnocení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Namísto </a:t>
            </a:r>
            <a:r>
              <a:rPr lang="cs-CZ" dirty="0" err="1" smtClean="0"/>
              <a:t>check</a:t>
            </a:r>
            <a:r>
              <a:rPr lang="cs-CZ" dirty="0" smtClean="0"/>
              <a:t>-listových</a:t>
            </a:r>
          </a:p>
          <a:p>
            <a:r>
              <a:rPr lang="cs-CZ" dirty="0" err="1" smtClean="0"/>
              <a:t>Meola</a:t>
            </a:r>
            <a:r>
              <a:rPr lang="cs-CZ" dirty="0" smtClean="0"/>
              <a:t> (2004)</a:t>
            </a:r>
          </a:p>
          <a:p>
            <a:endParaRPr lang="cs-CZ" dirty="0"/>
          </a:p>
          <a:p>
            <a:r>
              <a:rPr lang="cs-CZ" dirty="0" smtClean="0"/>
              <a:t>Free web &amp; </a:t>
            </a:r>
            <a:r>
              <a:rPr lang="cs-CZ" dirty="0" err="1" smtClean="0"/>
              <a:t>fee-based</a:t>
            </a:r>
            <a:r>
              <a:rPr lang="cs-CZ" dirty="0" smtClean="0"/>
              <a:t> web</a:t>
            </a:r>
          </a:p>
          <a:p>
            <a:endParaRPr lang="cs-CZ" dirty="0"/>
          </a:p>
          <a:p>
            <a:r>
              <a:rPr lang="cs-CZ" dirty="0" smtClean="0"/>
              <a:t>Důraz na externí ověření </a:t>
            </a:r>
          </a:p>
          <a:p>
            <a:r>
              <a:rPr lang="en-US" dirty="0"/>
              <a:t>(a) </a:t>
            </a:r>
            <a:r>
              <a:rPr lang="en-US" i="1" dirty="0"/>
              <a:t>promoting peer- and editorially reviewed </a:t>
            </a:r>
            <a:r>
              <a:rPr lang="en-US" i="1" dirty="0" smtClean="0"/>
              <a:t>resources</a:t>
            </a:r>
            <a:endParaRPr lang="cs-CZ" i="1" dirty="0" smtClean="0"/>
          </a:p>
          <a:p>
            <a:pPr lvl="1"/>
            <a:r>
              <a:rPr lang="cs-CZ" dirty="0" smtClean="0"/>
              <a:t>doporučení od odborníků, naučit uživatele, jaké stránky poskytují „dobré“ informace</a:t>
            </a:r>
          </a:p>
          <a:p>
            <a:r>
              <a:rPr lang="cs-CZ" i="1" dirty="0" smtClean="0"/>
              <a:t>(b) </a:t>
            </a:r>
            <a:r>
              <a:rPr lang="cs-CZ" i="1" dirty="0" err="1" smtClean="0"/>
              <a:t>comparing</a:t>
            </a:r>
            <a:r>
              <a:rPr lang="cs-CZ" i="1" dirty="0" smtClean="0"/>
              <a:t> </a:t>
            </a:r>
            <a:r>
              <a:rPr lang="cs-CZ" i="1" dirty="0" err="1" smtClean="0"/>
              <a:t>information</a:t>
            </a:r>
            <a:endParaRPr lang="cs-CZ" i="1" dirty="0" smtClean="0"/>
          </a:p>
          <a:p>
            <a:pPr lvl="1"/>
            <a:r>
              <a:rPr lang="cs-CZ" dirty="0"/>
              <a:t>p</a:t>
            </a:r>
            <a:r>
              <a:rPr lang="cs-CZ" dirty="0" smtClean="0"/>
              <a:t>orovnání online zdrojů s jinými online zdroji, s </a:t>
            </a:r>
            <a:r>
              <a:rPr lang="cs-CZ" dirty="0" err="1" smtClean="0"/>
              <a:t>offline</a:t>
            </a:r>
            <a:r>
              <a:rPr lang="cs-CZ" dirty="0" smtClean="0"/>
              <a:t> zdroji, s odborníky</a:t>
            </a:r>
          </a:p>
          <a:p>
            <a:r>
              <a:rPr lang="cs-CZ" i="1" dirty="0" smtClean="0"/>
              <a:t>(c) </a:t>
            </a:r>
            <a:r>
              <a:rPr lang="cs-CZ" i="1" dirty="0" err="1" smtClean="0"/>
              <a:t>corroboration</a:t>
            </a:r>
            <a:endParaRPr lang="cs-CZ" i="1" dirty="0" smtClean="0"/>
          </a:p>
          <a:p>
            <a:pPr lvl="1"/>
            <a:r>
              <a:rPr lang="cs-CZ" dirty="0" smtClean="0"/>
              <a:t>hledání potvrzení informace, syntéza informací z různých zdrojů</a:t>
            </a:r>
          </a:p>
          <a:p>
            <a:pPr lvl="1"/>
            <a:endParaRPr lang="cs-CZ" i="1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6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7543800" cy="85883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500" dirty="0" smtClean="0"/>
              <a:t>Jak často tato kritéria uplatňujeme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1368425"/>
          </a:xfrm>
        </p:spPr>
        <p:txBody>
          <a:bodyPr/>
          <a:lstStyle/>
          <a:p>
            <a:pPr eaLnBrk="1" hangingPunct="1"/>
            <a:r>
              <a:rPr lang="cs-CZ" altLang="cs-CZ" sz="2600" smtClean="0"/>
              <a:t>Celkově: napříč vzorky a kritérii nejčastější odpovědi – „občas“ a „zřídka“</a:t>
            </a:r>
          </a:p>
          <a:p>
            <a:pPr eaLnBrk="1" hangingPunct="1"/>
            <a:r>
              <a:rPr lang="cs-CZ" altLang="cs-CZ" sz="2600" smtClean="0"/>
              <a:t>Nejvíc ty, které dají nejméně práce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8588"/>
            <a:ext cx="914400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8460432" y="3429000"/>
            <a:ext cx="576064" cy="2952328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107504" y="6197116"/>
            <a:ext cx="4824536" cy="368424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Fogg et al. (2003)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N = 2648 respondentů hodnotilo důvěryhodnost několika webových stránek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Obecně 4 velké kategorie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 smtClean="0"/>
              <a:t>Prezentace stránky – design, funkčnost (odkazů..), navigace,.. – nejčastěji používaná kategorie k hodnocení (46 % respondentů ji nějak zmínilo)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 smtClean="0"/>
              <a:t>Informace na stránce – jejich organizace, šíře/hloubka, srozumitelnost..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 smtClean="0"/>
              <a:t>Motivy – prodej, reklamy, sponzorství..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 smtClean="0"/>
              <a:t>Reputace zdroje – rozpoznání jména (autora, organizace..), předchozí zkušenost se stránkou, afiliace na jiné autority..</a:t>
            </a:r>
          </a:p>
          <a:p>
            <a:pPr eaLnBrk="1" hangingPunct="1">
              <a:lnSpc>
                <a:spcPct val="90000"/>
              </a:lnSpc>
            </a:pPr>
            <a:endParaRPr lang="cs-CZ" alt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32060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60" y="764704"/>
            <a:ext cx="8497887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300192" y="2204864"/>
            <a:ext cx="1944216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Kognitivní zkratky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>
            <a:stCxn id="2" idx="1"/>
          </p:cNvCxnSpPr>
          <p:nvPr/>
        </p:nvCxnSpPr>
        <p:spPr>
          <a:xfrm flipH="1">
            <a:off x="5724128" y="2564904"/>
            <a:ext cx="576064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6300192" y="4797152"/>
            <a:ext cx="1944216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Náročnější a „neefektivní“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8" name="Přímá spojnice se šipkou 7"/>
          <p:cNvCxnSpPr>
            <a:stCxn id="7" idx="1"/>
          </p:cNvCxnSpPr>
          <p:nvPr/>
        </p:nvCxnSpPr>
        <p:spPr>
          <a:xfrm flipH="1" flipV="1">
            <a:off x="5580112" y="4653136"/>
            <a:ext cx="72008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899592" y="2564904"/>
            <a:ext cx="2088232" cy="57606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99592" y="3645024"/>
            <a:ext cx="2088232" cy="57606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5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509">
            <a:off x="-180529" y="4777253"/>
            <a:ext cx="4448059" cy="14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Všechny tyto výzkumy ukazují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Že lidé si usnadňují práci a používají spíše povrchní kritéria</a:t>
            </a:r>
          </a:p>
          <a:p>
            <a:pPr eaLnBrk="1" hangingPunct="1"/>
            <a:r>
              <a:rPr lang="cs-CZ" altLang="cs-CZ" dirty="0" smtClean="0"/>
              <a:t>Nevšímají si aktuálnosti informací</a:t>
            </a:r>
          </a:p>
          <a:p>
            <a:pPr eaLnBrk="1" hangingPunct="1"/>
            <a:r>
              <a:rPr lang="cs-CZ" altLang="cs-CZ" dirty="0" smtClean="0"/>
              <a:t>Často hodnotí jen na základě jednoho</a:t>
            </a:r>
          </a:p>
          <a:p>
            <a:pPr lvl="1" eaLnBrk="1" hangingPunct="1"/>
            <a:r>
              <a:rPr lang="cs-CZ" altLang="cs-CZ" dirty="0" smtClean="0"/>
              <a:t>Často podle designu 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9806">
            <a:off x="3924146" y="4577197"/>
            <a:ext cx="247967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044">
            <a:off x="6227763" y="4221163"/>
            <a:ext cx="273685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2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tím (pokud je nízká motivace)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Check</a:t>
            </a:r>
            <a:r>
              <a:rPr lang="cs-CZ" dirty="0" smtClean="0"/>
              <a:t>-listy nemají smysl</a:t>
            </a:r>
          </a:p>
          <a:p>
            <a:r>
              <a:rPr lang="cs-CZ" dirty="0" smtClean="0"/>
              <a:t>Kontextuální přístup je rovněž náročný</a:t>
            </a:r>
          </a:p>
          <a:p>
            <a:endParaRPr lang="cs-CZ" dirty="0" smtClean="0"/>
          </a:p>
          <a:p>
            <a:r>
              <a:rPr lang="cs-CZ" dirty="0" smtClean="0"/>
              <a:t>Je potřeba uživatelům co nejvíc usnadnit práci</a:t>
            </a:r>
          </a:p>
          <a:p>
            <a:endParaRPr lang="cs-CZ" dirty="0"/>
          </a:p>
          <a:p>
            <a:r>
              <a:rPr lang="cs-CZ" dirty="0" smtClean="0"/>
              <a:t>Ověření důvěryhodných třetích stran</a:t>
            </a:r>
          </a:p>
          <a:p>
            <a:pPr lvl="1"/>
            <a:r>
              <a:rPr lang="cs-CZ" dirty="0" err="1" smtClean="0"/>
              <a:t>Seals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approval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Filtrování na úrovni vyhledávání </a:t>
            </a:r>
          </a:p>
          <a:p>
            <a:r>
              <a:rPr lang="cs-CZ" dirty="0" smtClean="0"/>
              <a:t>Upozorňování na PP</a:t>
            </a:r>
          </a:p>
          <a:p>
            <a:r>
              <a:rPr lang="cs-CZ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509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80536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300" dirty="0" smtClean="0"/>
              <a:t>Buckingham, D. (2006). </a:t>
            </a:r>
            <a:r>
              <a:rPr lang="cs-CZ" sz="1300" dirty="0" err="1" smtClean="0"/>
              <a:t>Defining</a:t>
            </a:r>
            <a:r>
              <a:rPr lang="cs-CZ" sz="1300" dirty="0" smtClean="0"/>
              <a:t> </a:t>
            </a:r>
            <a:r>
              <a:rPr lang="cs-CZ" sz="1300" dirty="0" err="1" smtClean="0"/>
              <a:t>digital</a:t>
            </a:r>
            <a:r>
              <a:rPr lang="cs-CZ" sz="1300" dirty="0" smtClean="0"/>
              <a:t> </a:t>
            </a:r>
            <a:r>
              <a:rPr lang="cs-CZ" sz="1300" dirty="0" err="1" smtClean="0"/>
              <a:t>literacy</a:t>
            </a:r>
            <a:r>
              <a:rPr lang="cs-CZ" sz="1300" dirty="0" smtClean="0"/>
              <a:t> - </a:t>
            </a:r>
            <a:r>
              <a:rPr lang="cs-CZ" sz="1300" dirty="0" err="1" smtClean="0"/>
              <a:t>What</a:t>
            </a:r>
            <a:r>
              <a:rPr lang="cs-CZ" sz="1300" dirty="0" smtClean="0"/>
              <a:t> do </a:t>
            </a:r>
            <a:r>
              <a:rPr lang="cs-CZ" sz="1300" dirty="0" err="1" smtClean="0"/>
              <a:t>young</a:t>
            </a:r>
            <a:r>
              <a:rPr lang="cs-CZ" sz="1300" dirty="0" smtClean="0"/>
              <a:t> </a:t>
            </a:r>
            <a:r>
              <a:rPr lang="cs-CZ" sz="1300" dirty="0" err="1" smtClean="0"/>
              <a:t>people</a:t>
            </a:r>
            <a:r>
              <a:rPr lang="cs-CZ" sz="1300" dirty="0" smtClean="0"/>
              <a:t> </a:t>
            </a:r>
            <a:r>
              <a:rPr lang="cs-CZ" sz="1300" dirty="0" err="1" smtClean="0"/>
              <a:t>need</a:t>
            </a:r>
            <a:r>
              <a:rPr lang="cs-CZ" sz="1300" dirty="0" smtClean="0"/>
              <a:t> to </a:t>
            </a:r>
            <a:r>
              <a:rPr lang="cs-CZ" sz="1300" dirty="0" err="1" smtClean="0"/>
              <a:t>know</a:t>
            </a:r>
            <a:r>
              <a:rPr lang="cs-CZ" sz="1300" dirty="0" smtClean="0"/>
              <a:t> </a:t>
            </a:r>
            <a:r>
              <a:rPr lang="cs-CZ" sz="1300" dirty="0" err="1" smtClean="0"/>
              <a:t>about</a:t>
            </a:r>
            <a:r>
              <a:rPr lang="cs-CZ" sz="1300" dirty="0" smtClean="0"/>
              <a:t> </a:t>
            </a:r>
            <a:r>
              <a:rPr lang="cs-CZ" sz="1300" dirty="0" err="1" smtClean="0"/>
              <a:t>digital</a:t>
            </a:r>
            <a:r>
              <a:rPr lang="cs-CZ" sz="1300" dirty="0" smtClean="0"/>
              <a:t> media? </a:t>
            </a:r>
            <a:r>
              <a:rPr lang="cs-CZ" sz="1300" i="1" dirty="0" err="1" smtClean="0"/>
              <a:t>Nordic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Journal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of</a:t>
            </a:r>
            <a:r>
              <a:rPr lang="cs-CZ" sz="1300" i="1" dirty="0" smtClean="0"/>
              <a:t> Digital </a:t>
            </a:r>
            <a:r>
              <a:rPr lang="cs-CZ" sz="1300" i="1" dirty="0" err="1" smtClean="0"/>
              <a:t>Literacy</a:t>
            </a:r>
            <a:r>
              <a:rPr lang="cs-CZ" sz="1300" i="1" dirty="0" smtClean="0"/>
              <a:t>, 4</a:t>
            </a:r>
            <a:r>
              <a:rPr lang="cs-CZ" sz="13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err="1" smtClean="0"/>
              <a:t>Eshet-Alkalai</a:t>
            </a:r>
            <a:r>
              <a:rPr lang="cs-CZ" sz="1300" dirty="0" smtClean="0"/>
              <a:t>, Y. </a:t>
            </a:r>
            <a:r>
              <a:rPr lang="en-US" sz="1300" dirty="0" smtClean="0"/>
              <a:t>&amp;</a:t>
            </a:r>
            <a:r>
              <a:rPr lang="cs-CZ" sz="1300" dirty="0" smtClean="0"/>
              <a:t> </a:t>
            </a:r>
            <a:r>
              <a:rPr lang="cs-CZ" sz="1300" dirty="0" err="1" smtClean="0"/>
              <a:t>Chajut</a:t>
            </a:r>
            <a:r>
              <a:rPr lang="cs-CZ" sz="1300" dirty="0" smtClean="0"/>
              <a:t>, E. (2009). </a:t>
            </a:r>
            <a:r>
              <a:rPr lang="en-US" sz="1300" dirty="0" smtClean="0"/>
              <a:t>Changes Over Time in Digital Literacy</a:t>
            </a:r>
            <a:r>
              <a:rPr lang="cs-CZ" sz="1300" dirty="0" smtClean="0"/>
              <a:t>. </a:t>
            </a:r>
            <a:r>
              <a:rPr lang="cs-CZ" sz="1300" i="1" dirty="0" err="1" smtClean="0"/>
              <a:t>CyberPsychology</a:t>
            </a:r>
            <a:r>
              <a:rPr lang="cs-CZ" sz="1300" i="1" dirty="0" smtClean="0"/>
              <a:t> </a:t>
            </a:r>
            <a:r>
              <a:rPr lang="en-US" sz="1300" i="1" dirty="0" smtClean="0"/>
              <a:t>&amp;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Behavior</a:t>
            </a:r>
            <a:r>
              <a:rPr lang="cs-CZ" sz="1300" i="1" dirty="0" smtClean="0"/>
              <a:t>, 12</a:t>
            </a:r>
            <a:r>
              <a:rPr lang="cs-CZ" sz="1300" dirty="0" smtClean="0"/>
              <a:t>(6).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err="1" smtClean="0"/>
              <a:t>Gunkel</a:t>
            </a:r>
            <a:r>
              <a:rPr lang="cs-CZ" sz="1300" dirty="0" smtClean="0"/>
              <a:t>, D.J. (2003). Second </a:t>
            </a:r>
            <a:r>
              <a:rPr lang="cs-CZ" sz="1300" dirty="0" err="1" smtClean="0"/>
              <a:t>thoughts</a:t>
            </a:r>
            <a:r>
              <a:rPr lang="cs-CZ" sz="1300" dirty="0" smtClean="0"/>
              <a:t>: </a:t>
            </a:r>
            <a:r>
              <a:rPr lang="cs-CZ" sz="1300" dirty="0" err="1" smtClean="0"/>
              <a:t>toward</a:t>
            </a:r>
            <a:r>
              <a:rPr lang="cs-CZ" sz="1300" dirty="0" smtClean="0"/>
              <a:t> a </a:t>
            </a:r>
            <a:r>
              <a:rPr lang="cs-CZ" sz="1300" dirty="0" err="1" smtClean="0"/>
              <a:t>critique</a:t>
            </a:r>
            <a:r>
              <a:rPr lang="cs-CZ" sz="1300" dirty="0" smtClean="0"/>
              <a:t>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the</a:t>
            </a:r>
            <a:r>
              <a:rPr lang="cs-CZ" sz="1300" dirty="0" smtClean="0"/>
              <a:t> </a:t>
            </a:r>
            <a:r>
              <a:rPr lang="cs-CZ" sz="1300" dirty="0" err="1" smtClean="0"/>
              <a:t>digital</a:t>
            </a:r>
            <a:r>
              <a:rPr lang="cs-CZ" sz="1300" dirty="0" smtClean="0"/>
              <a:t> </a:t>
            </a:r>
            <a:r>
              <a:rPr lang="cs-CZ" sz="1300" dirty="0" err="1" smtClean="0"/>
              <a:t>divide</a:t>
            </a:r>
            <a:r>
              <a:rPr lang="cs-CZ" sz="1300" dirty="0" smtClean="0"/>
              <a:t>. </a:t>
            </a:r>
            <a:r>
              <a:rPr lang="cs-CZ" sz="1300" i="1" dirty="0" smtClean="0"/>
              <a:t>New Media </a:t>
            </a:r>
            <a:r>
              <a:rPr lang="en-US" sz="1300" i="1" dirty="0" smtClean="0"/>
              <a:t>&amp;</a:t>
            </a:r>
            <a:r>
              <a:rPr lang="cs-CZ" sz="1300" i="1" dirty="0" smtClean="0"/>
              <a:t> Society, 5</a:t>
            </a:r>
            <a:r>
              <a:rPr lang="cs-CZ" sz="1300" dirty="0" smtClean="0"/>
              <a:t>(4), 499-522.</a:t>
            </a:r>
          </a:p>
          <a:p>
            <a:pPr>
              <a:lnSpc>
                <a:spcPct val="80000"/>
              </a:lnSpc>
              <a:defRPr/>
            </a:pPr>
            <a:r>
              <a:rPr lang="en-US" sz="1300" dirty="0"/>
              <a:t>Fleischmann, A., </a:t>
            </a:r>
            <a:r>
              <a:rPr lang="en-US" sz="1300" dirty="0" err="1"/>
              <a:t>Sieverding</a:t>
            </a:r>
            <a:r>
              <a:rPr lang="en-US" sz="1300" dirty="0"/>
              <a:t>, M., </a:t>
            </a:r>
            <a:r>
              <a:rPr lang="en-US" sz="1300" dirty="0" err="1"/>
              <a:t>Hespenheide</a:t>
            </a:r>
            <a:r>
              <a:rPr lang="en-US" sz="1300" dirty="0"/>
              <a:t>, U., </a:t>
            </a:r>
            <a:r>
              <a:rPr lang="en-US" sz="1300" dirty="0" err="1"/>
              <a:t>Weiß</a:t>
            </a:r>
            <a:r>
              <a:rPr lang="en-US" sz="1300" dirty="0"/>
              <a:t>, M., &amp; Koch, S. C. (2016). See feminine–Think incompetent? The effects of a feminine outfit on the evaluation of women's computer competence. Computers &amp; Education, 95, 63-74.</a:t>
            </a:r>
            <a:endParaRPr lang="cs-CZ" sz="13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300" dirty="0" err="1" smtClean="0"/>
              <a:t>Hargittai</a:t>
            </a:r>
            <a:r>
              <a:rPr lang="en-GB" sz="1300" dirty="0" smtClean="0"/>
              <a:t>, E. (2002). Second Level Digital Divide: Differences in People’s Online Skills. </a:t>
            </a:r>
            <a:r>
              <a:rPr lang="en-GB" sz="1300" i="1" dirty="0" smtClean="0"/>
              <a:t>First Monday</a:t>
            </a:r>
            <a:r>
              <a:rPr lang="en-GB" sz="1300" dirty="0" smtClean="0"/>
              <a:t>, 7</a:t>
            </a:r>
            <a:r>
              <a:rPr lang="cs-CZ" sz="1300" dirty="0" smtClean="0"/>
              <a:t>. </a:t>
            </a:r>
            <a:r>
              <a:rPr lang="cs-CZ" sz="1300" dirty="0" err="1" smtClean="0"/>
              <a:t>From</a:t>
            </a:r>
            <a:r>
              <a:rPr lang="cs-CZ" sz="1300" dirty="0" smtClean="0"/>
              <a:t>: </a:t>
            </a:r>
            <a:r>
              <a:rPr lang="en-US" sz="1300" dirty="0" smtClean="0">
                <a:hlinkClick r:id="rId2"/>
              </a:rPr>
              <a:t>http://firstmonday.org/htbin/cgiwrap/bin/ojs/index.php/fm/article/view/942/864</a:t>
            </a:r>
            <a:endParaRPr lang="cs-CZ" sz="1300" dirty="0" smtClean="0"/>
          </a:p>
          <a:p>
            <a:pPr>
              <a:lnSpc>
                <a:spcPct val="80000"/>
              </a:lnSpc>
              <a:defRPr/>
            </a:pPr>
            <a:r>
              <a:rPr lang="en-US" sz="1300" dirty="0" err="1"/>
              <a:t>Hargittai</a:t>
            </a:r>
            <a:r>
              <a:rPr lang="en-US" sz="1300" dirty="0"/>
              <a:t>, E., &amp; Shafer, S. (2006). Differences in actual and perceived online skills: The role of gender. Social Science Quarterly, 87(2), 432-448.</a:t>
            </a:r>
            <a:endParaRPr lang="cs-CZ" sz="13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err="1" smtClean="0"/>
              <a:t>Helsper</a:t>
            </a:r>
            <a:r>
              <a:rPr lang="cs-CZ" sz="1300" dirty="0" smtClean="0"/>
              <a:t>, E.J., </a:t>
            </a:r>
            <a:r>
              <a:rPr lang="en-US" sz="1300" dirty="0" smtClean="0"/>
              <a:t>&amp;</a:t>
            </a:r>
            <a:r>
              <a:rPr lang="cs-CZ" sz="1300" dirty="0" smtClean="0"/>
              <a:t> </a:t>
            </a:r>
            <a:r>
              <a:rPr lang="cs-CZ" sz="1300" dirty="0" err="1" smtClean="0"/>
              <a:t>Eynon</a:t>
            </a:r>
            <a:r>
              <a:rPr lang="cs-CZ" sz="1300" dirty="0" smtClean="0"/>
              <a:t>, R. (2010).</a:t>
            </a:r>
            <a:r>
              <a:rPr lang="cs-CZ" sz="1300" i="1" dirty="0" smtClean="0"/>
              <a:t> </a:t>
            </a:r>
            <a:r>
              <a:rPr lang="cs-CZ" sz="1300" dirty="0" smtClean="0"/>
              <a:t>Digital </a:t>
            </a:r>
            <a:r>
              <a:rPr lang="cs-CZ" sz="1300" dirty="0" err="1" smtClean="0"/>
              <a:t>natives</a:t>
            </a:r>
            <a:r>
              <a:rPr lang="cs-CZ" sz="1300" dirty="0" smtClean="0"/>
              <a:t>: </a:t>
            </a:r>
            <a:r>
              <a:rPr lang="cs-CZ" sz="1300" dirty="0" err="1" smtClean="0"/>
              <a:t>where</a:t>
            </a:r>
            <a:r>
              <a:rPr lang="cs-CZ" sz="1300" dirty="0" smtClean="0"/>
              <a:t> </a:t>
            </a:r>
            <a:r>
              <a:rPr lang="cs-CZ" sz="1300" dirty="0" err="1" smtClean="0"/>
              <a:t>is</a:t>
            </a:r>
            <a:r>
              <a:rPr lang="cs-CZ" sz="1300" dirty="0" smtClean="0"/>
              <a:t> </a:t>
            </a:r>
            <a:r>
              <a:rPr lang="cs-CZ" sz="1300" dirty="0" err="1" smtClean="0"/>
              <a:t>the</a:t>
            </a:r>
            <a:r>
              <a:rPr lang="cs-CZ" sz="1300" dirty="0" smtClean="0"/>
              <a:t> evidence?</a:t>
            </a:r>
            <a:r>
              <a:rPr lang="cs-CZ" sz="1300" b="1" dirty="0" smtClean="0"/>
              <a:t> </a:t>
            </a:r>
            <a:r>
              <a:rPr lang="cs-CZ" sz="1300" i="1" dirty="0" err="1" smtClean="0"/>
              <a:t>British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Educational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Research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Journal</a:t>
            </a:r>
            <a:r>
              <a:rPr lang="cs-CZ" sz="1300" i="1" dirty="0" smtClean="0"/>
              <a:t>, 36(3), 503-520.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err="1" smtClean="0"/>
              <a:t>Livingstone</a:t>
            </a:r>
            <a:r>
              <a:rPr lang="cs-CZ" sz="1300" dirty="0" smtClean="0"/>
              <a:t>, S. (2004). Media </a:t>
            </a:r>
            <a:r>
              <a:rPr lang="cs-CZ" sz="1300" dirty="0" err="1" smtClean="0"/>
              <a:t>literacy</a:t>
            </a:r>
            <a:r>
              <a:rPr lang="cs-CZ" sz="1300" dirty="0" smtClean="0"/>
              <a:t> and </a:t>
            </a:r>
            <a:r>
              <a:rPr lang="cs-CZ" sz="1300" dirty="0" err="1" smtClean="0"/>
              <a:t>the</a:t>
            </a:r>
            <a:r>
              <a:rPr lang="cs-CZ" sz="1300" dirty="0" smtClean="0"/>
              <a:t> </a:t>
            </a:r>
            <a:r>
              <a:rPr lang="cs-CZ" sz="1300" dirty="0" err="1" smtClean="0"/>
              <a:t>challenge</a:t>
            </a:r>
            <a:r>
              <a:rPr lang="cs-CZ" sz="1300" dirty="0" smtClean="0"/>
              <a:t>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new</a:t>
            </a:r>
            <a:r>
              <a:rPr lang="cs-CZ" sz="1300" dirty="0" smtClean="0"/>
              <a:t> </a:t>
            </a:r>
            <a:r>
              <a:rPr lang="cs-CZ" sz="1300" dirty="0" err="1" smtClean="0"/>
              <a:t>information</a:t>
            </a:r>
            <a:r>
              <a:rPr lang="cs-CZ" sz="1300" dirty="0" smtClean="0"/>
              <a:t> and </a:t>
            </a:r>
            <a:r>
              <a:rPr lang="cs-CZ" sz="1300" dirty="0" err="1" smtClean="0"/>
              <a:t>communication</a:t>
            </a:r>
            <a:r>
              <a:rPr lang="cs-CZ" sz="1300" dirty="0" smtClean="0"/>
              <a:t> </a:t>
            </a:r>
            <a:r>
              <a:rPr lang="cs-CZ" sz="1300" dirty="0" err="1" smtClean="0"/>
              <a:t>technologies</a:t>
            </a:r>
            <a:r>
              <a:rPr lang="cs-CZ" sz="1300" dirty="0" smtClean="0"/>
              <a:t>.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Communication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Review</a:t>
            </a:r>
            <a:r>
              <a:rPr lang="cs-CZ" sz="1300" i="1" dirty="0" smtClean="0"/>
              <a:t>, 7</a:t>
            </a:r>
            <a:r>
              <a:rPr lang="cs-CZ" sz="1300" dirty="0" smtClean="0"/>
              <a:t>, 3–14.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300" dirty="0" smtClean="0"/>
              <a:t>Lobe, B., Livingstone, S., </a:t>
            </a:r>
            <a:r>
              <a:rPr lang="en-US" sz="1300" dirty="0" err="1" smtClean="0"/>
              <a:t>Ólafsson</a:t>
            </a:r>
            <a:r>
              <a:rPr lang="en-US" sz="1300" dirty="0" smtClean="0"/>
              <a:t>, K. and </a:t>
            </a:r>
            <a:r>
              <a:rPr lang="en-US" sz="1300" dirty="0" err="1" smtClean="0"/>
              <a:t>Vodeb</a:t>
            </a:r>
            <a:r>
              <a:rPr lang="en-US" sz="1300" dirty="0" smtClean="0"/>
              <a:t>, H. (2011)</a:t>
            </a:r>
            <a:r>
              <a:rPr lang="cs-CZ" sz="1300" dirty="0" smtClean="0"/>
              <a:t>.</a:t>
            </a:r>
            <a:r>
              <a:rPr lang="en-US" sz="1300" dirty="0" smtClean="0"/>
              <a:t> </a:t>
            </a:r>
            <a:r>
              <a:rPr lang="en-US" sz="1300" i="1" dirty="0" smtClean="0"/>
              <a:t>Cross-national comparison of risks and safety on the internet:</a:t>
            </a:r>
            <a:r>
              <a:rPr lang="cs-CZ" sz="1300" i="1" dirty="0" smtClean="0"/>
              <a:t> </a:t>
            </a:r>
            <a:r>
              <a:rPr lang="en-US" sz="1300" i="1" dirty="0" smtClean="0"/>
              <a:t>Initial analysis from the EU Kids Online survey of European children</a:t>
            </a:r>
            <a:r>
              <a:rPr lang="en-US" sz="1300" dirty="0" smtClean="0"/>
              <a:t>, London: EU Kids Online, LSE</a:t>
            </a:r>
            <a:endParaRPr lang="cs-CZ" sz="13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err="1" smtClean="0"/>
              <a:t>Metzger</a:t>
            </a:r>
            <a:r>
              <a:rPr lang="cs-CZ" sz="1300" dirty="0" smtClean="0"/>
              <a:t>, M.J. (2007). </a:t>
            </a:r>
            <a:r>
              <a:rPr lang="en-US" sz="1300" dirty="0" smtClean="0"/>
              <a:t>Making Sense of Credibility on the Web: Models for</a:t>
            </a:r>
            <a:r>
              <a:rPr lang="cs-CZ" sz="1300" dirty="0" smtClean="0"/>
              <a:t> </a:t>
            </a:r>
            <a:r>
              <a:rPr lang="en-US" sz="1300" dirty="0" smtClean="0"/>
              <a:t>Evaluating Online Information and Recommendations</a:t>
            </a:r>
            <a:r>
              <a:rPr lang="cs-CZ" sz="1300" dirty="0" smtClean="0"/>
              <a:t> </a:t>
            </a:r>
            <a:r>
              <a:rPr lang="en-US" sz="1300" dirty="0" smtClean="0"/>
              <a:t>for Future Research</a:t>
            </a:r>
            <a:r>
              <a:rPr lang="cs-CZ" sz="1300" dirty="0" smtClean="0"/>
              <a:t> </a:t>
            </a:r>
            <a:r>
              <a:rPr lang="cs-CZ" sz="1300" i="1" dirty="0" err="1" smtClean="0"/>
              <a:t>Journal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of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American</a:t>
            </a:r>
            <a:r>
              <a:rPr lang="cs-CZ" sz="1300" i="1" dirty="0" smtClean="0"/>
              <a:t> Society </a:t>
            </a:r>
            <a:r>
              <a:rPr lang="cs-CZ" sz="1300" i="1" dirty="0" err="1" smtClean="0"/>
              <a:t>for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Information</a:t>
            </a:r>
            <a:r>
              <a:rPr lang="cs-CZ" sz="1300" i="1" dirty="0" smtClean="0"/>
              <a:t> Science and Technology, 58</a:t>
            </a:r>
            <a:r>
              <a:rPr lang="cs-CZ" sz="1300" dirty="0" smtClean="0"/>
              <a:t>(13). 2078-2091.</a:t>
            </a:r>
          </a:p>
          <a:p>
            <a:pPr>
              <a:lnSpc>
                <a:spcPct val="80000"/>
              </a:lnSpc>
              <a:defRPr/>
            </a:pPr>
            <a:r>
              <a:rPr lang="en-US" sz="1300" dirty="0"/>
              <a:t>Ono, H., &amp; </a:t>
            </a:r>
            <a:r>
              <a:rPr lang="en-US" sz="1300" dirty="0" err="1"/>
              <a:t>Zavodny</a:t>
            </a:r>
            <a:r>
              <a:rPr lang="en-US" sz="1300" dirty="0"/>
              <a:t>, M. (2016). Internet and Gender. In N. A. Naples (Ed.), The Wiley Blackwell Encyclopedia of Gender and Sexuality Studies.</a:t>
            </a:r>
            <a:endParaRPr lang="cs-CZ" sz="13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smtClean="0"/>
              <a:t>Peter, J., </a:t>
            </a:r>
            <a:r>
              <a:rPr lang="en-US" sz="1300" dirty="0" smtClean="0"/>
              <a:t>&amp;</a:t>
            </a:r>
            <a:r>
              <a:rPr lang="cs-CZ" sz="1300" dirty="0" smtClean="0"/>
              <a:t> </a:t>
            </a:r>
            <a:r>
              <a:rPr lang="cs-CZ" sz="1300" dirty="0" err="1" smtClean="0"/>
              <a:t>Valkenburg</a:t>
            </a:r>
            <a:r>
              <a:rPr lang="cs-CZ" sz="1300" dirty="0" smtClean="0"/>
              <a:t>, P.M. (2006). </a:t>
            </a:r>
            <a:r>
              <a:rPr lang="en-US" sz="1300" dirty="0" smtClean="0"/>
              <a:t>Adolescents’ internet use: Testing the ‘‘disappearing</a:t>
            </a:r>
            <a:r>
              <a:rPr lang="cs-CZ" sz="1300" dirty="0" smtClean="0"/>
              <a:t> </a:t>
            </a:r>
            <a:r>
              <a:rPr lang="en-US" sz="1300" dirty="0" smtClean="0"/>
              <a:t>digital divide’’ versus the ‘‘emerging digital</a:t>
            </a:r>
            <a:r>
              <a:rPr lang="cs-CZ" sz="1300" dirty="0" smtClean="0"/>
              <a:t> </a:t>
            </a:r>
            <a:r>
              <a:rPr lang="en-US" sz="1300" dirty="0" smtClean="0"/>
              <a:t>differentiation’’ approach</a:t>
            </a:r>
            <a:r>
              <a:rPr lang="cs-CZ" sz="1300" dirty="0" smtClean="0"/>
              <a:t>. </a:t>
            </a:r>
            <a:r>
              <a:rPr lang="cs-CZ" sz="1300" i="1" dirty="0" err="1" smtClean="0"/>
              <a:t>Poetics</a:t>
            </a:r>
            <a:r>
              <a:rPr lang="cs-CZ" sz="1300" i="1" dirty="0" smtClean="0"/>
              <a:t>, 34</a:t>
            </a:r>
            <a:r>
              <a:rPr lang="cs-CZ" sz="1300" dirty="0" smtClean="0"/>
              <a:t>, 293-305.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300" dirty="0" err="1" smtClean="0"/>
              <a:t>Prensky</a:t>
            </a:r>
            <a:r>
              <a:rPr lang="en-GB" sz="1300" dirty="0" smtClean="0"/>
              <a:t>, M. (2001). Digital Natives, Digital Immigrants. </a:t>
            </a:r>
            <a:r>
              <a:rPr lang="en-GB" sz="1300" i="1" dirty="0" smtClean="0"/>
              <a:t>On The Horizon - The Strategic Planning Resource for Education Professionals</a:t>
            </a:r>
            <a:r>
              <a:rPr lang="en-GB" sz="1300" dirty="0" smtClean="0"/>
              <a:t>, </a:t>
            </a:r>
            <a:r>
              <a:rPr lang="en-GB" sz="1300" i="1" dirty="0" smtClean="0"/>
              <a:t>9</a:t>
            </a:r>
            <a:r>
              <a:rPr lang="en-GB" sz="1300" dirty="0" smtClean="0"/>
              <a:t> (5), </a:t>
            </a:r>
            <a:endParaRPr lang="cs-CZ" sz="13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err="1" smtClean="0"/>
              <a:t>Selwyn</a:t>
            </a:r>
            <a:r>
              <a:rPr lang="cs-CZ" sz="1300" dirty="0" smtClean="0"/>
              <a:t>, N. (2004). </a:t>
            </a:r>
            <a:r>
              <a:rPr lang="cs-CZ" sz="1300" dirty="0" err="1" smtClean="0"/>
              <a:t>Reconsidering</a:t>
            </a:r>
            <a:r>
              <a:rPr lang="cs-CZ" sz="1300" dirty="0" smtClean="0"/>
              <a:t> </a:t>
            </a:r>
            <a:r>
              <a:rPr lang="cs-CZ" sz="1300" dirty="0" err="1" smtClean="0"/>
              <a:t>political</a:t>
            </a:r>
            <a:r>
              <a:rPr lang="cs-CZ" sz="1300" dirty="0" smtClean="0"/>
              <a:t> and </a:t>
            </a:r>
            <a:r>
              <a:rPr lang="cs-CZ" sz="1300" dirty="0" err="1" smtClean="0"/>
              <a:t>popular</a:t>
            </a:r>
            <a:r>
              <a:rPr lang="cs-CZ" sz="1300" dirty="0" smtClean="0"/>
              <a:t> </a:t>
            </a:r>
            <a:r>
              <a:rPr lang="cs-CZ" sz="1300" dirty="0" err="1" smtClean="0"/>
              <a:t>understandings</a:t>
            </a:r>
            <a:r>
              <a:rPr lang="cs-CZ" sz="1300" dirty="0" smtClean="0"/>
              <a:t>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the</a:t>
            </a:r>
            <a:r>
              <a:rPr lang="cs-CZ" sz="1300" dirty="0" smtClean="0"/>
              <a:t> </a:t>
            </a:r>
            <a:r>
              <a:rPr lang="cs-CZ" sz="1300" dirty="0" err="1" smtClean="0"/>
              <a:t>digital</a:t>
            </a:r>
            <a:r>
              <a:rPr lang="cs-CZ" sz="1300" dirty="0" smtClean="0"/>
              <a:t> </a:t>
            </a:r>
            <a:r>
              <a:rPr lang="cs-CZ" sz="1300" dirty="0" err="1" smtClean="0"/>
              <a:t>divide</a:t>
            </a:r>
            <a:r>
              <a:rPr lang="cs-CZ" sz="1300" dirty="0" smtClean="0"/>
              <a:t>. </a:t>
            </a:r>
            <a:r>
              <a:rPr lang="cs-CZ" sz="1300" i="1" dirty="0" smtClean="0"/>
              <a:t>New Media </a:t>
            </a:r>
            <a:r>
              <a:rPr lang="en-US" sz="1300" i="1" dirty="0" smtClean="0"/>
              <a:t>&amp;</a:t>
            </a:r>
            <a:r>
              <a:rPr lang="cs-CZ" sz="1300" i="1" dirty="0" smtClean="0"/>
              <a:t> Society</a:t>
            </a:r>
            <a:r>
              <a:rPr lang="cs-CZ" sz="1300" dirty="0" smtClean="0"/>
              <a:t>, </a:t>
            </a:r>
            <a:r>
              <a:rPr lang="cs-CZ" sz="1300" i="1" dirty="0" smtClean="0"/>
              <a:t>6</a:t>
            </a:r>
            <a:r>
              <a:rPr lang="cs-CZ" sz="1300" dirty="0" smtClean="0"/>
              <a:t>(3)</a:t>
            </a:r>
            <a:r>
              <a:rPr lang="cs-CZ" sz="1300" i="1" dirty="0" smtClean="0"/>
              <a:t>, 341-362.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3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sz="1300" dirty="0" smtClean="0"/>
          </a:p>
        </p:txBody>
      </p:sp>
    </p:spTree>
    <p:extLst>
      <p:ext uri="{BB962C8B-B14F-4D97-AF65-F5344CB8AC3E}">
        <p14:creationId xmlns:p14="http://schemas.microsoft.com/office/powerpoint/2010/main" val="24382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Yerkes-Dodsonův zákon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447800"/>
            <a:ext cx="6337300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2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 </a:t>
            </a:r>
            <a:r>
              <a:rPr lang="cs-CZ" dirty="0" err="1" smtClean="0"/>
              <a:t>divide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Digitální propast</a:t>
            </a:r>
          </a:p>
          <a:p>
            <a:endParaRPr lang="cs-CZ" dirty="0"/>
          </a:p>
          <a:p>
            <a:r>
              <a:rPr lang="cs-CZ" altLang="cs-CZ" dirty="0"/>
              <a:t>Původně rozdíl mezi lidmi, kteří měli a neměli přístup k ICT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0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benefity díky internetu máte?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(o co byste přišli nebo co by se ztížilo, pokud byste nemohli internet/chytrý telefon/.. používat?)</a:t>
            </a:r>
          </a:p>
          <a:p>
            <a:endParaRPr lang="cs-CZ" dirty="0"/>
          </a:p>
          <a:p>
            <a:r>
              <a:rPr lang="cs-CZ" dirty="0" smtClean="0"/>
              <a:t>Finanční transakce</a:t>
            </a:r>
          </a:p>
          <a:p>
            <a:r>
              <a:rPr lang="cs-CZ" dirty="0" smtClean="0"/>
              <a:t>Vládní služby, informace</a:t>
            </a:r>
          </a:p>
          <a:p>
            <a:r>
              <a:rPr lang="cs-CZ" dirty="0" smtClean="0"/>
              <a:t>Zdravotní informace</a:t>
            </a:r>
          </a:p>
          <a:p>
            <a:r>
              <a:rPr lang="cs-CZ" dirty="0" smtClean="0"/>
              <a:t>Komunikace s dalšími lidmi</a:t>
            </a:r>
          </a:p>
          <a:p>
            <a:r>
              <a:rPr lang="cs-CZ" dirty="0" smtClean="0"/>
              <a:t>Hledání práce</a:t>
            </a:r>
          </a:p>
          <a:p>
            <a:r>
              <a:rPr lang="cs-CZ" dirty="0" smtClean="0"/>
              <a:t>Hledání nemovitosti</a:t>
            </a:r>
          </a:p>
          <a:p>
            <a:r>
              <a:rPr lang="cs-CZ" dirty="0" smtClean="0"/>
              <a:t>Hledání nejvýhodnější koupě zboží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8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 </a:t>
            </a:r>
            <a:r>
              <a:rPr lang="cs-CZ" dirty="0" err="1" smtClean="0"/>
              <a:t>divide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Digitální propast</a:t>
            </a:r>
          </a:p>
          <a:p>
            <a:endParaRPr lang="cs-CZ" dirty="0"/>
          </a:p>
          <a:p>
            <a:r>
              <a:rPr lang="cs-CZ" altLang="cs-CZ" dirty="0"/>
              <a:t>Původně rozdíl mezi lidmi, kteří měli a neměli přístup k </a:t>
            </a:r>
            <a:r>
              <a:rPr lang="cs-CZ" altLang="cs-CZ" dirty="0" smtClean="0"/>
              <a:t>ICT</a:t>
            </a:r>
          </a:p>
          <a:p>
            <a:endParaRPr lang="cs-CZ" altLang="cs-CZ" dirty="0"/>
          </a:p>
          <a:p>
            <a:r>
              <a:rPr lang="cs-CZ" altLang="cs-CZ" dirty="0" smtClean="0"/>
              <a:t>= nerovnost způsobená nerovnou dostupností technologií</a:t>
            </a:r>
          </a:p>
          <a:p>
            <a:endParaRPr lang="cs-CZ" altLang="cs-CZ" dirty="0"/>
          </a:p>
          <a:p>
            <a:r>
              <a:rPr lang="cs-CZ" altLang="cs-CZ" dirty="0"/>
              <a:t>Řada výzkumů ukazujících nerovnoměrný přístup k ICT závislý na SES, příjmu, pohlaví, vzdělání, věku, místě bydliště a rase</a:t>
            </a:r>
          </a:p>
          <a:p>
            <a:r>
              <a:rPr lang="cs-CZ" altLang="cs-CZ" dirty="0" smtClean="0"/>
              <a:t>Pozitivum </a:t>
            </a:r>
            <a:r>
              <a:rPr lang="cs-CZ" altLang="cs-CZ" dirty="0"/>
              <a:t>takové definice?</a:t>
            </a:r>
          </a:p>
          <a:p>
            <a:pPr lvl="1"/>
            <a:r>
              <a:rPr lang="cs-CZ" altLang="cs-CZ" dirty="0"/>
              <a:t>(Metodologické okénko)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3787</TotalTime>
  <Words>2853</Words>
  <Application>Microsoft Office PowerPoint</Application>
  <PresentationFormat>Předvádění na obrazovce (4:3)</PresentationFormat>
  <Paragraphs>368</Paragraphs>
  <Slides>59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3" baseType="lpstr">
      <vt:lpstr>Arial</vt:lpstr>
      <vt:lpstr>Calibri</vt:lpstr>
      <vt:lpstr>Wingdings</vt:lpstr>
      <vt:lpstr>Přehlednost</vt:lpstr>
      <vt:lpstr>Digital DIVIDE, DIGITAL skills, Informace online  </vt:lpstr>
      <vt:lpstr>Multitasking </vt:lpstr>
      <vt:lpstr>Typy MT</vt:lpstr>
      <vt:lpstr>MT jako škála</vt:lpstr>
      <vt:lpstr>Umíme to všichni?</vt:lpstr>
      <vt:lpstr>Yerkes-Dodsonův zákon</vt:lpstr>
      <vt:lpstr>Digital divide</vt:lpstr>
      <vt:lpstr>Jaké benefity díky internetu máte?</vt:lpstr>
      <vt:lpstr>Digital divide</vt:lpstr>
      <vt:lpstr>Jenže..</vt:lpstr>
      <vt:lpstr>Van Dijk – Překážky v dostupnosti ICT</vt:lpstr>
      <vt:lpstr>Prezentace aplikace PowerPoint</vt:lpstr>
      <vt:lpstr>Digital divide dnes</vt:lpstr>
      <vt:lpstr>V ČR: https://www.czso.cz/csu/czso/vyuzivani-informacnich-a-komunikacnich-technologii-v-domacnostech-a-mezi-jednotlivci-2017 </vt:lpstr>
      <vt:lpstr>Konkrétní online aktivita (u dalších aktivit velmi podobný vzorec)</vt:lpstr>
      <vt:lpstr>Prezentace aplikace PowerPoint</vt:lpstr>
      <vt:lpstr>Prezentace aplikace PowerPoint</vt:lpstr>
      <vt:lpstr>Generační digital divide: Digital natives</vt:lpstr>
      <vt:lpstr>Marc Prensky (2001)</vt:lpstr>
      <vt:lpstr>„Přízvuk“ digital immigrants</vt:lpstr>
      <vt:lpstr>Digital natives (stále Prensky)</vt:lpstr>
      <vt:lpstr>Digital natives II.</vt:lpstr>
      <vt:lpstr>Digital immigrants II.</vt:lpstr>
      <vt:lpstr>Kritika</vt:lpstr>
      <vt:lpstr>Digital divide: Genderová perspektiva</vt:lpstr>
      <vt:lpstr>Digital divide: Genderová perspektiva</vt:lpstr>
      <vt:lpstr>Výsledky</vt:lpstr>
      <vt:lpstr>Second-level digital divide</vt:lpstr>
      <vt:lpstr>Digital skills</vt:lpstr>
      <vt:lpstr>Hargittai (2002)</vt:lpstr>
      <vt:lpstr>Výzkum - metoda</vt:lpstr>
      <vt:lpstr>Výzkum – výsledky</vt:lpstr>
      <vt:lpstr>Prezentace aplikace PowerPoint</vt:lpstr>
      <vt:lpstr>Prezentace aplikace PowerPoint</vt:lpstr>
      <vt:lpstr>Věk</vt:lpstr>
      <vt:lpstr>Předchozí zkušenost s netem</vt:lpstr>
      <vt:lpstr>Definice DS</vt:lpstr>
      <vt:lpstr>Měření digital skills</vt:lpstr>
      <vt:lpstr>Prezentace aplikace PowerPoint</vt:lpstr>
      <vt:lpstr>EUKO a DS</vt:lpstr>
      <vt:lpstr>Dovednosti EUKO (11+)</vt:lpstr>
      <vt:lpstr>Digital skills podle zemí</vt:lpstr>
      <vt:lpstr>„Vím hodně věcí o tom, jak používat internet.“</vt:lpstr>
      <vt:lpstr>„Vím toho o internetu víc než mí rodiče“</vt:lpstr>
      <vt:lpstr>DS x aktivity</vt:lpstr>
      <vt:lpstr>DS x SE x aktivity</vt:lpstr>
      <vt:lpstr>Důvěryhodnost informací na internetu</vt:lpstr>
      <vt:lpstr>Prezentace aplikace PowerPoint</vt:lpstr>
      <vt:lpstr>Důvěryhodnost informací </vt:lpstr>
      <vt:lpstr>Důvěryhodnost informací </vt:lpstr>
      <vt:lpstr>Důvěryhodnost informací </vt:lpstr>
      <vt:lpstr>Check-list přístupy</vt:lpstr>
      <vt:lpstr>Kontextový model hodnocení </vt:lpstr>
      <vt:lpstr>Jak často tato kritéria uplatňujeme</vt:lpstr>
      <vt:lpstr>Fogg et al. (2003)</vt:lpstr>
      <vt:lpstr>Prezentace aplikace PowerPoint</vt:lpstr>
      <vt:lpstr>Všechny tyto výzkumy ukazují</vt:lpstr>
      <vt:lpstr>Co s tím (pokud je nízká motivace)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skills</dc:title>
  <dc:creator>Lenka</dc:creator>
  <cp:lastModifiedBy>lenka dedkova</cp:lastModifiedBy>
  <cp:revision>378</cp:revision>
  <dcterms:created xsi:type="dcterms:W3CDTF">2011-10-03T09:24:10Z</dcterms:created>
  <dcterms:modified xsi:type="dcterms:W3CDTF">2018-11-19T12:42:42Z</dcterms:modified>
</cp:coreProperties>
</file>