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57" r:id="rId8"/>
    <p:sldId id="258" r:id="rId9"/>
    <p:sldId id="283" r:id="rId10"/>
    <p:sldId id="259" r:id="rId11"/>
    <p:sldId id="284" r:id="rId12"/>
    <p:sldId id="260" r:id="rId13"/>
    <p:sldId id="285" r:id="rId14"/>
    <p:sldId id="287" r:id="rId15"/>
    <p:sldId id="286" r:id="rId16"/>
    <p:sldId id="262" r:id="rId17"/>
    <p:sldId id="288" r:id="rId18"/>
    <p:sldId id="263" r:id="rId19"/>
    <p:sldId id="289" r:id="rId20"/>
    <p:sldId id="264" r:id="rId21"/>
    <p:sldId id="290" r:id="rId22"/>
    <p:sldId id="265" r:id="rId23"/>
    <p:sldId id="291" r:id="rId24"/>
    <p:sldId id="266" r:id="rId25"/>
    <p:sldId id="292" r:id="rId26"/>
    <p:sldId id="267" r:id="rId27"/>
    <p:sldId id="293" r:id="rId28"/>
    <p:sldId id="268" r:id="rId29"/>
    <p:sldId id="294" r:id="rId30"/>
    <p:sldId id="269" r:id="rId31"/>
    <p:sldId id="295" r:id="rId32"/>
    <p:sldId id="270" r:id="rId33"/>
    <p:sldId id="296" r:id="rId34"/>
    <p:sldId id="271" r:id="rId35"/>
    <p:sldId id="297" r:id="rId36"/>
    <p:sldId id="298" r:id="rId37"/>
    <p:sldId id="299" r:id="rId38"/>
    <p:sldId id="300" r:id="rId39"/>
    <p:sldId id="301" r:id="rId40"/>
    <p:sldId id="302" r:id="rId41"/>
    <p:sldId id="274" r:id="rId42"/>
    <p:sldId id="275" r:id="rId43"/>
    <p:sldId id="303" r:id="rId44"/>
    <p:sldId id="276" r:id="rId45"/>
    <p:sldId id="304" r:id="rId46"/>
    <p:sldId id="306" r:id="rId47"/>
    <p:sldId id="307" r:id="rId48"/>
    <p:sldId id="305" r:id="rId49"/>
    <p:sldId id="27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ngageeducation.org.au/english/language-analysis/persuasive-techniques-2/" TargetMode="External"/><Relationship Id="rId7" Type="http://schemas.openxmlformats.org/officeDocument/2006/relationships/hyperlink" Target="https://www.ethos3.com/" TargetMode="External"/><Relationship Id="rId2" Type="http://schemas.openxmlformats.org/officeDocument/2006/relationships/hyperlink" Target="https://sites.google.com/site/buchanangovernment/persuasive-writing/ethos-pathos-log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eakingprocentral.com/" TargetMode="External"/><Relationship Id="rId5" Type="http://schemas.openxmlformats.org/officeDocument/2006/relationships/hyperlink" Target="http://www.virtualspeechcoach.com/" TargetMode="External"/><Relationship Id="rId4" Type="http://schemas.openxmlformats.org/officeDocument/2006/relationships/hyperlink" Target="http://sixminutes.dluga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PERSUASIVE TECHNIQUES</a:t>
            </a:r>
            <a:r>
              <a:rPr lang="en-GB" dirty="0"/>
              <a:t> used in media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Session 3 – media literacy</a:t>
            </a:r>
          </a:p>
          <a:p>
            <a:r>
              <a:rPr lang="en-GB" dirty="0"/>
              <a:t>Robert </a:t>
            </a:r>
            <a:r>
              <a:rPr lang="en-GB" dirty="0" err="1"/>
              <a:t>Helán</a:t>
            </a:r>
            <a:endParaRPr lang="en-GB" dirty="0"/>
          </a:p>
          <a:p>
            <a:r>
              <a:rPr lang="en-GB" dirty="0"/>
              <a:t>31 October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04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97" y="772738"/>
            <a:ext cx="5526205" cy="53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ANECDOTE (pathos)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2213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Personal, emotional, story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“HE’s given me the confidence </a:t>
            </a:r>
            <a:br>
              <a:rPr lang="cs-CZ" sz="2800" i="1" dirty="0"/>
            </a:br>
            <a:r>
              <a:rPr lang="en-US" sz="2800" i="1" dirty="0"/>
              <a:t>to do</a:t>
            </a:r>
            <a:r>
              <a:rPr lang="cs-CZ" sz="2800" i="1" dirty="0"/>
              <a:t> </a:t>
            </a:r>
            <a:r>
              <a:rPr lang="en-US" sz="2800" i="1" dirty="0"/>
              <a:t>anything I set my mind </a:t>
            </a:r>
            <a:br>
              <a:rPr lang="cs-CZ" sz="2800" i="1" dirty="0"/>
            </a:br>
            <a:r>
              <a:rPr lang="en-US" sz="2800" i="1" dirty="0"/>
              <a:t>to do!” (</a:t>
            </a:r>
            <a:r>
              <a:rPr lang="en-US" sz="2800" i="1" dirty="0" err="1"/>
              <a:t>ivanka</a:t>
            </a:r>
            <a:r>
              <a:rPr lang="en-US" sz="2800" i="1" dirty="0"/>
              <a:t>)</a:t>
            </a:r>
          </a:p>
          <a:p>
            <a:pPr marL="457200" indent="-457200">
              <a:buAutoNum type="arabicPeriod"/>
            </a:pPr>
            <a:r>
              <a:rPr lang="en-US" sz="2800" dirty="0"/>
              <a:t>encourages the reader to </a:t>
            </a:r>
            <a:br>
              <a:rPr lang="cs-CZ" sz="2800" dirty="0"/>
            </a:br>
            <a:r>
              <a:rPr lang="en-US" sz="2800" dirty="0"/>
              <a:t>show emotion</a:t>
            </a:r>
            <a:r>
              <a:rPr lang="cs-CZ" sz="2800" dirty="0"/>
              <a:t> </a:t>
            </a:r>
            <a:r>
              <a:rPr lang="en-US" sz="2800" dirty="0"/>
              <a:t>and see the </a:t>
            </a:r>
            <a:br>
              <a:rPr lang="cs-CZ" sz="2800" dirty="0"/>
            </a:br>
            <a:r>
              <a:rPr lang="en-US" sz="2800" dirty="0"/>
              <a:t>topic as more related to them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707" y="2017415"/>
            <a:ext cx="4336605" cy="41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081" y="1118289"/>
            <a:ext cx="6169837" cy="46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8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 to authority (ethos)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Words from experts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“#1 brand recommended by dentists”</a:t>
            </a:r>
          </a:p>
          <a:p>
            <a:pPr marL="457200" indent="-457200">
              <a:buAutoNum type="arabicPeriod"/>
            </a:pPr>
            <a:r>
              <a:rPr lang="en-US" sz="2800" dirty="0"/>
              <a:t>Positions the audience as a learner, </a:t>
            </a:r>
            <a:br>
              <a:rPr lang="cs-CZ" sz="2800" dirty="0"/>
            </a:br>
            <a:r>
              <a:rPr lang="en-US" sz="2800" dirty="0"/>
              <a:t>with</a:t>
            </a:r>
            <a:r>
              <a:rPr lang="cs-CZ" sz="2800" dirty="0"/>
              <a:t> </a:t>
            </a:r>
            <a:r>
              <a:rPr lang="en-US" sz="2800" dirty="0"/>
              <a:t>someone knowledgeable </a:t>
            </a:r>
            <a:br>
              <a:rPr lang="cs-CZ" sz="2800" dirty="0"/>
            </a:br>
            <a:r>
              <a:rPr lang="en-US" sz="2800" dirty="0"/>
              <a:t>explaining things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604" y="2085153"/>
            <a:ext cx="3942350" cy="29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377388"/>
            <a:ext cx="10363826" cy="441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“Terrorism is like an angry dog, </a:t>
            </a:r>
            <a:br>
              <a:rPr lang="en-US" sz="3600" i="1" dirty="0"/>
            </a:br>
            <a:r>
              <a:rPr lang="en-US" sz="3600" i="1" dirty="0"/>
              <a:t>if you poke a dog it will bite.”</a:t>
            </a:r>
          </a:p>
          <a:p>
            <a:pPr marL="0" indent="0" algn="ctr">
              <a:buNone/>
            </a:pPr>
            <a:br>
              <a:rPr lang="en-US" sz="3600" i="1" dirty="0"/>
            </a:br>
            <a:r>
              <a:rPr lang="en-US" sz="3600" i="1" dirty="0"/>
              <a:t>“This shameful tragedy will haunt </a:t>
            </a:r>
            <a:br>
              <a:rPr lang="en-US" sz="3600" i="1" dirty="0"/>
            </a:br>
            <a:r>
              <a:rPr lang="en-US" sz="3600" i="1" dirty="0"/>
              <a:t>the community for years to come”</a:t>
            </a:r>
          </a:p>
        </p:txBody>
      </p:sp>
    </p:spTree>
    <p:extLst>
      <p:ext uri="{BB962C8B-B14F-4D97-AF65-F5344CB8AC3E}">
        <p14:creationId xmlns:p14="http://schemas.microsoft.com/office/powerpoint/2010/main" val="40712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 to common sense/emotions (pathos)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1278226" cy="4010559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800" dirty="0"/>
              <a:t>Refers to things everybody would agree to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“Terrorism is like an angry dog, if you poke a dog it will bite.”</a:t>
            </a:r>
            <a:br>
              <a:rPr lang="en-US" sz="2800" i="1" dirty="0"/>
            </a:br>
            <a:r>
              <a:rPr lang="en-US" sz="2800" i="1" dirty="0"/>
              <a:t>“This shameful tragedy will haunt the community for years to come”</a:t>
            </a:r>
          </a:p>
          <a:p>
            <a:pPr marL="457200" indent="-457200">
              <a:buAutoNum type="arabicPeriod"/>
            </a:pPr>
            <a:r>
              <a:rPr lang="en-GB" sz="2800" dirty="0"/>
              <a:t>Makes a complex argument seem simple and easy to decide on, usually by comparing it to something more simple, the use of adjectives („shameful“) for effect</a:t>
            </a:r>
          </a:p>
        </p:txBody>
      </p:sp>
    </p:spTree>
    <p:extLst>
      <p:ext uri="{BB962C8B-B14F-4D97-AF65-F5344CB8AC3E}">
        <p14:creationId xmlns:p14="http://schemas.microsoft.com/office/powerpoint/2010/main" val="422253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66" y="748566"/>
            <a:ext cx="5360867" cy="53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ALLUSIONS TO TIME (pathos)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CREATES A SENSE OF URGENCY</a:t>
            </a:r>
          </a:p>
          <a:p>
            <a:pPr marL="457200" indent="-457200">
              <a:buAutoNum type="arabicPeriod"/>
            </a:pPr>
            <a:r>
              <a:rPr lang="en-US" sz="2800" dirty="0"/>
              <a:t>“</a:t>
            </a:r>
            <a:r>
              <a:rPr lang="en-US" sz="2800" i="1" dirty="0"/>
              <a:t>donate blood now”</a:t>
            </a:r>
          </a:p>
          <a:p>
            <a:pPr marL="457200" indent="-457200">
              <a:buAutoNum type="arabicPeriod"/>
            </a:pPr>
            <a:r>
              <a:rPr lang="en-US" sz="2800" dirty="0"/>
              <a:t>Encouraging the reader to prioritize </a:t>
            </a:r>
            <a:br>
              <a:rPr lang="cs-CZ" sz="2800" dirty="0"/>
            </a:br>
            <a:r>
              <a:rPr lang="en-US" sz="2800" dirty="0"/>
              <a:t>that issue over other issues, </a:t>
            </a:r>
            <a:br>
              <a:rPr lang="cs-CZ" sz="2800" dirty="0"/>
            </a:br>
            <a:r>
              <a:rPr lang="en-US" sz="2800" dirty="0"/>
              <a:t>requires immediate action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732" y="2020771"/>
            <a:ext cx="3770428" cy="37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2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68" y="1010478"/>
            <a:ext cx="8069663" cy="46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3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 (pathos)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A REQUEST OR DEMAND FOR THE </a:t>
            </a:r>
            <a:br>
              <a:rPr lang="cs-CZ" sz="2800" dirty="0"/>
            </a:br>
            <a:r>
              <a:rPr lang="en-US" sz="2800" dirty="0"/>
              <a:t>READER TO TAKE ACTION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“CALL TO DONATE“</a:t>
            </a:r>
          </a:p>
          <a:p>
            <a:pPr marL="457200" indent="-457200">
              <a:buAutoNum type="arabicPeriod"/>
            </a:pPr>
            <a:r>
              <a:rPr lang="en-US" sz="2800" dirty="0"/>
              <a:t>ALTERING THE READER’S BEHAVIOUR –</a:t>
            </a:r>
            <a:br>
              <a:rPr lang="en-US" sz="2800" dirty="0"/>
            </a:br>
            <a:r>
              <a:rPr lang="en-US" sz="2800" dirty="0"/>
              <a:t>THE READER FEELS EMPOWERED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097" y="2367092"/>
            <a:ext cx="4758100" cy="27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542F8-10F2-48EB-8412-47EA284B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/>
          <a:lstStyle/>
          <a:p>
            <a:r>
              <a:rPr lang="en-GB" dirty="0"/>
              <a:t>What do you think </a:t>
            </a:r>
            <a:br>
              <a:rPr lang="en-GB" dirty="0"/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 – ETHOS – PATHOS </a:t>
            </a:r>
            <a:br>
              <a:rPr lang="en-GB" dirty="0"/>
            </a:br>
            <a:r>
              <a:rPr lang="en-GB" dirty="0"/>
              <a:t>mean?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02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10" y="1010285"/>
            <a:ext cx="7282580" cy="48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5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COLLOQUIAL LANGUAGE (pathos)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INFORMAL LANGUAGE – CREATES A CASUAL TONE</a:t>
            </a:r>
          </a:p>
          <a:p>
            <a:pPr marL="457200" indent="-457200">
              <a:buAutoNum type="arabicPeriod"/>
            </a:pPr>
            <a:r>
              <a:rPr lang="en-US" sz="2800" dirty="0"/>
              <a:t>“</a:t>
            </a:r>
            <a:r>
              <a:rPr lang="en-US" sz="2800" i="1" dirty="0"/>
              <a:t>O.M.G.!”</a:t>
            </a:r>
          </a:p>
          <a:p>
            <a:pPr marL="457200" indent="-457200">
              <a:buAutoNum type="arabicPeriod"/>
            </a:pPr>
            <a:r>
              <a:rPr lang="en-US" sz="2800" dirty="0"/>
              <a:t>CREATES A BOND BETWEEN THE READER AND </a:t>
            </a:r>
            <a:br>
              <a:rPr lang="cs-CZ" sz="2800" dirty="0"/>
            </a:br>
            <a:r>
              <a:rPr lang="en-US" sz="2800" dirty="0"/>
              <a:t>WRITER,</a:t>
            </a:r>
            <a:r>
              <a:rPr lang="cs-CZ" sz="2800" dirty="0"/>
              <a:t> </a:t>
            </a:r>
            <a:r>
              <a:rPr lang="en-US" sz="2800" dirty="0"/>
              <a:t>WRITER BRINGS HIM/HERSELF DOWN </a:t>
            </a:r>
            <a:br>
              <a:rPr lang="cs-CZ" sz="2800" dirty="0"/>
            </a:br>
            <a:r>
              <a:rPr lang="en-US" sz="2800" dirty="0"/>
              <a:t>TO THE SAME LEVEL AS THE READER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49" y="2943899"/>
            <a:ext cx="3767472" cy="25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70" y="1321087"/>
            <a:ext cx="7954860" cy="42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EMOTIVE LANGUAGE (pathos)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WORDS/PHRASES THAT CHANGE THE FEEL OF A SENTENCE</a:t>
            </a:r>
          </a:p>
          <a:p>
            <a:pPr marL="457200" indent="-457200">
              <a:buAutoNum type="arabicPeriod"/>
            </a:pPr>
            <a:r>
              <a:rPr lang="en-US" sz="2800" dirty="0"/>
              <a:t>“</a:t>
            </a:r>
            <a:r>
              <a:rPr lang="en-US" sz="2800" i="1" dirty="0"/>
              <a:t>MY MOM </a:t>
            </a:r>
            <a:r>
              <a:rPr lang="en-US" sz="2800" b="1" i="1" dirty="0"/>
              <a:t>REALLY</a:t>
            </a:r>
            <a:r>
              <a:rPr lang="en-US" sz="2800" i="1" dirty="0"/>
              <a:t> IS GOING TO </a:t>
            </a:r>
            <a:r>
              <a:rPr lang="en-US" sz="2800" b="1" i="1" dirty="0"/>
              <a:t>KILL ME</a:t>
            </a:r>
            <a:r>
              <a:rPr lang="en-US" sz="2800" i="1" dirty="0"/>
              <a:t>.”</a:t>
            </a:r>
          </a:p>
          <a:p>
            <a:pPr marL="457200" indent="-457200">
              <a:buAutoNum type="arabicPeriod"/>
            </a:pPr>
            <a:r>
              <a:rPr lang="en-US" sz="2800" dirty="0"/>
              <a:t>DECREASES THE READER’S RATIONAL </a:t>
            </a:r>
            <a:br>
              <a:rPr lang="cs-CZ" sz="2800" dirty="0"/>
            </a:br>
            <a:r>
              <a:rPr lang="en-US" sz="2800" dirty="0"/>
              <a:t>RESPONSE,</a:t>
            </a:r>
            <a:r>
              <a:rPr lang="cs-CZ" sz="2800" dirty="0"/>
              <a:t> </a:t>
            </a:r>
            <a:r>
              <a:rPr lang="en-US" sz="2800" dirty="0"/>
              <a:t>ENCOURAGES READERS </a:t>
            </a:r>
            <a:br>
              <a:rPr lang="cs-CZ" sz="2800" dirty="0"/>
            </a:br>
            <a:r>
              <a:rPr lang="en-US" sz="2800" dirty="0"/>
              <a:t>TO REACT INSTINCTIVELY 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506" y="2919973"/>
            <a:ext cx="4374494" cy="23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38" y="873679"/>
            <a:ext cx="7359323" cy="5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EUPHEMISMS (ethos</a:t>
            </a:r>
            <a:r>
              <a:rPr lang="cs-CZ" dirty="0"/>
              <a:t>/</a:t>
            </a:r>
            <a:r>
              <a:rPr lang="en-GB" dirty="0"/>
              <a:t>Pathos)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POLITE OR SOFTENING PHRASES USED IN </a:t>
            </a:r>
            <a:br>
              <a:rPr lang="cs-CZ" sz="2800" dirty="0"/>
            </a:br>
            <a:r>
              <a:rPr lang="en-US" sz="2800" dirty="0"/>
              <a:t>REPLACEMENT OF UNPLEASANT WORDS</a:t>
            </a:r>
          </a:p>
          <a:p>
            <a:pPr marL="457200" indent="-457200">
              <a:buAutoNum type="arabicPeriod"/>
            </a:pPr>
            <a:r>
              <a:rPr lang="en-US" sz="2800" dirty="0"/>
              <a:t>“</a:t>
            </a:r>
            <a:r>
              <a:rPr lang="en-US" sz="2800" i="1" dirty="0"/>
              <a:t>GENTLEMEN’S CLUB”</a:t>
            </a:r>
          </a:p>
          <a:p>
            <a:pPr marL="457200" indent="-457200">
              <a:buAutoNum type="arabicPeriod"/>
            </a:pPr>
            <a:r>
              <a:rPr lang="en-US" sz="2800" dirty="0"/>
              <a:t>TO MAKE AN IDEA SEEM KINDER THAN IT </a:t>
            </a:r>
            <a:br>
              <a:rPr lang="cs-CZ" sz="2800" dirty="0"/>
            </a:br>
            <a:r>
              <a:rPr lang="en-US" sz="2800" dirty="0"/>
              <a:t>ACTUALLY</a:t>
            </a:r>
            <a:r>
              <a:rPr lang="cs-CZ" sz="2800" dirty="0"/>
              <a:t> </a:t>
            </a:r>
            <a:r>
              <a:rPr lang="en-US" sz="2800" dirty="0"/>
              <a:t>IS</a:t>
            </a:r>
            <a:r>
              <a:rPr lang="cs-CZ" sz="2800" dirty="0"/>
              <a:t> (</a:t>
            </a:r>
            <a:r>
              <a:rPr lang="en-US" sz="2800" dirty="0"/>
              <a:t>E.G. DIE = PASS AWAY</a:t>
            </a:r>
            <a:r>
              <a:rPr lang="cs-CZ" sz="2800" dirty="0"/>
              <a:t>)</a:t>
            </a:r>
            <a:endParaRPr lang="en-US" sz="2800" dirty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214694"/>
            <a:ext cx="411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40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651" t="43576" r="18555"/>
          <a:stretch/>
        </p:blipFill>
        <p:spPr>
          <a:xfrm>
            <a:off x="3055715" y="1440346"/>
            <a:ext cx="5995687" cy="39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7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(ethos</a:t>
            </a:r>
            <a:r>
              <a:rPr lang="cs-CZ" dirty="0"/>
              <a:t>/logos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800" dirty="0"/>
              <a:t>DEMONSTRATE WRITER CREDIBILITY</a:t>
            </a:r>
            <a:br>
              <a:rPr lang="en-GB" sz="2800" dirty="0"/>
            </a:br>
            <a:r>
              <a:rPr lang="en-GB" sz="2800" dirty="0"/>
              <a:t>provide evidence</a:t>
            </a:r>
          </a:p>
          <a:p>
            <a:pPr marL="457200" indent="-457200">
              <a:buAutoNum type="arabicPeriod"/>
            </a:pPr>
            <a:r>
              <a:rPr lang="en-GB" sz="2800" dirty="0"/>
              <a:t>“</a:t>
            </a:r>
            <a:r>
              <a:rPr lang="en-GB" sz="2800" i="1" dirty="0"/>
              <a:t>US UNEMPLOYMENT RATE”</a:t>
            </a:r>
          </a:p>
          <a:p>
            <a:pPr marL="457200" indent="-457200">
              <a:buAutoNum type="arabicPeriod"/>
            </a:pPr>
            <a:r>
              <a:rPr lang="en-GB" sz="2800" dirty="0"/>
              <a:t>CAN PERSUADE READERS OF THE WRITER’S </a:t>
            </a:r>
            <a:br>
              <a:rPr lang="cs-CZ" sz="2800" dirty="0"/>
            </a:br>
            <a:r>
              <a:rPr lang="en-GB" sz="2800" dirty="0"/>
              <a:t>POINT OF VIEW</a:t>
            </a:r>
            <a:r>
              <a:rPr lang="cs-CZ" sz="2800" dirty="0"/>
              <a:t>, </a:t>
            </a:r>
            <a:r>
              <a:rPr lang="en-GB" sz="2800" dirty="0"/>
              <a:t>can be tricky if they don‘t start at 0</a:t>
            </a:r>
            <a:r>
              <a:rPr lang="cs-CZ" sz="2800" dirty="0"/>
              <a:t>,</a:t>
            </a:r>
            <a:br>
              <a:rPr lang="en-GB" sz="2800" dirty="0"/>
            </a:br>
            <a:r>
              <a:rPr lang="en-GB" sz="2800" dirty="0"/>
              <a:t>demonstrate research</a:t>
            </a:r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857" t="43576" r="15195"/>
          <a:stretch/>
        </p:blipFill>
        <p:spPr>
          <a:xfrm>
            <a:off x="7978815" y="2214694"/>
            <a:ext cx="4213185" cy="25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9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620456"/>
            <a:ext cx="10363826" cy="4170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“RIDING YOUR BIKE TO WORK HAS MANY BENEFITS FOR THE INDIVIDUAL AND THE COMMUNITY: </a:t>
            </a:r>
            <a:endParaRPr lang="cs-CZ" sz="3600" i="1" dirty="0"/>
          </a:p>
          <a:p>
            <a:pPr marL="0" indent="0" algn="ctr">
              <a:buNone/>
            </a:pPr>
            <a:r>
              <a:rPr lang="en-US" sz="3600" i="1" dirty="0"/>
              <a:t>IT REDUCES TRAFFIC, </a:t>
            </a:r>
            <a:endParaRPr lang="cs-CZ" sz="3600" i="1" dirty="0"/>
          </a:p>
          <a:p>
            <a:pPr marL="0" indent="0" algn="ctr">
              <a:buNone/>
            </a:pPr>
            <a:r>
              <a:rPr lang="en-US" sz="3600" i="1" dirty="0"/>
              <a:t>IMPROVES YOUR HEALTH </a:t>
            </a:r>
            <a:br>
              <a:rPr lang="cs-CZ" sz="3600" i="1" dirty="0"/>
            </a:br>
            <a:r>
              <a:rPr lang="en-US" sz="3600" i="1" dirty="0"/>
              <a:t>AND PROTECTS THE ENVIRONMENT.”</a:t>
            </a:r>
          </a:p>
        </p:txBody>
      </p:sp>
    </p:spTree>
    <p:extLst>
      <p:ext uri="{BB962C8B-B14F-4D97-AF65-F5344CB8AC3E}">
        <p14:creationId xmlns:p14="http://schemas.microsoft.com/office/powerpoint/2010/main" val="419502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</a:t>
            </a:r>
            <a:r>
              <a:rPr lang="cs-CZ" dirty="0"/>
              <a:t> (logos)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3962399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800" dirty="0"/>
              <a:t>A LIST OF THE BENEFITS OR DETRIMENTS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“RIDING YOUR BIKE TO WORK HAS MANY BENEFITS FOR </a:t>
            </a:r>
            <a:br>
              <a:rPr lang="cs-CZ" sz="2800" i="1" dirty="0"/>
            </a:br>
            <a:r>
              <a:rPr lang="en-US" sz="2800" i="1" dirty="0"/>
              <a:t>THE INDIVIDUAL AND THE COMMUNITY: </a:t>
            </a:r>
            <a:br>
              <a:rPr lang="cs-CZ" sz="2800" i="1" dirty="0"/>
            </a:br>
            <a:r>
              <a:rPr lang="en-US" sz="2800" i="1" dirty="0"/>
              <a:t>IT REDUCES TRAFFIC, </a:t>
            </a:r>
            <a:br>
              <a:rPr lang="cs-CZ" sz="2800" i="1" dirty="0"/>
            </a:br>
            <a:r>
              <a:rPr lang="en-US" sz="2800" i="1" dirty="0"/>
              <a:t>IMPROVES YOUR HEALTH </a:t>
            </a:r>
            <a:br>
              <a:rPr lang="cs-CZ" sz="2800" i="1" dirty="0"/>
            </a:br>
            <a:r>
              <a:rPr lang="en-US" sz="2800" i="1" dirty="0"/>
              <a:t>AND PROTECTS THE ENVIRONMENT.”</a:t>
            </a:r>
          </a:p>
          <a:p>
            <a:pPr marL="457200" indent="-457200">
              <a:buAutoNum type="arabicPeriod"/>
            </a:pPr>
            <a:r>
              <a:rPr lang="en-US" sz="2800" dirty="0"/>
              <a:t>THE WRITER PROVIDES MULTIPLE ARGUMENTS TO SWAY THE READER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9116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ED52E-BEE6-4609-8D45-A98FD6F2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40724"/>
            <a:ext cx="10364451" cy="1596177"/>
          </a:xfrm>
        </p:spPr>
        <p:txBody>
          <a:bodyPr/>
          <a:lstStyle/>
          <a:p>
            <a:r>
              <a:rPr lang="en-GB" dirty="0"/>
              <a:t>LOGOS – ETHOS - PATHOS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909C8DB-BD49-4A2E-8413-F3FC5D7495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0304" y="1701478"/>
            <a:ext cx="5971389" cy="42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0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42" y="579065"/>
            <a:ext cx="4407115" cy="56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3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r>
              <a:rPr lang="cs-CZ" dirty="0"/>
              <a:t> (</a:t>
            </a:r>
            <a:r>
              <a:rPr lang="en-GB" dirty="0"/>
              <a:t>pathos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SIMILE – SENTENCES WITH “LIKE” OR “AS…AS”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“SKIN CREAM…FOR SKIN AS SMOOTH AS A PEACH”</a:t>
            </a:r>
          </a:p>
          <a:p>
            <a:pPr marL="457200" indent="-457200">
              <a:buAutoNum type="arabicPeriod"/>
            </a:pPr>
            <a:r>
              <a:rPr lang="en-US" sz="2800" dirty="0"/>
              <a:t>GIVES THE READER A SENSE OF WHAT SOMETHING </a:t>
            </a:r>
            <a:br>
              <a:rPr lang="cs-CZ" sz="2800" dirty="0"/>
            </a:br>
            <a:r>
              <a:rPr lang="en-US" sz="2800" dirty="0"/>
              <a:t>IS LIKE,</a:t>
            </a:r>
            <a:r>
              <a:rPr lang="cs-CZ" sz="2800" dirty="0"/>
              <a:t> </a:t>
            </a:r>
            <a:r>
              <a:rPr lang="en-US" sz="2800" dirty="0"/>
              <a:t>EVEN IF IT IS FOREIGN TO THEM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052" y="2367092"/>
            <a:ext cx="2647505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“IT HURTS THE INDIVIDUAL, </a:t>
            </a:r>
            <a:endParaRPr lang="cs-CZ" sz="3600" dirty="0"/>
          </a:p>
          <a:p>
            <a:pPr marL="0" indent="0">
              <a:buNone/>
            </a:pPr>
            <a:r>
              <a:rPr lang="en-US" sz="3600" dirty="0"/>
              <a:t>IT HURTS THE ECONOMY AND </a:t>
            </a:r>
            <a:endParaRPr lang="cs-CZ" sz="3600" dirty="0"/>
          </a:p>
          <a:p>
            <a:pPr marL="0" indent="0">
              <a:buNone/>
            </a:pPr>
            <a:r>
              <a:rPr lang="en-US" sz="3600" dirty="0"/>
              <a:t>IT HURTS THE COUNTRY AS A WHOLE”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92" y="2367092"/>
            <a:ext cx="3757286" cy="24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1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  <a:r>
              <a:rPr lang="cs-CZ" dirty="0"/>
              <a:t> (</a:t>
            </a:r>
            <a:r>
              <a:rPr lang="en-GB" dirty="0"/>
              <a:t>pathos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REPETITION OF WORDS OR PHRASES AND IDEAS</a:t>
            </a:r>
          </a:p>
          <a:p>
            <a:pPr marL="457200" indent="-457200">
              <a:buAutoNum type="arabicPeriod"/>
            </a:pPr>
            <a:r>
              <a:rPr lang="en-US" sz="2800" dirty="0"/>
              <a:t>“SALE, SALE, SALE”</a:t>
            </a:r>
            <a:br>
              <a:rPr lang="en-US" sz="2800" dirty="0"/>
            </a:br>
            <a:r>
              <a:rPr lang="en-US" sz="2800" dirty="0"/>
              <a:t>“IT HURTS THE INDIVIDUAL, IT HURTS THE </a:t>
            </a:r>
            <a:br>
              <a:rPr lang="cs-CZ" sz="2800" dirty="0"/>
            </a:br>
            <a:r>
              <a:rPr lang="en-US" sz="2800" dirty="0"/>
              <a:t>ECONOMY AND IT HURTS THE COUNTRY </a:t>
            </a:r>
            <a:br>
              <a:rPr lang="cs-CZ" sz="2800" dirty="0"/>
            </a:br>
            <a:r>
              <a:rPr lang="en-US" sz="2800" dirty="0"/>
              <a:t>AS A WHOLE”</a:t>
            </a:r>
          </a:p>
          <a:p>
            <a:pPr marL="457200" indent="-457200">
              <a:buAutoNum type="arabicPeriod"/>
            </a:pPr>
            <a:r>
              <a:rPr lang="en-US" sz="2800" dirty="0"/>
              <a:t>CREATES EMPHASIS AND IS MEMORABLE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537" y="3033528"/>
            <a:ext cx="2867891" cy="18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00" y="717434"/>
            <a:ext cx="7353399" cy="54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RHETORICAL QUESTION</a:t>
            </a:r>
            <a:r>
              <a:rPr lang="cs-CZ" dirty="0"/>
              <a:t> (</a:t>
            </a:r>
            <a:r>
              <a:rPr lang="en-GB" dirty="0"/>
              <a:t>pathos/logos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STATEMENTS WITH QUESTION MARKS – THE ANSWER IS IMPLIED BY WHAT IS BEING ASKED</a:t>
            </a:r>
          </a:p>
          <a:p>
            <a:pPr marL="457200" indent="-457200">
              <a:buAutoNum type="arabicPeriod"/>
            </a:pPr>
            <a:r>
              <a:rPr lang="en-US" sz="2800" dirty="0"/>
              <a:t>“</a:t>
            </a:r>
            <a:r>
              <a:rPr lang="en-US" sz="2800" i="1" dirty="0"/>
              <a:t>WHY LOVE ONE BUT EAT THE OTHER?”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/>
              <a:t>MAKES THE READER VIEW AN ALTERNATIVE </a:t>
            </a:r>
            <a:br>
              <a:rPr lang="cs-CZ" sz="2800" dirty="0"/>
            </a:br>
            <a:r>
              <a:rPr lang="en-US" sz="2800" dirty="0"/>
              <a:t>ANSWER TO THE ISSUE</a:t>
            </a:r>
            <a:r>
              <a:rPr lang="cs-CZ" sz="2800" dirty="0"/>
              <a:t>, </a:t>
            </a:r>
            <a:r>
              <a:rPr lang="en-US" sz="2800" dirty="0"/>
              <a:t>APPEAR</a:t>
            </a:r>
            <a:r>
              <a:rPr lang="cs-CZ" sz="2800" dirty="0"/>
              <a:t>s</a:t>
            </a:r>
            <a:r>
              <a:rPr lang="en-US" sz="2800" dirty="0"/>
              <a:t> ILLOGICAL </a:t>
            </a:r>
            <a:br>
              <a:rPr lang="cs-CZ" sz="2800" dirty="0"/>
            </a:br>
            <a:r>
              <a:rPr lang="en-US" sz="2800" dirty="0"/>
              <a:t>OR</a:t>
            </a:r>
            <a:r>
              <a:rPr lang="cs-CZ" sz="2800" dirty="0"/>
              <a:t> </a:t>
            </a:r>
            <a:r>
              <a:rPr lang="en-US" sz="2800" dirty="0"/>
              <a:t>AGAINST COMMON SENSE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08" y="2894821"/>
            <a:ext cx="3927292" cy="28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99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041722"/>
            <a:ext cx="10363826" cy="4749477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/>
              <a:t>“When the factories close down, when the workers go back home to their families without a pay slip in their pockets, when the price of living goes up and the quality of life goes down, where will the Government be to help? </a:t>
            </a:r>
            <a:r>
              <a:rPr lang="en-US" sz="3600" b="1" i="1" dirty="0"/>
              <a:t>Nowhere. Just like always</a:t>
            </a:r>
            <a:r>
              <a:rPr lang="en-US" sz="3600" i="1" dirty="0"/>
              <a:t>.”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624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6953385" cy="1596177"/>
          </a:xfrm>
        </p:spPr>
        <p:txBody>
          <a:bodyPr/>
          <a:lstStyle/>
          <a:p>
            <a:r>
              <a:rPr lang="en-US" dirty="0"/>
              <a:t>SENTENCE STRUCTURE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(logos)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1054449" cy="440409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The use of SHORT, SHARP SENTENCES after long complex sentences</a:t>
            </a:r>
          </a:p>
          <a:p>
            <a:pPr marL="457200" indent="-457200">
              <a:buAutoNum type="arabicPeriod"/>
            </a:pPr>
            <a:r>
              <a:rPr lang="en-US" sz="2400" i="1" dirty="0"/>
              <a:t>“When the factories close down, when the workers go back home to their families without a pay slip in their pockets, when the price of living goes up and the quality of life goes down, where will the Government be to help? </a:t>
            </a:r>
            <a:r>
              <a:rPr lang="en-US" sz="2400" b="1" i="1" dirty="0"/>
              <a:t>Nowhere. Just like always</a:t>
            </a:r>
            <a:r>
              <a:rPr lang="en-US" sz="2400" i="1" dirty="0"/>
              <a:t>.”</a:t>
            </a:r>
          </a:p>
          <a:p>
            <a:pPr marL="457200" indent="-457200">
              <a:buAutoNum type="arabicPeriod"/>
            </a:pPr>
            <a:r>
              <a:rPr lang="en-US" sz="2400" dirty="0"/>
              <a:t>particularly short sentences can be used by the writer to draw emphasis to what is being said because of the change in rhythm that they create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16E94B-5F30-4E15-A5D7-6E378E59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55" y="471087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4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-1" y="1458410"/>
            <a:ext cx="11343191" cy="4332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“The </a:t>
            </a:r>
            <a:r>
              <a:rPr lang="en-US" sz="3600" b="1" dirty="0"/>
              <a:t>three</a:t>
            </a:r>
            <a:r>
              <a:rPr lang="en-US" sz="3600" i="1" dirty="0"/>
              <a:t> main arguments for vegetarianism are </a:t>
            </a:r>
            <a:br>
              <a:rPr lang="cs-CZ" sz="3600" i="1" dirty="0"/>
            </a:br>
            <a:r>
              <a:rPr lang="cs-CZ" sz="3600" b="1" dirty="0"/>
              <a:t>(1)</a:t>
            </a:r>
            <a:r>
              <a:rPr lang="cs-CZ" sz="3600" b="1" i="1" dirty="0"/>
              <a:t> </a:t>
            </a:r>
            <a:r>
              <a:rPr lang="en-US" sz="3600" i="1" dirty="0"/>
              <a:t>the human health benefits, </a:t>
            </a:r>
            <a:br>
              <a:rPr lang="cs-CZ" sz="3600" i="1" dirty="0"/>
            </a:br>
            <a:r>
              <a:rPr lang="cs-CZ" sz="3600" b="1" dirty="0"/>
              <a:t>(2) </a:t>
            </a:r>
            <a:r>
              <a:rPr lang="en-GB" sz="3600" i="1" dirty="0"/>
              <a:t>environmental </a:t>
            </a:r>
            <a:r>
              <a:rPr lang="en-US" sz="3600" i="1" dirty="0"/>
              <a:t>sustainability, and </a:t>
            </a:r>
            <a:br>
              <a:rPr lang="cs-CZ" sz="3600" i="1" dirty="0"/>
            </a:br>
            <a:r>
              <a:rPr lang="cs-CZ" sz="3600" b="1" dirty="0"/>
              <a:t>(3)</a:t>
            </a:r>
            <a:r>
              <a:rPr lang="cs-CZ" sz="3600" i="1" dirty="0"/>
              <a:t> </a:t>
            </a:r>
            <a:r>
              <a:rPr lang="en-US" sz="3600" i="1" dirty="0"/>
              <a:t>moral standards in relation to </a:t>
            </a:r>
            <a:br>
              <a:rPr lang="cs-CZ" sz="3600" i="1" dirty="0"/>
            </a:br>
            <a:r>
              <a:rPr lang="en-US" sz="3600" i="1" dirty="0"/>
              <a:t>how we treat animals.”</a:t>
            </a:r>
          </a:p>
        </p:txBody>
      </p:sp>
    </p:spTree>
    <p:extLst>
      <p:ext uri="{BB962C8B-B14F-4D97-AF65-F5344CB8AC3E}">
        <p14:creationId xmlns:p14="http://schemas.microsoft.com/office/powerpoint/2010/main" val="1449204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6343552" cy="1596177"/>
          </a:xfrm>
        </p:spPr>
        <p:txBody>
          <a:bodyPr/>
          <a:lstStyle/>
          <a:p>
            <a:r>
              <a:rPr lang="en-US" dirty="0"/>
              <a:t>SIGNPOSTING</a:t>
            </a:r>
            <a:br>
              <a:rPr lang="cs-CZ" dirty="0"/>
            </a:br>
            <a:r>
              <a:rPr lang="cs-CZ" dirty="0"/>
              <a:t>(logos)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649335" cy="40564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800" dirty="0"/>
              <a:t>Signposting is a way that a writer or speaker outlines their arguments.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“The </a:t>
            </a:r>
            <a:r>
              <a:rPr lang="en-US" sz="2800" b="1" dirty="0"/>
              <a:t>three</a:t>
            </a:r>
            <a:r>
              <a:rPr lang="en-US" sz="2800" i="1" dirty="0"/>
              <a:t> main arguments for vegetarianism are </a:t>
            </a:r>
            <a:r>
              <a:rPr lang="cs-CZ" sz="2800" b="1" dirty="0"/>
              <a:t>(1)</a:t>
            </a:r>
            <a:r>
              <a:rPr lang="cs-CZ" sz="2800" b="1" i="1" dirty="0"/>
              <a:t> </a:t>
            </a:r>
            <a:r>
              <a:rPr lang="en-US" sz="2800" i="1" dirty="0"/>
              <a:t>the human health benefits, </a:t>
            </a:r>
            <a:r>
              <a:rPr lang="cs-CZ" sz="2800" b="1" dirty="0"/>
              <a:t>(2)</a:t>
            </a:r>
            <a:r>
              <a:rPr lang="cs-CZ" sz="2800" i="1" dirty="0"/>
              <a:t> </a:t>
            </a:r>
            <a:r>
              <a:rPr lang="en-US" sz="2800" i="1" dirty="0"/>
              <a:t>environmental sustainability, and </a:t>
            </a:r>
            <a:br>
              <a:rPr lang="cs-CZ" sz="2800" i="1" dirty="0"/>
            </a:br>
            <a:r>
              <a:rPr lang="cs-CZ" sz="2800" b="1" dirty="0"/>
              <a:t>(3)</a:t>
            </a:r>
            <a:r>
              <a:rPr lang="cs-CZ" sz="2800" i="1" dirty="0"/>
              <a:t> </a:t>
            </a:r>
            <a:r>
              <a:rPr lang="en-US" sz="2800" i="1" dirty="0"/>
              <a:t>moral standards in relation to how we treat animals.”</a:t>
            </a:r>
          </a:p>
          <a:p>
            <a:pPr marL="457200" indent="-457200">
              <a:buAutoNum type="arabicPeriod"/>
            </a:pPr>
            <a:r>
              <a:rPr lang="en-US" sz="2800" dirty="0"/>
              <a:t>This can make the style of a piece appear more logical and assist the reader in following the line of argumentation.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E2EC82-0115-4BB8-B4BD-A1D770A2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78" y="434508"/>
            <a:ext cx="256054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BCC75-39BE-45AA-AF72-9C6D7EF3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LOGOS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46255D-A664-4910-9D1D-BB2EFAFB9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“LOGIC”</a:t>
            </a:r>
          </a:p>
          <a:p>
            <a:pPr>
              <a:buFontTx/>
              <a:buChar char="-"/>
            </a:pPr>
            <a:r>
              <a:rPr lang="en-GB" sz="2800" dirty="0"/>
              <a:t>Theoretical language</a:t>
            </a:r>
          </a:p>
          <a:p>
            <a:pPr>
              <a:buFontTx/>
              <a:buChar char="-"/>
            </a:pPr>
            <a:r>
              <a:rPr lang="en-GB" sz="2800" dirty="0"/>
              <a:t>Facts and statistics</a:t>
            </a:r>
          </a:p>
          <a:p>
            <a:pPr>
              <a:buFontTx/>
              <a:buChar char="-"/>
            </a:pPr>
            <a:r>
              <a:rPr lang="en-GB" sz="2800" dirty="0"/>
              <a:t>Logical arguments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B462F-4998-45EF-8877-F6DE1D7B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65" y="2367092"/>
            <a:ext cx="4062335" cy="27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6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“</a:t>
            </a:r>
            <a:r>
              <a:rPr lang="en-US" sz="3600" dirty="0"/>
              <a:t>The Minister for Tertiary Education was earlier quoted saying </a:t>
            </a:r>
            <a:r>
              <a:rPr lang="en-US" sz="3600" i="1" dirty="0"/>
              <a:t>“investment in our universities should be in the top three current national priorities”. ”</a:t>
            </a:r>
          </a:p>
        </p:txBody>
      </p:sp>
    </p:spTree>
    <p:extLst>
      <p:ext uri="{BB962C8B-B14F-4D97-AF65-F5344CB8AC3E}">
        <p14:creationId xmlns:p14="http://schemas.microsoft.com/office/powerpoint/2010/main" val="4127966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</a:t>
            </a:r>
            <a:r>
              <a:rPr lang="cs-CZ" dirty="0"/>
              <a:t> (</a:t>
            </a:r>
            <a:r>
              <a:rPr lang="en-GB" dirty="0"/>
              <a:t>ethos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1840376"/>
            <a:ext cx="10475715" cy="439910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Quotes and references to authorities are often used in conjunction with statistics, because they have the same overall effects. </a:t>
            </a:r>
          </a:p>
          <a:p>
            <a:pPr marL="457200" indent="-457200">
              <a:buAutoNum type="arabicPeriod"/>
            </a:pPr>
            <a:r>
              <a:rPr lang="en-US" sz="2400" i="1" dirty="0"/>
              <a:t>“The Minister for Tertiary Education was earlier quoted saying “investment in our universities should be in the top three current national priorities”. ”</a:t>
            </a:r>
          </a:p>
          <a:p>
            <a:pPr marL="457200" indent="-457200">
              <a:buAutoNum type="arabicPeriod"/>
            </a:pPr>
            <a:r>
              <a:rPr lang="en-US" sz="2400" dirty="0"/>
              <a:t>The source of the quote is particularly important - as a reader is less likely to be persuaded by a quote when the speaker is not an expert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754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74" y="955357"/>
            <a:ext cx="4125651" cy="49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1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  <a:r>
              <a:rPr lang="cs-CZ" dirty="0"/>
              <a:t> (</a:t>
            </a:r>
            <a:r>
              <a:rPr lang="en-GB" dirty="0"/>
              <a:t>pathos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343943"/>
            <a:ext cx="10363826" cy="342410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a comparison that describes one thing in </a:t>
            </a:r>
            <a:br>
              <a:rPr lang="cs-CZ" sz="2800" dirty="0"/>
            </a:br>
            <a:r>
              <a:rPr lang="en-US" sz="2800" dirty="0"/>
              <a:t>terms of another</a:t>
            </a:r>
          </a:p>
          <a:p>
            <a:pPr marL="457200" indent="-457200">
              <a:buAutoNum type="arabicPeriod"/>
            </a:pPr>
            <a:r>
              <a:rPr lang="en-US" sz="2800" dirty="0"/>
              <a:t>“</a:t>
            </a:r>
            <a:r>
              <a:rPr lang="en-US" sz="2800" i="1" dirty="0"/>
              <a:t>LIGHT BEER”</a:t>
            </a:r>
          </a:p>
          <a:p>
            <a:pPr marL="457200" indent="-457200">
              <a:buAutoNum type="arabicPeriod"/>
            </a:pPr>
            <a:r>
              <a:rPr lang="en-US" sz="2800" dirty="0"/>
              <a:t>This technique can be used to reinforce a point </a:t>
            </a:r>
            <a:br>
              <a:rPr lang="cs-CZ" sz="2800" dirty="0"/>
            </a:br>
            <a:r>
              <a:rPr lang="en-US" sz="2800" dirty="0"/>
              <a:t>without repetition and the imagery created can </a:t>
            </a:r>
            <a:br>
              <a:rPr lang="cs-CZ" sz="2800" dirty="0"/>
            </a:br>
            <a:r>
              <a:rPr lang="en-US" sz="2800" dirty="0"/>
              <a:t>often really stick</a:t>
            </a:r>
            <a:r>
              <a:rPr lang="cs-CZ" sz="2800" dirty="0"/>
              <a:t> </a:t>
            </a:r>
            <a:r>
              <a:rPr lang="en-US" sz="2800" dirty="0"/>
              <a:t>in a reader’s head.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1832730"/>
            <a:ext cx="22479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7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504710"/>
            <a:ext cx="10363826" cy="428649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“</a:t>
            </a:r>
            <a:r>
              <a:rPr lang="en-GB" sz="3600" b="1" dirty="0"/>
              <a:t>We</a:t>
            </a:r>
            <a:r>
              <a:rPr lang="en-GB" sz="3600" i="1" dirty="0"/>
              <a:t> should all </a:t>
            </a:r>
            <a:r>
              <a:rPr lang="en-GB" sz="3600" i="1" noProof="1"/>
              <a:t>take action </a:t>
            </a:r>
            <a:r>
              <a:rPr lang="cs-CZ" sz="3600" i="1" noProof="1"/>
              <a:t>on climate change to save </a:t>
            </a:r>
            <a:r>
              <a:rPr lang="cs-CZ" sz="3600" b="1" noProof="1"/>
              <a:t>our</a:t>
            </a:r>
            <a:r>
              <a:rPr lang="cs-CZ" sz="3600" i="1" noProof="1"/>
              <a:t> world for future generations</a:t>
            </a:r>
            <a:r>
              <a:rPr lang="en-GB" sz="3600" i="1" noProof="1"/>
              <a:t>”</a:t>
            </a:r>
            <a:endParaRPr lang="cs-CZ" sz="3600" i="1" noProof="1"/>
          </a:p>
          <a:p>
            <a:pPr marL="0" indent="0">
              <a:buNone/>
            </a:pPr>
            <a:br>
              <a:rPr lang="cs-CZ" sz="3600" i="1" noProof="1"/>
            </a:br>
            <a:r>
              <a:rPr lang="en-GB" sz="3600" i="1" dirty="0"/>
              <a:t>“</a:t>
            </a:r>
            <a:r>
              <a:rPr lang="en-GB" sz="3600" b="1" dirty="0"/>
              <a:t>We</a:t>
            </a:r>
            <a:r>
              <a:rPr lang="en-GB" sz="3600" i="1" dirty="0"/>
              <a:t> can‘t let </a:t>
            </a:r>
            <a:r>
              <a:rPr lang="en-GB" sz="3600" b="1" dirty="0"/>
              <a:t>them</a:t>
            </a:r>
            <a:r>
              <a:rPr lang="en-GB" sz="3600" i="1" dirty="0"/>
              <a:t> cross </a:t>
            </a:r>
            <a:r>
              <a:rPr lang="en-GB" sz="3600" b="1" dirty="0"/>
              <a:t>our</a:t>
            </a:r>
            <a:r>
              <a:rPr lang="en-GB" sz="3600" i="1" dirty="0"/>
              <a:t> borders and infiltrate </a:t>
            </a:r>
            <a:r>
              <a:rPr lang="en-GB" sz="3600" b="1" dirty="0"/>
              <a:t>our</a:t>
            </a:r>
            <a:r>
              <a:rPr lang="en-GB" sz="3600" i="1" dirty="0"/>
              <a:t> country.“</a:t>
            </a:r>
            <a:endParaRPr lang="en-GB" sz="3600" i="1" noProof="1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645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73162" cy="1596177"/>
          </a:xfrm>
        </p:spPr>
        <p:txBody>
          <a:bodyPr/>
          <a:lstStyle/>
          <a:p>
            <a:r>
              <a:rPr lang="en-US" dirty="0"/>
              <a:t>INCLUSIVE LANGUAGE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sz="2800" dirty="0"/>
              <a:t>Terms such as ‘our’, ‘us’, and ‘we’ are used</a:t>
            </a:r>
            <a:r>
              <a:rPr lang="cs-CZ" sz="2800" dirty="0"/>
              <a:t> </a:t>
            </a:r>
            <a:r>
              <a:rPr lang="en-GB" sz="2800" dirty="0"/>
              <a:t>(‘us‘ VS. ‘THEM‘)</a:t>
            </a:r>
          </a:p>
          <a:p>
            <a:pPr marL="457200" indent="-457200">
              <a:buAutoNum type="arabicPeriod"/>
            </a:pPr>
            <a:r>
              <a:rPr lang="en-GB" sz="2800" dirty="0"/>
              <a:t>“</a:t>
            </a:r>
            <a:r>
              <a:rPr lang="en-GB" sz="2800" b="1" dirty="0"/>
              <a:t>We</a:t>
            </a:r>
            <a:r>
              <a:rPr lang="en-GB" sz="2800" i="1" dirty="0"/>
              <a:t> should all </a:t>
            </a:r>
            <a:r>
              <a:rPr lang="en-GB" sz="2800" i="1" noProof="1"/>
              <a:t>take action </a:t>
            </a:r>
            <a:r>
              <a:rPr lang="cs-CZ" sz="2800" i="1" noProof="1"/>
              <a:t>on climate change to save </a:t>
            </a:r>
            <a:r>
              <a:rPr lang="cs-CZ" sz="2800" b="1" noProof="1"/>
              <a:t>our</a:t>
            </a:r>
            <a:r>
              <a:rPr lang="cs-CZ" sz="2800" i="1" noProof="1"/>
              <a:t> world for future generations</a:t>
            </a:r>
            <a:r>
              <a:rPr lang="en-GB" sz="2800" i="1" noProof="1"/>
              <a:t>”</a:t>
            </a:r>
            <a:br>
              <a:rPr lang="cs-CZ" sz="2800" i="1" noProof="1"/>
            </a:br>
            <a:r>
              <a:rPr lang="en-GB" sz="2800" i="1" dirty="0"/>
              <a:t>“</a:t>
            </a:r>
            <a:r>
              <a:rPr lang="en-GB" sz="2800" b="1" dirty="0"/>
              <a:t>We</a:t>
            </a:r>
            <a:r>
              <a:rPr lang="en-GB" sz="2800" i="1" dirty="0"/>
              <a:t> can‘t let </a:t>
            </a:r>
            <a:r>
              <a:rPr lang="en-GB" sz="2800" b="1" dirty="0"/>
              <a:t>them</a:t>
            </a:r>
            <a:r>
              <a:rPr lang="en-GB" sz="2800" i="1" dirty="0"/>
              <a:t> cross </a:t>
            </a:r>
            <a:r>
              <a:rPr lang="en-GB" sz="2800" b="1" dirty="0"/>
              <a:t>our</a:t>
            </a:r>
            <a:r>
              <a:rPr lang="en-GB" sz="2800" i="1" dirty="0"/>
              <a:t> borders and infiltrate </a:t>
            </a:r>
            <a:r>
              <a:rPr lang="en-GB" sz="2800" b="1" dirty="0"/>
              <a:t>our</a:t>
            </a:r>
            <a:r>
              <a:rPr lang="en-GB" sz="2800" i="1" dirty="0"/>
              <a:t> country.“</a:t>
            </a:r>
            <a:endParaRPr lang="en-GB" sz="2800" i="1" noProof="1"/>
          </a:p>
          <a:p>
            <a:pPr marL="457200" indent="-457200">
              <a:buAutoNum type="arabicPeriod"/>
            </a:pPr>
            <a:r>
              <a:rPr lang="en-GB" sz="2800" noProof="1"/>
              <a:t>makeS the reader feel like part of a group or inspired to take collective action</a:t>
            </a:r>
            <a:endParaRPr lang="en-GB" sz="2800" i="1" noProof="1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6BE5D0-4A47-4C2D-B66B-D40BD0C6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38" y="351770"/>
            <a:ext cx="3213816" cy="18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5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0314494-8E3C-4E51-A14B-B9092DBC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33" y="284948"/>
            <a:ext cx="4498742" cy="22493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1E8528-35DB-4647-AE3A-68355DE58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0" y="2838107"/>
            <a:ext cx="4498742" cy="33740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71DC05-A8CF-4F37-B66B-07F0E8494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78" y="3345085"/>
            <a:ext cx="4699434" cy="256613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00A04DC-100B-436C-B943-81EF8226A356}"/>
              </a:ext>
            </a:extLst>
          </p:cNvPr>
          <p:cNvSpPr/>
          <p:nvPr/>
        </p:nvSpPr>
        <p:spPr>
          <a:xfrm>
            <a:off x="7361497" y="420508"/>
            <a:ext cx="3229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It’s </a:t>
            </a:r>
            <a:r>
              <a:rPr lang="en-US" i="1" dirty="0" err="1"/>
              <a:t>gonna</a:t>
            </a:r>
            <a:r>
              <a:rPr lang="en-US" i="1" dirty="0"/>
              <a:t> be huge!” </a:t>
            </a:r>
            <a:br>
              <a:rPr lang="cs-CZ" i="1" dirty="0"/>
            </a:br>
            <a:r>
              <a:rPr lang="cs-CZ" dirty="0"/>
              <a:t>Donald </a:t>
            </a:r>
            <a:r>
              <a:rPr lang="cs-CZ" dirty="0" err="1"/>
              <a:t>Trump</a:t>
            </a:r>
            <a:r>
              <a:rPr lang="en-US" dirty="0"/>
              <a:t>’s speech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CA9CC1-3246-4FD2-979B-11A1A4B71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260" y="1245405"/>
            <a:ext cx="3121809" cy="19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50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02EA75-7875-4216-A400-A0D450099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21804"/>
            <a:ext cx="10363826" cy="4969396"/>
          </a:xfrm>
        </p:spPr>
        <p:txBody>
          <a:bodyPr>
            <a:normAutofit/>
          </a:bodyPr>
          <a:lstStyle/>
          <a:p>
            <a:r>
              <a:rPr lang="en-GB" sz="2800" dirty="0"/>
              <a:t>Body language – ethos </a:t>
            </a:r>
          </a:p>
          <a:p>
            <a:endParaRPr lang="en-GB" sz="2800" dirty="0"/>
          </a:p>
          <a:p>
            <a:r>
              <a:rPr lang="en-GB" sz="2800" dirty="0"/>
              <a:t>Donald trump‘s colloquial language – ethos </a:t>
            </a:r>
          </a:p>
          <a:p>
            <a:endParaRPr lang="en-GB" sz="2800" dirty="0"/>
          </a:p>
          <a:p>
            <a:r>
              <a:rPr lang="en-GB" sz="2800" dirty="0"/>
              <a:t>medical jargon – ethos </a:t>
            </a:r>
          </a:p>
          <a:p>
            <a:endParaRPr lang="en-GB" sz="2800" dirty="0"/>
          </a:p>
          <a:p>
            <a:r>
              <a:rPr lang="en-GB" sz="2800" dirty="0"/>
              <a:t>Case studies – logos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4BB847-FE90-4317-9B41-4CE51F12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74" y="412270"/>
            <a:ext cx="2291809" cy="11459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7CD88D-C7E6-43A3-BDCA-720496F6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03" y="1743117"/>
            <a:ext cx="2133854" cy="13131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091AB7-FEA7-49CF-975F-D9C827E82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40" y="2879124"/>
            <a:ext cx="2083443" cy="15625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78B1AD-8112-404B-A005-607C19761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672" y="4826643"/>
            <a:ext cx="2368029" cy="12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3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9FC2E-96CC-4C69-9AF8-22C0F83B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Persuasion triangle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DC1C699-71FB-4F59-9808-2A3C13F115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7253" b="7845"/>
          <a:stretch/>
        </p:blipFill>
        <p:spPr>
          <a:xfrm>
            <a:off x="2528050" y="1805651"/>
            <a:ext cx="7135900" cy="40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08977" y="2378667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https://sites.google.com/site/buchanangovernment/persuasive-writing/ethos-pathos-logos</a:t>
            </a:r>
            <a:endParaRPr lang="en-US" dirty="0"/>
          </a:p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http://wiki.engageeducation.org.au/english/language-analysis/persuasive-techniques-2/</a:t>
            </a:r>
            <a:endParaRPr lang="en-US" dirty="0"/>
          </a:p>
          <a:p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http://sixminutes.dlugan.com/</a:t>
            </a:r>
            <a:endParaRPr lang="en-US" dirty="0"/>
          </a:p>
          <a:p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http://www.virtualspeechcoach.com/</a:t>
            </a:r>
            <a:endParaRPr lang="en-US" dirty="0"/>
          </a:p>
          <a:p>
            <a:r>
              <a:rPr lang="cs-CZ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https://www.speakingprocentral.com/</a:t>
            </a:r>
            <a:endParaRPr lang="en-US" dirty="0"/>
          </a:p>
          <a:p>
            <a:r>
              <a:rPr lang="cs-CZ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https://www.ethos3.com/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69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1DCC7-A19D-4BF8-AC20-814945BC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ethos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E4239E-F8B0-4B52-846E-CE0163B6E3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“credibility”</a:t>
            </a:r>
          </a:p>
          <a:p>
            <a:pPr>
              <a:buFontTx/>
              <a:buChar char="-"/>
            </a:pPr>
            <a:r>
              <a:rPr lang="en-GB" sz="2800" dirty="0"/>
              <a:t>Language appropriate for the audience</a:t>
            </a:r>
          </a:p>
          <a:p>
            <a:pPr>
              <a:buFontTx/>
              <a:buChar char="-"/>
            </a:pPr>
            <a:r>
              <a:rPr lang="en-GB" sz="2800" dirty="0"/>
              <a:t>Demonstration of expertise</a:t>
            </a:r>
          </a:p>
          <a:p>
            <a:pPr>
              <a:buFontTx/>
              <a:buChar char="-"/>
            </a:pPr>
            <a:r>
              <a:rPr lang="en-GB" sz="2800" dirty="0"/>
              <a:t>Fair/unbiased talk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5D6A12-E9A2-4082-9087-857FC2B6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506" y="2214694"/>
            <a:ext cx="3133094" cy="3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1BA6C-60F1-49D9-90B5-3D3368C0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BD92D2-C4D3-4DC4-9186-11F01E5422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“emotion”</a:t>
            </a:r>
          </a:p>
          <a:p>
            <a:pPr>
              <a:buFontTx/>
              <a:buChar char="-"/>
            </a:pPr>
            <a:r>
              <a:rPr lang="en-GB" sz="2800" dirty="0"/>
              <a:t>Emotion evoking examples</a:t>
            </a:r>
          </a:p>
          <a:p>
            <a:pPr>
              <a:buFontTx/>
              <a:buChar char="-"/>
            </a:pPr>
            <a:r>
              <a:rPr lang="en-GB" sz="2800" dirty="0"/>
              <a:t>Stories of emotional events</a:t>
            </a:r>
          </a:p>
          <a:p>
            <a:pPr>
              <a:buFontTx/>
              <a:buChar char="-"/>
            </a:pPr>
            <a:r>
              <a:rPr lang="en-GB" sz="2800" dirty="0"/>
              <a:t>Meaningful language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D73177-334E-4D46-815E-50F07F7D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02" y="2102467"/>
            <a:ext cx="3324398" cy="33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3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EACH TECHNIQUE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DEFINITION</a:t>
            </a:r>
          </a:p>
          <a:p>
            <a:pPr marL="457200" indent="-457200">
              <a:buAutoNum type="arabicPeriod"/>
            </a:pPr>
            <a:r>
              <a:rPr lang="en-US" sz="2800" dirty="0"/>
              <a:t>“EXAMPLE”</a:t>
            </a:r>
          </a:p>
          <a:p>
            <a:pPr marL="457200" indent="-457200">
              <a:buAutoNum type="arabicPeriod"/>
            </a:pPr>
            <a:r>
              <a:rPr lang="en-US" sz="2800" dirty="0"/>
              <a:t>THE EFFECT THIS HAS ON THE </a:t>
            </a:r>
            <a:r>
              <a:rPr lang="cs-CZ" sz="2800" dirty="0"/>
              <a:t>audience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612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58" y="1416605"/>
            <a:ext cx="8034058" cy="37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3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Alliteration (pathos)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800" dirty="0"/>
              <a:t>Repetitions of sounds</a:t>
            </a:r>
          </a:p>
          <a:p>
            <a:pPr marL="457200" indent="-457200">
              <a:buAutoNum type="arabicPeriod"/>
            </a:pPr>
            <a:r>
              <a:rPr lang="en-US" sz="2800" i="1" dirty="0"/>
              <a:t>“BIG. BEEFY. BLISS.”</a:t>
            </a:r>
          </a:p>
          <a:p>
            <a:pPr marL="457200" indent="-457200">
              <a:buAutoNum type="arabicPeriod"/>
            </a:pPr>
            <a:r>
              <a:rPr lang="en-US" sz="2800" dirty="0"/>
              <a:t>DRAWS ATTENTION</a:t>
            </a:r>
            <a:r>
              <a:rPr lang="cs-CZ" sz="2800" dirty="0"/>
              <a:t>,</a:t>
            </a:r>
            <a:br>
              <a:rPr lang="en-US" sz="2800" dirty="0"/>
            </a:br>
            <a:r>
              <a:rPr lang="en-US" sz="2800" dirty="0"/>
              <a:t>NICE TO READ AND </a:t>
            </a:r>
            <a:br>
              <a:rPr lang="cs-CZ" sz="2800" dirty="0"/>
            </a:br>
            <a:r>
              <a:rPr lang="en-US" sz="2800" dirty="0"/>
              <a:t>LISTEN TO</a:t>
            </a:r>
            <a:r>
              <a:rPr lang="cs-CZ" sz="2800" dirty="0"/>
              <a:t> </a:t>
            </a:r>
            <a:endParaRPr lang="en-US" sz="2800" dirty="0"/>
          </a:p>
          <a:p>
            <a:pPr marL="457200" indent="-457200">
              <a:buAutoNum type="arabicPeriod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07" y="2832405"/>
            <a:ext cx="537104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1132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300</TotalTime>
  <Words>791</Words>
  <Application>Microsoft Office PowerPoint</Application>
  <PresentationFormat>Širokoúhlá obrazovka</PresentationFormat>
  <Paragraphs>134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2" baseType="lpstr">
      <vt:lpstr>Arial</vt:lpstr>
      <vt:lpstr>Tw Cen MT</vt:lpstr>
      <vt:lpstr>Kapka</vt:lpstr>
      <vt:lpstr>PERSUASIVE TECHNIQUES used in media</vt:lpstr>
      <vt:lpstr>What do you think  LOGOS – ETHOS – PATHOS  mean?</vt:lpstr>
      <vt:lpstr>LOGOS – ETHOS - PATHOS</vt:lpstr>
      <vt:lpstr>LOGOS</vt:lpstr>
      <vt:lpstr>ethos</vt:lpstr>
      <vt:lpstr>pathos</vt:lpstr>
      <vt:lpstr>THE STRUCTURE OF EACH TECHNIQUE</vt:lpstr>
      <vt:lpstr>Prezentace aplikace PowerPoint</vt:lpstr>
      <vt:lpstr>Alliteration (pathos)</vt:lpstr>
      <vt:lpstr>Prezentace aplikace PowerPoint</vt:lpstr>
      <vt:lpstr>ANECDOTE (pathos)</vt:lpstr>
      <vt:lpstr>Prezentace aplikace PowerPoint</vt:lpstr>
      <vt:lpstr>Appeal to authority (ethos)</vt:lpstr>
      <vt:lpstr>Prezentace aplikace PowerPoint</vt:lpstr>
      <vt:lpstr>Appeal to common sense/emotions (pathos)</vt:lpstr>
      <vt:lpstr>Prezentace aplikace PowerPoint</vt:lpstr>
      <vt:lpstr>ALLUSIONS TO TIME (pathos)</vt:lpstr>
      <vt:lpstr>Prezentace aplikace PowerPoint</vt:lpstr>
      <vt:lpstr>CALL TO ACTION (pathos)</vt:lpstr>
      <vt:lpstr>Prezentace aplikace PowerPoint</vt:lpstr>
      <vt:lpstr>COLLOQUIAL LANGUAGE (pathos)</vt:lpstr>
      <vt:lpstr>Prezentace aplikace PowerPoint</vt:lpstr>
      <vt:lpstr>EMOTIVE LANGUAGE (pathos)</vt:lpstr>
      <vt:lpstr>Prezentace aplikace PowerPoint</vt:lpstr>
      <vt:lpstr>EUPHEMISMS (ethos/Pathos)</vt:lpstr>
      <vt:lpstr>Prezentace aplikace PowerPoint</vt:lpstr>
      <vt:lpstr>GRAPHS (ethos/logos)</vt:lpstr>
      <vt:lpstr>Prezentace aplikace PowerPoint</vt:lpstr>
      <vt:lpstr>LISTING (logos)</vt:lpstr>
      <vt:lpstr>Prezentace aplikace PowerPoint</vt:lpstr>
      <vt:lpstr>COMPARISON (pathos)</vt:lpstr>
      <vt:lpstr>Prezentace aplikace PowerPoint</vt:lpstr>
      <vt:lpstr>REPETITION (pathos)</vt:lpstr>
      <vt:lpstr>Prezentace aplikace PowerPoint</vt:lpstr>
      <vt:lpstr>RHETORICAL QUESTION (pathos/logos)</vt:lpstr>
      <vt:lpstr>Prezentace aplikace PowerPoint</vt:lpstr>
      <vt:lpstr>SENTENCE STRUCTURE  (logos)</vt:lpstr>
      <vt:lpstr>Prezentace aplikace PowerPoint</vt:lpstr>
      <vt:lpstr>SIGNPOSTING (logos)</vt:lpstr>
      <vt:lpstr>Prezentace aplikace PowerPoint</vt:lpstr>
      <vt:lpstr>QUOTES (ethos)</vt:lpstr>
      <vt:lpstr>Prezentace aplikace PowerPoint</vt:lpstr>
      <vt:lpstr>METAPHOR (pathos)</vt:lpstr>
      <vt:lpstr>Prezentace aplikace PowerPoint</vt:lpstr>
      <vt:lpstr>INCLUSIVE LANGUAGE</vt:lpstr>
      <vt:lpstr>Prezentace aplikace PowerPoint</vt:lpstr>
      <vt:lpstr>Prezentace aplikace PowerPoint</vt:lpstr>
      <vt:lpstr>Persuasion triangle</vt:lpstr>
      <vt:lpstr>sources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LANGUAGE TECHNIQUES</dc:title>
  <dc:creator>Helán</dc:creator>
  <cp:lastModifiedBy>Pavel Sedláček</cp:lastModifiedBy>
  <cp:revision>30</cp:revision>
  <dcterms:created xsi:type="dcterms:W3CDTF">2018-04-12T23:15:15Z</dcterms:created>
  <dcterms:modified xsi:type="dcterms:W3CDTF">2018-10-31T02:08:56Z</dcterms:modified>
</cp:coreProperties>
</file>