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63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5" r:id="rId3"/>
    <p:sldId id="369" r:id="rId4"/>
    <p:sldId id="371" r:id="rId5"/>
    <p:sldId id="356" r:id="rId6"/>
    <p:sldId id="357" r:id="rId7"/>
    <p:sldId id="358" r:id="rId8"/>
    <p:sldId id="359" r:id="rId9"/>
    <p:sldId id="360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11" r:id="rId18"/>
    <p:sldId id="322" r:id="rId19"/>
    <p:sldId id="373" r:id="rId20"/>
    <p:sldId id="372" r:id="rId21"/>
    <p:sldId id="3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14"/>
    <a:srgbClr val="D7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86328" autoAdjust="0"/>
  </p:normalViewPr>
  <p:slideViewPr>
    <p:cSldViewPr>
      <p:cViewPr varScale="1">
        <p:scale>
          <a:sx n="58" d="100"/>
          <a:sy n="58" d="100"/>
        </p:scale>
        <p:origin x="14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7556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020088-6952-064B-9141-2478208BC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1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252D2E-3D82-AC41-8CB6-31EC638CB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26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CD9D9A-F518-4041-886C-58ABBAFD48FB}" type="slidenum">
              <a:rPr lang="en-GB" sz="1200"/>
              <a:pPr/>
              <a:t>1</a:t>
            </a:fld>
            <a:endParaRPr lang="en-GB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9344822-9C6F-4635-97C2-5D6DE14FB766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0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9510E69-A0ED-49DD-B1E2-75CF8ABA654D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63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4D2B8E1-7766-437C-96A1-9779BF9B591A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23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806CC3-8C04-4C16-ADAE-F46153D03FF1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34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5CB4D0C-5C4C-453B-8D6E-171E6A04A361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18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C90A36F-C989-450F-8870-0B9775AD4C7D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47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814A4B7-CED6-4634-864D-54C25C93529A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16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3C87F9-0AAF-9C4F-A203-FBE923BB1391}" type="slidenum">
              <a:rPr lang="en-GB" sz="1200"/>
              <a:pPr/>
              <a:t>17</a:t>
            </a:fld>
            <a:endParaRPr lang="en-GB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3C87F9-0AAF-9C4F-A203-FBE923BB1391}" type="slidenum">
              <a:rPr lang="en-GB" sz="1200"/>
              <a:pPr/>
              <a:t>18</a:t>
            </a:fld>
            <a:endParaRPr lang="en-GB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D7044A1-ED5B-40DE-B25D-05C07E067517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3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08E4D0-9467-1E41-A5E3-1FAE941A606D}" type="slidenum">
              <a:rPr lang="en-GB" sz="1200"/>
              <a:pPr/>
              <a:t>2</a:t>
            </a:fld>
            <a:endParaRPr lang="en-GB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A04A2E-2B7B-44B8-BA19-DCB4854464CA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14C88C-A4D4-3C42-AFEC-9522E5D776EA}" type="slidenum">
              <a:rPr lang="en-GB" sz="1200"/>
              <a:pPr/>
              <a:t>3</a:t>
            </a:fld>
            <a:endParaRPr lang="en-GB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8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14C88C-A4D4-3C42-AFEC-9522E5D776EA}" type="slidenum">
              <a:rPr lang="en-GB" sz="1200"/>
              <a:pPr/>
              <a:t>4</a:t>
            </a:fld>
            <a:endParaRPr lang="en-GB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7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DE0888-A73F-40E2-BC7F-7A9B9ED08348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6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AAEF2B8-4597-4B39-BC4C-D2D0328F0538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8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F976013-38A7-49C5-847D-75095BB4EC00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2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239B887-A8B2-4563-A21F-6D2332B437FC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dirty="0">
                <a:latin typeface="Times" panose="02020603050405020304" pitchFamily="18" charset="0"/>
              </a:rPr>
              <a:t>Images became pictograms – the basis of pictorial alphabets that communicated with symbols that were meaningful to early societies.  </a:t>
            </a:r>
          </a:p>
        </p:txBody>
      </p:sp>
    </p:spTree>
    <p:extLst>
      <p:ext uri="{BB962C8B-B14F-4D97-AF65-F5344CB8AC3E}">
        <p14:creationId xmlns:p14="http://schemas.microsoft.com/office/powerpoint/2010/main" val="392064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D567153-016B-4A74-B986-64FCEB50B019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1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3C4D4-A0F9-A844-BF9E-FD36AC12CC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E6EF3-9A69-0F41-9E2D-581EAA512D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E6EF3-9A69-0F41-9E2D-581EAA512D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91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E6EF3-9A69-0F41-9E2D-581EAA512D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8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E6EF3-9A69-0F41-9E2D-581EAA512D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84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E6EF3-9A69-0F41-9E2D-581EAA512D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209D2-1DA9-4943-BE6C-7BE55387E1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4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B8DA2-9865-C048-BF17-7F686DCC6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9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E810D-59D9-0949-8759-7D5D15517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A5308-5988-D44A-B4BB-8468420B87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44C0F-0491-2B40-9076-F44C6AAC5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131A3-0747-8B4E-88B6-0F5AE1A87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2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AADD0-ED7F-C746-9847-3F35341DC3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8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910BD-3C81-1A4D-AE55-97B928B28B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B55CF-2D1F-8248-A130-1D6A0C717A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5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46FE0-8925-F14B-BB61-8359C3385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8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27E6EF3-9A69-0F41-9E2D-581EAA512D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4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pic>
        <p:nvPicPr>
          <p:cNvPr id="15362" name="Picture 1" descr="wd1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19"/>
            <a:ext cx="4648200" cy="685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46218" y="3581400"/>
            <a:ext cx="1600200" cy="10772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WHY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STUDY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2836" y="3858398"/>
            <a:ext cx="2173086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VISUALS?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77516" y="250477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800" dirty="0"/>
              <a:t>Visuals also document – or at least represent -- a certain view of the past. </a:t>
            </a:r>
          </a:p>
          <a:p>
            <a:endParaRPr lang="en-US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15364" name="Picture 4" descr="Margaret_Mitchell_Gone_With_Wind_unabridged_casset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45" y="1599377"/>
            <a:ext cx="28400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W bat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9" y="1341318"/>
            <a:ext cx="5692942" cy="384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3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179893"/>
            <a:ext cx="8375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800" dirty="0"/>
              <a:t>Visual images tell stories not just of a point in time, but of a specific culture.</a:t>
            </a:r>
          </a:p>
        </p:txBody>
      </p:sp>
      <p:pic>
        <p:nvPicPr>
          <p:cNvPr id="17412" name="Picture 4" descr="Grapes ofWr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925942"/>
            <a:ext cx="37941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Great Depre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318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04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90600" y="6858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228600" indent="-228600"/>
            <a:r>
              <a:rPr lang="en-US" altLang="en-US" sz="2800" dirty="0"/>
              <a:t>And with technology, they simulate the future. </a:t>
            </a:r>
          </a:p>
        </p:txBody>
      </p:sp>
      <p:pic>
        <p:nvPicPr>
          <p:cNvPr id="19460" name="Picture 4" descr="2001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1581150"/>
            <a:ext cx="9144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62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pic>
        <p:nvPicPr>
          <p:cNvPr id="12290" name="Picture 2" descr="Image result for exploitative advertising children poverty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41" y="1981200"/>
            <a:ext cx="608491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35641" y="957590"/>
            <a:ext cx="5978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/>
            <a:r>
              <a:rPr lang="en-US" altLang="en-US" sz="2800" dirty="0">
                <a:latin typeface="Times" panose="02020603050405020304" pitchFamily="18" charset="0"/>
              </a:rPr>
              <a:t>Visuals may provoke ethical concerns.   </a:t>
            </a:r>
          </a:p>
        </p:txBody>
      </p:sp>
    </p:spTree>
    <p:extLst>
      <p:ext uri="{BB962C8B-B14F-4D97-AF65-F5344CB8AC3E}">
        <p14:creationId xmlns:p14="http://schemas.microsoft.com/office/powerpoint/2010/main" val="28285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pic>
        <p:nvPicPr>
          <p:cNvPr id="23555" name="Picture 5" descr="Blue hi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76400" y="533400"/>
            <a:ext cx="6172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" panose="02020603050405020304" pitchFamily="18" charset="0"/>
              </a:rPr>
              <a:t>Or, they be purely artistic. . .                             or  perhaps, “elevator music” for the eyes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6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7467600" cy="3733800"/>
          </a:xfr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5000"/>
              </a:lnSpc>
            </a:pPr>
            <a:r>
              <a:rPr lang="en-US" altLang="en-US" sz="2400" b="1" dirty="0">
                <a:latin typeface="Arial" panose="020B0604020202020204" pitchFamily="34" charset="0"/>
              </a:rPr>
              <a:t>Brain processes 3 types of visual messages    </a:t>
            </a:r>
          </a:p>
          <a:p>
            <a:pPr eaLnBrk="1" hangingPunct="1">
              <a:lnSpc>
                <a:spcPct val="135000"/>
              </a:lnSpc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	1. MENTAL:  dreams, thoughts, fantasies</a:t>
            </a:r>
          </a:p>
          <a:p>
            <a:pPr eaLnBrk="1" hangingPunct="1">
              <a:lnSpc>
                <a:spcPct val="135000"/>
              </a:lnSpc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	2. DIRECT:  those seen without media intervention</a:t>
            </a:r>
          </a:p>
          <a:p>
            <a:pPr eaLnBrk="1" hangingPunct="1">
              <a:lnSpc>
                <a:spcPct val="135000"/>
              </a:lnSpc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    3. MEDIATED:  those seen through some medium—	movie, TV, computer, mobile…</a:t>
            </a:r>
          </a:p>
        </p:txBody>
      </p:sp>
    </p:spTree>
    <p:extLst>
      <p:ext uri="{BB962C8B-B14F-4D97-AF65-F5344CB8AC3E}">
        <p14:creationId xmlns:p14="http://schemas.microsoft.com/office/powerpoint/2010/main" val="67628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4419600" cy="3276600"/>
          </a:xfr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5000"/>
              </a:lnSpc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	The most powerful, meaningful, and culturally important messages are those that combine             words and pictures equally and respectfully.</a:t>
            </a:r>
          </a:p>
        </p:txBody>
      </p:sp>
    </p:spTree>
    <p:extLst>
      <p:ext uri="{BB962C8B-B14F-4D97-AF65-F5344CB8AC3E}">
        <p14:creationId xmlns:p14="http://schemas.microsoft.com/office/powerpoint/2010/main" val="323002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5501816" y="2133600"/>
            <a:ext cx="2567781" cy="990600"/>
          </a:xfrm>
        </p:spPr>
        <p:txBody>
          <a:bodyPr>
            <a:normAutofit fontScale="90000"/>
          </a:bodyPr>
          <a:lstStyle/>
          <a:p>
            <a:pPr lvl="1"/>
            <a:r>
              <a:rPr lang="en-US" sz="3600" dirty="0">
                <a:latin typeface="Trebuchet MS" charset="0"/>
              </a:rPr>
              <a:t>Some advertising does that well.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8037513" y="4689475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29698" name="Picture 2" descr="Image result for apple think different po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4686300" cy="640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990600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latin typeface="Trebuchet MS" charset="0"/>
              </a:rPr>
              <a:t>Also Logos…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8037513" y="4689475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3" name="Picture 2" descr="Disney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4343401" cy="2005421"/>
          </a:xfrm>
          <a:prstGeom prst="rect">
            <a:avLst/>
          </a:prstGeom>
        </p:spPr>
      </p:pic>
      <p:pic>
        <p:nvPicPr>
          <p:cNvPr id="51202" name="Picture 2" descr="Image result for starbucks logo">
            <a:extLst>
              <a:ext uri="{FF2B5EF4-FFF2-40B4-BE49-F238E27FC236}">
                <a16:creationId xmlns:a16="http://schemas.microsoft.com/office/drawing/2014/main" id="{E2FFC1F8-FD76-485E-BEF7-F0612D81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66" y="3605570"/>
            <a:ext cx="2926410" cy="292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066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pic>
        <p:nvPicPr>
          <p:cNvPr id="890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674"/>
            <a:ext cx="8382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38200" y="609600"/>
            <a:ext cx="762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" panose="02020603050405020304" pitchFamily="18" charset="0"/>
              </a:rPr>
              <a:t>Why so some images attract you?  What becomes evident in this image that wasn’t at first glance?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0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Visual Communication </a:t>
            </a:r>
            <a:br>
              <a:rPr lang="en-US"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</a:br>
            <a:r>
              <a:rPr lang="en-US"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takes </a:t>
            </a:r>
            <a:r>
              <a:rPr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many for</a:t>
            </a:r>
            <a:r>
              <a:rPr lang="en-US"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ms:</a:t>
            </a:r>
            <a:endParaRPr b="1" dirty="0">
              <a:solidFill>
                <a:schemeClr val="tx1"/>
              </a:solidFill>
              <a:latin typeface="Calisto MT" charset="0"/>
              <a:ea typeface="+mj-ea"/>
              <a:cs typeface="+mj-cs"/>
            </a:endParaRPr>
          </a:p>
        </p:txBody>
      </p:sp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1350962" y="2133600"/>
            <a:ext cx="7204075" cy="41910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>
                <a:solidFill>
                  <a:schemeClr val="tx1"/>
                </a:solidFill>
                <a:latin typeface="Trebuchet MS" charset="0"/>
              </a:rPr>
              <a:t>Gestures</a:t>
            </a: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latin typeface="Trebuchet MS" charset="0"/>
              </a:rPr>
              <a:t>Facial Expressions</a:t>
            </a: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latin typeface="Trebuchet MS" charset="0"/>
              </a:rPr>
              <a:t>Color </a:t>
            </a: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latin typeface="Trebuchet MS" charset="0"/>
              </a:rPr>
              <a:t>Objects</a:t>
            </a: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latin typeface="Trebuchet MS" charset="0"/>
              </a:rPr>
              <a:t>Signs &amp; symbols</a:t>
            </a: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latin typeface="Trebuchet MS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rebuchet MS" charset="0"/>
              </a:rPr>
              <a:t>It’s all around us</a:t>
            </a:r>
          </a:p>
          <a:p>
            <a:pPr lvl="1" eaLnBrk="1" hangingPunct="1"/>
            <a:endParaRPr lang="en-US" dirty="0">
              <a:latin typeface="Trebuchet MS" charset="0"/>
            </a:endParaRPr>
          </a:p>
          <a:p>
            <a:pPr lvl="1" eaLnBrk="1" hangingPunct="1"/>
            <a:endParaRPr lang="en-US" dirty="0">
              <a:latin typeface="Trebuchet MS" charset="0"/>
            </a:endParaRPr>
          </a:p>
          <a:p>
            <a:pPr lvl="1" eaLnBrk="1" hangingPunct="1"/>
            <a:endParaRPr lang="en-US" dirty="0">
              <a:latin typeface="Trebuchet MS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pic>
        <p:nvPicPr>
          <p:cNvPr id="87044" name="Picture 14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4318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0" y="838200"/>
            <a:ext cx="3276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" panose="02020603050405020304" pitchFamily="18" charset="0"/>
              </a:rPr>
              <a:t>Study pictures and ads wherever you </a:t>
            </a:r>
            <a:r>
              <a:rPr lang="en-US" altLang="en-US" sz="2800">
                <a:latin typeface="Times" panose="02020603050405020304" pitchFamily="18" charset="0"/>
              </a:rPr>
              <a:t>find them. </a:t>
            </a:r>
            <a:endParaRPr lang="en-US" altLang="en-US" sz="2800" dirty="0">
              <a:latin typeface="Times" panose="02020603050405020304" pitchFamily="18" charset="0"/>
            </a:endParaRPr>
          </a:p>
          <a:p>
            <a:endParaRPr lang="en-US" altLang="en-US" sz="2800" dirty="0">
              <a:latin typeface="Times" panose="02020603050405020304" pitchFamily="18" charset="0"/>
            </a:endParaRPr>
          </a:p>
          <a:p>
            <a:r>
              <a:rPr lang="en-US" altLang="en-US" sz="2800" dirty="0">
                <a:latin typeface="Times" panose="02020603050405020304" pitchFamily="18" charset="0"/>
              </a:rPr>
              <a:t>Do you think each image is good or bad? </a:t>
            </a:r>
          </a:p>
          <a:p>
            <a:endParaRPr lang="en-US" altLang="en-US" sz="2800" dirty="0">
              <a:latin typeface="Times" panose="02020603050405020304" pitchFamily="18" charset="0"/>
            </a:endParaRPr>
          </a:p>
          <a:p>
            <a:r>
              <a:rPr lang="en-US" altLang="en-US" sz="2800" dirty="0">
                <a:latin typeface="Times" panose="02020603050405020304" pitchFamily="18" charset="0"/>
              </a:rPr>
              <a:t>Are they truthful? </a:t>
            </a:r>
          </a:p>
          <a:p>
            <a:endParaRPr lang="en-US" altLang="en-US" sz="2800" dirty="0">
              <a:latin typeface="Times" panose="02020603050405020304" pitchFamily="18" charset="0"/>
            </a:endParaRPr>
          </a:p>
          <a:p>
            <a:r>
              <a:rPr lang="en-US" altLang="en-US" sz="2800" dirty="0">
                <a:latin typeface="Times" panose="02020603050405020304" pitchFamily="18" charset="0"/>
              </a:rPr>
              <a:t>Is this one?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009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-12032"/>
            <a:ext cx="89154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949854"/>
            <a:ext cx="622739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Cooper Black" panose="0208090404030B020404" pitchFamily="18" charset="0"/>
              </a:rPr>
              <a:t>MORE … </a:t>
            </a:r>
          </a:p>
          <a:p>
            <a:r>
              <a:rPr lang="en-US" sz="3600" dirty="0"/>
              <a:t>ON VISUAL SENSE-MAKING, ADVERTISING CREATIVE, </a:t>
            </a:r>
          </a:p>
          <a:p>
            <a:r>
              <a:rPr lang="en-US" sz="3600" dirty="0"/>
              <a:t>HOW YOU “SEE” ADS,</a:t>
            </a:r>
          </a:p>
          <a:p>
            <a:r>
              <a:rPr lang="en-US" sz="3600" dirty="0"/>
              <a:t>VISUAL CULTURE JAMMING, AND PR IMAGES…ON NOV. 14  </a:t>
            </a:r>
          </a:p>
        </p:txBody>
      </p:sp>
    </p:spTree>
    <p:extLst>
      <p:ext uri="{BB962C8B-B14F-4D97-AF65-F5344CB8AC3E}">
        <p14:creationId xmlns:p14="http://schemas.microsoft.com/office/powerpoint/2010/main" val="186534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829519" y="533400"/>
            <a:ext cx="7772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What is Visual </a:t>
            </a:r>
            <a:r>
              <a:rPr b="1" u="sng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Literacy</a:t>
            </a:r>
            <a:r>
              <a:rPr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?</a:t>
            </a:r>
          </a:p>
        </p:txBody>
      </p:sp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>
          <a:xfrm>
            <a:off x="1134319" y="1485900"/>
            <a:ext cx="7467600" cy="48387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The ability to: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Helvetica"/>
                <a:cs typeface="Helvetica"/>
              </a:rPr>
              <a:t>Interpret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Helvetica"/>
                <a:cs typeface="Helvetica"/>
              </a:rPr>
              <a:t>Appreciate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Helvetica"/>
                <a:cs typeface="Helvetica"/>
              </a:rPr>
              <a:t>Use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Helvetica"/>
                <a:cs typeface="Helvetica"/>
              </a:rPr>
              <a:t>Create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dirty="0">
                <a:solidFill>
                  <a:schemeClr val="tx1"/>
                </a:solidFill>
                <a:latin typeface="Helvetica"/>
                <a:cs typeface="Helvetica"/>
              </a:rPr>
              <a:t>    </a:t>
            </a:r>
            <a:r>
              <a:rPr lang="en-US" sz="2800" b="1" dirty="0">
                <a:solidFill>
                  <a:schemeClr val="tx1"/>
                </a:solidFill>
                <a:latin typeface="Helvetica"/>
                <a:cs typeface="Helvetica"/>
              </a:rPr>
              <a:t>IMAGES</a:t>
            </a:r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… </a:t>
            </a:r>
            <a:r>
              <a:rPr lang="en-US" sz="2800" i="1" dirty="0">
                <a:solidFill>
                  <a:schemeClr val="tx1"/>
                </a:solidFill>
                <a:latin typeface="Helvetica"/>
                <a:cs typeface="Helvetica"/>
              </a:rPr>
              <a:t>in ways that advance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solidFill>
                  <a:schemeClr val="tx1"/>
                </a:solidFill>
                <a:latin typeface="Helvetica"/>
                <a:cs typeface="Helvetica"/>
              </a:rPr>
              <a:t>			critical thinking, understanding,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solidFill>
                  <a:schemeClr val="tx1"/>
                </a:solidFill>
                <a:latin typeface="Helvetica"/>
                <a:cs typeface="Helvetica"/>
              </a:rPr>
              <a:t>    		decision making, and effective 					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9231566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772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Wh</a:t>
            </a:r>
            <a:r>
              <a:rPr lang="en-US"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y</a:t>
            </a:r>
            <a:r>
              <a:rPr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 is Visual Literacy</a:t>
            </a:r>
            <a:r>
              <a:rPr lang="en-US"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 Important</a:t>
            </a:r>
            <a:r>
              <a:rPr b="1" dirty="0">
                <a:solidFill>
                  <a:schemeClr val="tx1"/>
                </a:solidFill>
                <a:latin typeface="Calisto MT" charset="0"/>
                <a:ea typeface="+mj-ea"/>
                <a:cs typeface="+mj-cs"/>
              </a:rPr>
              <a:t>?</a:t>
            </a:r>
          </a:p>
        </p:txBody>
      </p:sp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6934200" cy="5410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tx1"/>
                </a:solidFill>
                <a:latin typeface="Helvetica"/>
                <a:cs typeface="Helvetica"/>
              </a:rPr>
              <a:t>MORE</a:t>
            </a:r>
            <a:r>
              <a:rPr lang="en-US" sz="3000" dirty="0">
                <a:solidFill>
                  <a:schemeClr val="tx1"/>
                </a:solidFill>
                <a:latin typeface="Helvetica"/>
                <a:cs typeface="Helvetica"/>
              </a:rPr>
              <a:t> visuals today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</a:rPr>
              <a:t>Pictures and images are more likely to be </a:t>
            </a:r>
            <a:r>
              <a:rPr lang="en-US" sz="3000" b="1" dirty="0">
                <a:solidFill>
                  <a:schemeClr val="tx1"/>
                </a:solidFill>
              </a:rPr>
              <a:t>remembered </a:t>
            </a:r>
            <a:r>
              <a:rPr lang="en-US" sz="3000" dirty="0">
                <a:solidFill>
                  <a:schemeClr val="tx1"/>
                </a:solidFill>
              </a:rPr>
              <a:t>than words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Helvetica"/>
                <a:cs typeface="Helvetica"/>
              </a:rPr>
              <a:t>Humans are </a:t>
            </a:r>
            <a:r>
              <a:rPr lang="en-US" sz="3000" b="1" dirty="0">
                <a:solidFill>
                  <a:schemeClr val="tx1"/>
                </a:solidFill>
                <a:latin typeface="Helvetica"/>
                <a:cs typeface="Helvetica"/>
              </a:rPr>
              <a:t>visually wired</a:t>
            </a:r>
            <a:r>
              <a:rPr lang="en-US" sz="3000" dirty="0">
                <a:solidFill>
                  <a:schemeClr val="tx1"/>
                </a:solidFill>
                <a:latin typeface="Helvetica"/>
                <a:cs typeface="Helvetica"/>
              </a:rPr>
              <a:t>: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Helvetica"/>
                <a:cs typeface="Helvetica"/>
              </a:rPr>
              <a:t>	</a:t>
            </a:r>
            <a:r>
              <a:rPr lang="en-US" sz="3000" b="1" dirty="0">
                <a:solidFill>
                  <a:schemeClr val="tx1"/>
                </a:solidFill>
                <a:latin typeface="Helvetica"/>
                <a:cs typeface="Helvetica"/>
              </a:rPr>
              <a:t>It takes less than 1/10 of a second to process visuals (to recognize and take away meaning)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200" i="1" dirty="0"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01792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894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265988" y="838200"/>
            <a:ext cx="18780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" panose="02020603050405020304" pitchFamily="18" charset="0"/>
              </a:rPr>
              <a:t>Beginning with cave drawings, stories have been told through images.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3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768258"/>
            <a:ext cx="7086600" cy="532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26706" y="990600"/>
            <a:ext cx="20172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" panose="02020603050405020304" pitchFamily="18" charset="0"/>
              </a:rPr>
              <a:t>Research tells us these early images document a specific culture and its everyday reality.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4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53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72200" y="1143000"/>
            <a:ext cx="2743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" panose="02020603050405020304" pitchFamily="18" charset="0"/>
              </a:rPr>
              <a:t>Sometimes the imagery is not easy to “read”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9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0"/>
          <a:stretch/>
        </p:blipFill>
        <p:spPr bwMode="auto">
          <a:xfrm>
            <a:off x="0" y="1600200"/>
            <a:ext cx="9144000" cy="502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200" y="76200"/>
            <a:ext cx="8915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" panose="02020603050405020304" pitchFamily="18" charset="0"/>
              </a:rPr>
              <a:t>Images became pictograms – the basis of pictorial alphabets that communicated with symbols that were meaningful to early societies.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0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2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endParaRPr lang="en-US" altLang="en-US"/>
          </a:p>
        </p:txBody>
      </p:sp>
      <p:pic>
        <p:nvPicPr>
          <p:cNvPr id="13316" name="Picture 4" descr="Nickj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0" y="2438399"/>
            <a:ext cx="6553200" cy="442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9600" y="1524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" panose="02020603050405020304" pitchFamily="18" charset="0"/>
              </a:rPr>
              <a:t>You may be most familiar with personal photos and the multiple purposes they serve – to document family ceremonies and gatherings, passages into different life stages, or merely slices of life that typically present normal and idealized situations and relationships. </a:t>
            </a:r>
          </a:p>
          <a:p>
            <a:r>
              <a:rPr lang="en-US" altLang="en-US" sz="2800" dirty="0">
                <a:latin typeface="Times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93176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724</TotalTime>
  <Words>364</Words>
  <Application>Microsoft Office PowerPoint</Application>
  <PresentationFormat>Předvádění na obrazovce (4:3)</PresentationFormat>
  <Paragraphs>77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Calibri</vt:lpstr>
      <vt:lpstr>Calisto MT</vt:lpstr>
      <vt:lpstr>Century Gothic</vt:lpstr>
      <vt:lpstr>Cooper Black</vt:lpstr>
      <vt:lpstr>Helvetica</vt:lpstr>
      <vt:lpstr>Times</vt:lpstr>
      <vt:lpstr>Trebuchet MS</vt:lpstr>
      <vt:lpstr>Wingdings</vt:lpstr>
      <vt:lpstr>Wingdings 3</vt:lpstr>
      <vt:lpstr>Facet</vt:lpstr>
      <vt:lpstr>Prezentace aplikace PowerPoint</vt:lpstr>
      <vt:lpstr>Visual Communication  takes many forms:</vt:lpstr>
      <vt:lpstr>What is Visual Literacy?</vt:lpstr>
      <vt:lpstr>Why is Visual Literacy Important?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Some advertising does that well.</vt:lpstr>
      <vt:lpstr>Also Logos…</vt:lpstr>
      <vt:lpstr>Prezentace aplikace PowerPoint</vt:lpstr>
      <vt:lpstr>Prezentace aplikace PowerPoint</vt:lpstr>
      <vt:lpstr>Prezentace aplikace PowerPoint</vt:lpstr>
    </vt:vector>
  </TitlesOfParts>
  <Company>Calgary Board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Calgary Board of Education</dc:creator>
  <cp:lastModifiedBy>Pavel Sedláček</cp:lastModifiedBy>
  <cp:revision>97</cp:revision>
  <cp:lastPrinted>2011-08-23T14:20:38Z</cp:lastPrinted>
  <dcterms:created xsi:type="dcterms:W3CDTF">2010-09-24T21:37:02Z</dcterms:created>
  <dcterms:modified xsi:type="dcterms:W3CDTF">2018-11-05T14:58:21Z</dcterms:modified>
</cp:coreProperties>
</file>