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cs-CZ"/>
              <a:t>Kliknutím lze upravit styl.</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cs-CZ"/>
              <a:t>Kliknutím lze upravit styl.</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48A87A34-81AB-432B-8DAE-1953F412C126}"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cs-CZ"/>
              <a:t>Kliknutím lze upravit styl.</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cs-CZ"/>
              <a:t>Kliknutím lze upravit styl.</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48A87A34-81AB-432B-8DAE-1953F412C126}" type="datetimeFigureOut">
              <a:rPr lang="en-US" dirty="0"/>
              <a:t>11/14/2018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cs-CZ"/>
              <a:t>Kliknutím lze upravit styl.</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Content Placeholder 3"/>
          <p:cNvSpPr>
            <a:spLocks noGrp="1"/>
          </p:cNvSpPr>
          <p:nvPr>
            <p:ph sz="quarter" idx="13"/>
          </p:nvPr>
        </p:nvSpPr>
        <p:spPr>
          <a:xfrm>
            <a:off x="913774" y="3051012"/>
            <a:ext cx="5106027" cy="274018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3" name="Content Placeholder 5"/>
          <p:cNvSpPr>
            <a:spLocks noGrp="1"/>
          </p:cNvSpPr>
          <p:nvPr>
            <p:ph sz="quarter" idx="14"/>
          </p:nvPr>
        </p:nvSpPr>
        <p:spPr>
          <a:xfrm>
            <a:off x="6172200" y="3051012"/>
            <a:ext cx="5105401" cy="274018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cs-CZ"/>
              <a:t>Kliknutím lze upravit styl.</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48A87A34-81AB-432B-8DAE-1953F412C126}" type="datetimeFigureOut">
              <a:rPr lang="en-US" dirty="0"/>
              <a:t>11/14/2018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11/14/2018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air.org/" TargetMode="External"/><Relationship Id="rId2" Type="http://schemas.openxmlformats.org/officeDocument/2006/relationships/hyperlink" Target="https://www.allsides.com/unbiased-balanced-news" TargetMode="External"/><Relationship Id="rId1" Type="http://schemas.openxmlformats.org/officeDocument/2006/relationships/slideLayout" Target="../slideLayouts/slideLayout2.xml"/><Relationship Id="rId4" Type="http://schemas.openxmlformats.org/officeDocument/2006/relationships/hyperlink" Target="https://mediabiasfactcheck.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82EB3A-7AEE-45F1-A27A-CF5971197B6B}"/>
              </a:ext>
            </a:extLst>
          </p:cNvPr>
          <p:cNvSpPr>
            <a:spLocks noGrp="1"/>
          </p:cNvSpPr>
          <p:nvPr>
            <p:ph type="ctrTitle"/>
          </p:nvPr>
        </p:nvSpPr>
        <p:spPr/>
        <p:txBody>
          <a:bodyPr/>
          <a:lstStyle/>
          <a:p>
            <a:r>
              <a:rPr lang="en-GB" dirty="0"/>
              <a:t>MEDIA BIAS 101</a:t>
            </a:r>
            <a:endParaRPr lang="cs-CZ" dirty="0"/>
          </a:p>
        </p:txBody>
      </p:sp>
      <p:sp>
        <p:nvSpPr>
          <p:cNvPr id="3" name="Podnadpis 2">
            <a:extLst>
              <a:ext uri="{FF2B5EF4-FFF2-40B4-BE49-F238E27FC236}">
                <a16:creationId xmlns:a16="http://schemas.microsoft.com/office/drawing/2014/main" id="{79ECFD8D-19A5-428B-B177-33C78AB6B903}"/>
              </a:ext>
            </a:extLst>
          </p:cNvPr>
          <p:cNvSpPr>
            <a:spLocks noGrp="1"/>
          </p:cNvSpPr>
          <p:nvPr>
            <p:ph type="subTitle" idx="1"/>
          </p:nvPr>
        </p:nvSpPr>
        <p:spPr/>
        <p:txBody>
          <a:bodyPr/>
          <a:lstStyle/>
          <a:p>
            <a:r>
              <a:rPr lang="en-GB" dirty="0"/>
              <a:t>Robert </a:t>
            </a:r>
            <a:r>
              <a:rPr lang="en-GB" dirty="0" err="1"/>
              <a:t>helán</a:t>
            </a:r>
            <a:endParaRPr lang="en-GB" dirty="0"/>
          </a:p>
          <a:p>
            <a:r>
              <a:rPr lang="en-GB" dirty="0"/>
              <a:t>Media literacy course</a:t>
            </a:r>
            <a:endParaRPr lang="cs-CZ" dirty="0"/>
          </a:p>
        </p:txBody>
      </p:sp>
    </p:spTree>
    <p:extLst>
      <p:ext uri="{BB962C8B-B14F-4D97-AF65-F5344CB8AC3E}">
        <p14:creationId xmlns:p14="http://schemas.microsoft.com/office/powerpoint/2010/main" val="4107926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3CB3E6-CBFE-43E6-BC65-362F93369275}"/>
              </a:ext>
            </a:extLst>
          </p:cNvPr>
          <p:cNvSpPr>
            <a:spLocks noGrp="1"/>
          </p:cNvSpPr>
          <p:nvPr>
            <p:ph type="title"/>
          </p:nvPr>
        </p:nvSpPr>
        <p:spPr/>
        <p:txBody>
          <a:bodyPr/>
          <a:lstStyle/>
          <a:p>
            <a:r>
              <a:rPr lang="en-GB" dirty="0"/>
              <a:t>Example 2: Which bias?</a:t>
            </a:r>
            <a:endParaRPr lang="cs-CZ" dirty="0"/>
          </a:p>
        </p:txBody>
      </p:sp>
      <p:pic>
        <p:nvPicPr>
          <p:cNvPr id="4" name="Zástupný symbol pro obsah 3">
            <a:extLst>
              <a:ext uri="{FF2B5EF4-FFF2-40B4-BE49-F238E27FC236}">
                <a16:creationId xmlns:a16="http://schemas.microsoft.com/office/drawing/2014/main" id="{C17ADB2D-4149-43F7-A585-4EB2945D3DBD}"/>
              </a:ext>
            </a:extLst>
          </p:cNvPr>
          <p:cNvPicPr>
            <a:picLocks noGrp="1" noChangeAspect="1"/>
          </p:cNvPicPr>
          <p:nvPr>
            <p:ph sz="quarter" idx="13"/>
          </p:nvPr>
        </p:nvPicPr>
        <p:blipFill>
          <a:blip r:embed="rId2"/>
          <a:stretch>
            <a:fillRect/>
          </a:stretch>
        </p:blipFill>
        <p:spPr>
          <a:xfrm>
            <a:off x="1361232" y="2129379"/>
            <a:ext cx="5839668" cy="1596176"/>
          </a:xfrm>
          <a:prstGeom prst="rect">
            <a:avLst/>
          </a:prstGeom>
        </p:spPr>
      </p:pic>
      <p:pic>
        <p:nvPicPr>
          <p:cNvPr id="5" name="Obrázek 4">
            <a:extLst>
              <a:ext uri="{FF2B5EF4-FFF2-40B4-BE49-F238E27FC236}">
                <a16:creationId xmlns:a16="http://schemas.microsoft.com/office/drawing/2014/main" id="{1FB82893-F97D-43AC-B16F-C2EE3346A4E5}"/>
              </a:ext>
            </a:extLst>
          </p:cNvPr>
          <p:cNvPicPr>
            <a:picLocks noChangeAspect="1"/>
          </p:cNvPicPr>
          <p:nvPr/>
        </p:nvPicPr>
        <p:blipFill>
          <a:blip r:embed="rId3"/>
          <a:stretch>
            <a:fillRect/>
          </a:stretch>
        </p:blipFill>
        <p:spPr>
          <a:xfrm>
            <a:off x="1181943" y="4275560"/>
            <a:ext cx="10928435" cy="947131"/>
          </a:xfrm>
          <a:prstGeom prst="rect">
            <a:avLst/>
          </a:prstGeom>
        </p:spPr>
      </p:pic>
      <p:sp>
        <p:nvSpPr>
          <p:cNvPr id="6" name="Obdélník 5">
            <a:extLst>
              <a:ext uri="{FF2B5EF4-FFF2-40B4-BE49-F238E27FC236}">
                <a16:creationId xmlns:a16="http://schemas.microsoft.com/office/drawing/2014/main" id="{8F61DEFB-6DFA-476D-BEBE-80F1D5D07E08}"/>
              </a:ext>
            </a:extLst>
          </p:cNvPr>
          <p:cNvSpPr/>
          <p:nvPr/>
        </p:nvSpPr>
        <p:spPr>
          <a:xfrm>
            <a:off x="4610101" y="5786421"/>
            <a:ext cx="2590800" cy="461665"/>
          </a:xfrm>
          <a:prstGeom prst="rect">
            <a:avLst/>
          </a:prstGeom>
        </p:spPr>
        <p:txBody>
          <a:bodyPr wrap="square">
            <a:spAutoFit/>
          </a:bodyPr>
          <a:lstStyle/>
          <a:p>
            <a:r>
              <a:rPr lang="en-GB" sz="2400" dirty="0"/>
              <a:t>BIAS BY LABELING</a:t>
            </a:r>
            <a:endParaRPr lang="cs-CZ" sz="2400" dirty="0"/>
          </a:p>
        </p:txBody>
      </p:sp>
    </p:spTree>
    <p:extLst>
      <p:ext uri="{BB962C8B-B14F-4D97-AF65-F5344CB8AC3E}">
        <p14:creationId xmlns:p14="http://schemas.microsoft.com/office/powerpoint/2010/main" val="285703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BDDE4F-BC4B-4072-9A88-091E3C0B470D}"/>
              </a:ext>
            </a:extLst>
          </p:cNvPr>
          <p:cNvSpPr>
            <a:spLocks noGrp="1"/>
          </p:cNvSpPr>
          <p:nvPr>
            <p:ph type="title"/>
          </p:nvPr>
        </p:nvSpPr>
        <p:spPr/>
        <p:txBody>
          <a:bodyPr/>
          <a:lstStyle/>
          <a:p>
            <a:r>
              <a:rPr lang="en-GB" dirty="0"/>
              <a:t>Example 3: Which bias?</a:t>
            </a:r>
            <a:endParaRPr lang="cs-CZ" dirty="0"/>
          </a:p>
        </p:txBody>
      </p:sp>
      <p:pic>
        <p:nvPicPr>
          <p:cNvPr id="4" name="Zástupný symbol pro obsah 3">
            <a:extLst>
              <a:ext uri="{FF2B5EF4-FFF2-40B4-BE49-F238E27FC236}">
                <a16:creationId xmlns:a16="http://schemas.microsoft.com/office/drawing/2014/main" id="{5DB69D09-3B1A-4A3E-BCEE-C8FCBA7CB0EC}"/>
              </a:ext>
            </a:extLst>
          </p:cNvPr>
          <p:cNvPicPr>
            <a:picLocks noGrp="1" noChangeAspect="1"/>
          </p:cNvPicPr>
          <p:nvPr>
            <p:ph sz="quarter" idx="13"/>
          </p:nvPr>
        </p:nvPicPr>
        <p:blipFill>
          <a:blip r:embed="rId2"/>
          <a:stretch>
            <a:fillRect/>
          </a:stretch>
        </p:blipFill>
        <p:spPr>
          <a:xfrm>
            <a:off x="4301179" y="2138363"/>
            <a:ext cx="3328346" cy="4385096"/>
          </a:xfrm>
          <a:prstGeom prst="rect">
            <a:avLst/>
          </a:prstGeom>
        </p:spPr>
      </p:pic>
      <p:sp>
        <p:nvSpPr>
          <p:cNvPr id="5" name="Obdélník 4">
            <a:extLst>
              <a:ext uri="{FF2B5EF4-FFF2-40B4-BE49-F238E27FC236}">
                <a16:creationId xmlns:a16="http://schemas.microsoft.com/office/drawing/2014/main" id="{D4CA4DF3-7D27-4DC0-996F-7601B2DCD81B}"/>
              </a:ext>
            </a:extLst>
          </p:cNvPr>
          <p:cNvSpPr/>
          <p:nvPr/>
        </p:nvSpPr>
        <p:spPr>
          <a:xfrm>
            <a:off x="8468070" y="2968109"/>
            <a:ext cx="3038130" cy="461665"/>
          </a:xfrm>
          <a:prstGeom prst="rect">
            <a:avLst/>
          </a:prstGeom>
        </p:spPr>
        <p:txBody>
          <a:bodyPr wrap="square">
            <a:spAutoFit/>
          </a:bodyPr>
          <a:lstStyle/>
          <a:p>
            <a:r>
              <a:rPr lang="en-GB" sz="2400" dirty="0"/>
              <a:t>BIAS BY PLACEMENT</a:t>
            </a:r>
            <a:endParaRPr lang="cs-CZ" sz="2400" dirty="0"/>
          </a:p>
        </p:txBody>
      </p:sp>
    </p:spTree>
    <p:extLst>
      <p:ext uri="{BB962C8B-B14F-4D97-AF65-F5344CB8AC3E}">
        <p14:creationId xmlns:p14="http://schemas.microsoft.com/office/powerpoint/2010/main" val="112568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DB96D-DF20-478A-9A89-702B08380C60}"/>
              </a:ext>
            </a:extLst>
          </p:cNvPr>
          <p:cNvSpPr>
            <a:spLocks noGrp="1"/>
          </p:cNvSpPr>
          <p:nvPr>
            <p:ph type="title"/>
          </p:nvPr>
        </p:nvSpPr>
        <p:spPr/>
        <p:txBody>
          <a:bodyPr/>
          <a:lstStyle/>
          <a:p>
            <a:r>
              <a:rPr lang="en-GB" dirty="0"/>
              <a:t>Critical questions to ask to balance bias</a:t>
            </a:r>
            <a:endParaRPr lang="cs-CZ" dirty="0"/>
          </a:p>
        </p:txBody>
      </p:sp>
      <p:sp>
        <p:nvSpPr>
          <p:cNvPr id="3" name="Zástupný symbol pro obsah 2">
            <a:extLst>
              <a:ext uri="{FF2B5EF4-FFF2-40B4-BE49-F238E27FC236}">
                <a16:creationId xmlns:a16="http://schemas.microsoft.com/office/drawing/2014/main" id="{CA56755D-E27D-49F5-8C10-1D33B8B5B5DA}"/>
              </a:ext>
            </a:extLst>
          </p:cNvPr>
          <p:cNvSpPr>
            <a:spLocks noGrp="1"/>
          </p:cNvSpPr>
          <p:nvPr>
            <p:ph sz="quarter" idx="13"/>
          </p:nvPr>
        </p:nvSpPr>
        <p:spPr/>
        <p:txBody>
          <a:bodyPr/>
          <a:lstStyle/>
          <a:p>
            <a:endParaRPr lang="cs-CZ"/>
          </a:p>
        </p:txBody>
      </p:sp>
    </p:spTree>
    <p:extLst>
      <p:ext uri="{BB962C8B-B14F-4D97-AF65-F5344CB8AC3E}">
        <p14:creationId xmlns:p14="http://schemas.microsoft.com/office/powerpoint/2010/main" val="3910527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Who are the sources and what are their perspectives?</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Unnamed sources</a:t>
            </a:r>
          </a:p>
          <a:p>
            <a:r>
              <a:rPr lang="en-GB" sz="2400" dirty="0"/>
              <a:t>Only well-educated</a:t>
            </a:r>
          </a:p>
          <a:p>
            <a:r>
              <a:rPr lang="en-GB" sz="2400" dirty="0"/>
              <a:t>Only those who speak English well</a:t>
            </a:r>
          </a:p>
          <a:p>
            <a:r>
              <a:rPr lang="en-GB" sz="2400" dirty="0"/>
              <a:t>Liberal or conservatives</a:t>
            </a:r>
          </a:p>
          <a:p>
            <a:pPr marL="0" indent="0">
              <a:buNone/>
            </a:pPr>
            <a:endParaRPr lang="cs-CZ" sz="2400" dirty="0"/>
          </a:p>
        </p:txBody>
      </p:sp>
    </p:spTree>
    <p:extLst>
      <p:ext uri="{BB962C8B-B14F-4D97-AF65-F5344CB8AC3E}">
        <p14:creationId xmlns:p14="http://schemas.microsoft.com/office/powerpoint/2010/main" val="105910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Are significant questions left unasked or unanswered? Is the political, social, economic, or historical context missing?</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First Coverage of a crisis – social and political causes are seldom examined</a:t>
            </a:r>
          </a:p>
          <a:p>
            <a:r>
              <a:rPr lang="en-GB" sz="2400" dirty="0"/>
              <a:t>What will be remembered is what we first saw or heard</a:t>
            </a:r>
          </a:p>
          <a:p>
            <a:r>
              <a:rPr lang="en-GB" sz="2400" dirty="0"/>
              <a:t>Usually later on, many questions and criticisms are raised</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301413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Do quotes seem abridged or out of context?</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The new York times on </a:t>
            </a:r>
            <a:r>
              <a:rPr lang="en-GB" sz="2400" dirty="0" err="1"/>
              <a:t>U.s.</a:t>
            </a:r>
            <a:r>
              <a:rPr lang="en-GB" sz="2400" dirty="0"/>
              <a:t> church worker, held in captivity by Salvadoran military:</a:t>
            </a:r>
            <a:br>
              <a:rPr lang="en-GB" sz="2400" dirty="0"/>
            </a:br>
            <a:r>
              <a:rPr lang="en-GB" sz="2400" i="1" dirty="0"/>
              <a:t>“I don’t think I suffered.”</a:t>
            </a:r>
          </a:p>
          <a:p>
            <a:r>
              <a:rPr lang="en-GB" sz="2400" dirty="0"/>
              <a:t>In reality, she said (according to </a:t>
            </a:r>
            <a:r>
              <a:rPr lang="en-GB" sz="2400" dirty="0" err="1"/>
              <a:t>newsday</a:t>
            </a:r>
            <a:r>
              <a:rPr lang="en-GB" sz="2400" dirty="0"/>
              <a:t>):</a:t>
            </a:r>
            <a:br>
              <a:rPr lang="en-GB" sz="2400" dirty="0"/>
            </a:br>
            <a:r>
              <a:rPr lang="en-GB" sz="2400" i="1" dirty="0"/>
              <a:t>“I don’t think I have suffered as terribly as the thousands of Salvadorans have suffered here.”</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2760426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Does coverage seem to offer a partial or selective history of events?</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Presidential Elections in panama: references to returning panama to “democracy”, “last elected president”</a:t>
            </a:r>
          </a:p>
          <a:p>
            <a:r>
              <a:rPr lang="en-GB" sz="2400" dirty="0"/>
              <a:t>in reality: he was instituted in and removed from office – fraudulent elections</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1528915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Are exaggerated or rhetorical claims reported uncritically without journalistic scrutiny?</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Loaded words such as “terrorist” vs. “freedom-fighters”</a:t>
            </a:r>
          </a:p>
          <a:p>
            <a:r>
              <a:rPr lang="en-GB" sz="2400" dirty="0"/>
              <a:t>They should alert us to ideological point of view</a:t>
            </a:r>
          </a:p>
          <a:p>
            <a:r>
              <a:rPr lang="en-GB" sz="2400" dirty="0"/>
              <a:t>The most misused word Is “democracy” – there is a variety of democratic ways</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1260629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What stories or events are not covered?</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Brazil’s presidential elections were not covered in us media</a:t>
            </a:r>
          </a:p>
          <a:p>
            <a:r>
              <a:rPr lang="en-GB" sz="2400" dirty="0"/>
              <a:t>Covered are those countries in which there are American troops</a:t>
            </a:r>
          </a:p>
          <a:p>
            <a:r>
              <a:rPr lang="en-GB" sz="2400" dirty="0"/>
              <a:t>Third world countries make the news only if there are coups or earthquakes</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348556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B66959-0059-483A-9C69-3E3989D18B17}"/>
              </a:ext>
            </a:extLst>
          </p:cNvPr>
          <p:cNvSpPr>
            <a:spLocks noGrp="1"/>
          </p:cNvSpPr>
          <p:nvPr>
            <p:ph type="title"/>
          </p:nvPr>
        </p:nvSpPr>
        <p:spPr/>
        <p:txBody>
          <a:bodyPr/>
          <a:lstStyle/>
          <a:p>
            <a:r>
              <a:rPr lang="en-GB" dirty="0"/>
              <a:t>conclusion</a:t>
            </a:r>
            <a:endParaRPr lang="cs-CZ" dirty="0"/>
          </a:p>
        </p:txBody>
      </p:sp>
      <p:sp>
        <p:nvSpPr>
          <p:cNvPr id="3" name="Zástupný symbol pro obsah 2">
            <a:extLst>
              <a:ext uri="{FF2B5EF4-FFF2-40B4-BE49-F238E27FC236}">
                <a16:creationId xmlns:a16="http://schemas.microsoft.com/office/drawing/2014/main" id="{3C564D43-4DAC-49E7-BB63-5086219DB525}"/>
              </a:ext>
            </a:extLst>
          </p:cNvPr>
          <p:cNvSpPr>
            <a:spLocks noGrp="1"/>
          </p:cNvSpPr>
          <p:nvPr>
            <p:ph sz="quarter" idx="13"/>
          </p:nvPr>
        </p:nvSpPr>
        <p:spPr/>
        <p:txBody>
          <a:bodyPr>
            <a:normAutofit/>
          </a:bodyPr>
          <a:lstStyle/>
          <a:p>
            <a:r>
              <a:rPr lang="en-GB" sz="2400" dirty="0"/>
              <a:t>No one can form opinions from stories that are not covered</a:t>
            </a:r>
          </a:p>
          <a:p>
            <a:r>
              <a:rPr lang="en-GB" sz="2400" dirty="0"/>
              <a:t>Therefore, alternative sources of news are important</a:t>
            </a:r>
          </a:p>
          <a:p>
            <a:r>
              <a:rPr lang="en-GB" sz="2400" dirty="0"/>
              <a:t>Be a critical reader – read between the lines</a:t>
            </a:r>
          </a:p>
          <a:p>
            <a:r>
              <a:rPr lang="en-GB" sz="2400" dirty="0"/>
              <a:t>Asking the right questions is the first step towards  making informed decisions</a:t>
            </a:r>
          </a:p>
          <a:p>
            <a:pPr marL="0" indent="0">
              <a:buNone/>
            </a:pPr>
            <a:endParaRPr lang="en-GB" sz="2400" dirty="0"/>
          </a:p>
          <a:p>
            <a:pPr marL="0" indent="0">
              <a:buNone/>
            </a:pPr>
            <a:endParaRPr lang="cs-CZ" sz="2400" dirty="0"/>
          </a:p>
        </p:txBody>
      </p:sp>
    </p:spTree>
    <p:extLst>
      <p:ext uri="{BB962C8B-B14F-4D97-AF65-F5344CB8AC3E}">
        <p14:creationId xmlns:p14="http://schemas.microsoft.com/office/powerpoint/2010/main" val="2210973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Why is media bias an important topic?</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p:txBody>
          <a:bodyPr>
            <a:normAutofit/>
          </a:bodyPr>
          <a:lstStyle/>
          <a:p>
            <a:pPr marL="0" indent="0">
              <a:buNone/>
            </a:pPr>
            <a:r>
              <a:rPr lang="en-GB" sz="2400" dirty="0"/>
              <a:t>Its potential </a:t>
            </a:r>
            <a:r>
              <a:rPr lang="en-GB" sz="2400" b="1" dirty="0"/>
              <a:t>effects on society</a:t>
            </a:r>
            <a:r>
              <a:rPr lang="en-GB" sz="2400" dirty="0"/>
              <a:t>, particularly when it comes to the people making </a:t>
            </a:r>
            <a:r>
              <a:rPr lang="en-GB" sz="2400" b="1" dirty="0"/>
              <a:t>informed decisions </a:t>
            </a:r>
            <a:r>
              <a:rPr lang="en-GB" sz="2400" dirty="0"/>
              <a:t>about issues that affect them the most</a:t>
            </a:r>
            <a:endParaRPr lang="cs-CZ" sz="2400" dirty="0"/>
          </a:p>
        </p:txBody>
      </p:sp>
    </p:spTree>
    <p:extLst>
      <p:ext uri="{BB962C8B-B14F-4D97-AF65-F5344CB8AC3E}">
        <p14:creationId xmlns:p14="http://schemas.microsoft.com/office/powerpoint/2010/main" val="158914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EDDF99-E186-44AC-94BB-C3F04F63FFF6}"/>
              </a:ext>
            </a:extLst>
          </p:cNvPr>
          <p:cNvSpPr>
            <a:spLocks noGrp="1"/>
          </p:cNvSpPr>
          <p:nvPr>
            <p:ph type="title"/>
          </p:nvPr>
        </p:nvSpPr>
        <p:spPr/>
        <p:txBody>
          <a:bodyPr/>
          <a:lstStyle/>
          <a:p>
            <a:r>
              <a:rPr lang="en-GB" dirty="0"/>
              <a:t>High quality sources</a:t>
            </a:r>
            <a:endParaRPr lang="cs-CZ" dirty="0"/>
          </a:p>
        </p:txBody>
      </p:sp>
      <p:sp>
        <p:nvSpPr>
          <p:cNvPr id="3" name="Zástupný symbol pro obsah 2">
            <a:extLst>
              <a:ext uri="{FF2B5EF4-FFF2-40B4-BE49-F238E27FC236}">
                <a16:creationId xmlns:a16="http://schemas.microsoft.com/office/drawing/2014/main" id="{DAF539BB-A683-425F-9EB9-A3F8D9D6F32E}"/>
              </a:ext>
            </a:extLst>
          </p:cNvPr>
          <p:cNvSpPr>
            <a:spLocks noGrp="1"/>
          </p:cNvSpPr>
          <p:nvPr>
            <p:ph sz="quarter" idx="13"/>
          </p:nvPr>
        </p:nvSpPr>
        <p:spPr/>
        <p:txBody>
          <a:bodyPr/>
          <a:lstStyle/>
          <a:p>
            <a:pPr marL="0" indent="0">
              <a:buNone/>
            </a:pPr>
            <a:r>
              <a:rPr lang="cs-CZ" dirty="0">
                <a:hlinkClick r:id="rId2"/>
              </a:rPr>
              <a:t>https://www.allsides.com/unbiased-balanced-news</a:t>
            </a:r>
            <a:endParaRPr lang="en-GB" dirty="0"/>
          </a:p>
          <a:p>
            <a:pPr marL="0" indent="0">
              <a:buNone/>
            </a:pPr>
            <a:endParaRPr lang="en-GB" dirty="0"/>
          </a:p>
          <a:p>
            <a:pPr marL="0" indent="0">
              <a:buNone/>
            </a:pPr>
            <a:r>
              <a:rPr lang="cs-CZ" dirty="0">
                <a:hlinkClick r:id="rId3"/>
              </a:rPr>
              <a:t>https://fair.org/</a:t>
            </a:r>
            <a:r>
              <a:rPr lang="en-GB" dirty="0"/>
              <a:t> </a:t>
            </a:r>
          </a:p>
          <a:p>
            <a:pPr marL="0" indent="0">
              <a:buNone/>
            </a:pPr>
            <a:endParaRPr lang="en-GB" dirty="0"/>
          </a:p>
          <a:p>
            <a:pPr marL="0" indent="0">
              <a:buNone/>
            </a:pPr>
            <a:r>
              <a:rPr lang="cs-CZ" dirty="0">
                <a:hlinkClick r:id="rId4"/>
              </a:rPr>
              <a:t>https://mediabiasfactcheck.com/</a:t>
            </a:r>
            <a:endParaRPr lang="en-GB" dirty="0"/>
          </a:p>
          <a:p>
            <a:pPr marL="0" indent="0">
              <a:buNone/>
            </a:pPr>
            <a:endParaRPr lang="cs-CZ" dirty="0"/>
          </a:p>
        </p:txBody>
      </p:sp>
    </p:spTree>
    <p:extLst>
      <p:ext uri="{BB962C8B-B14F-4D97-AF65-F5344CB8AC3E}">
        <p14:creationId xmlns:p14="http://schemas.microsoft.com/office/powerpoint/2010/main" val="79199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89974" y="2367092"/>
            <a:ext cx="10363826" cy="3424107"/>
          </a:xfrm>
        </p:spPr>
        <p:txBody>
          <a:bodyPr>
            <a:normAutofit/>
          </a:bodyPr>
          <a:lstStyle/>
          <a:p>
            <a:pPr marL="0" indent="0">
              <a:buNone/>
            </a:pPr>
            <a:r>
              <a:rPr lang="en-GB" sz="2400" b="1" dirty="0"/>
              <a:t>Bias by omission</a:t>
            </a:r>
          </a:p>
          <a:p>
            <a:pPr>
              <a:buFontTx/>
              <a:buChar char="-"/>
            </a:pPr>
            <a:r>
              <a:rPr lang="en-GB" sz="2400" dirty="0"/>
              <a:t>Leaving one side out of an article, or a series of articles over a period of time</a:t>
            </a:r>
          </a:p>
          <a:p>
            <a:pPr>
              <a:buFontTx/>
              <a:buChar char="-"/>
            </a:pPr>
            <a:r>
              <a:rPr lang="en-GB" sz="2400" dirty="0"/>
              <a:t>Ignoring facts that disprove/support liberal or conservative claims</a:t>
            </a:r>
          </a:p>
          <a:p>
            <a:pPr>
              <a:buFontTx/>
              <a:buChar char="-"/>
            </a:pPr>
            <a:r>
              <a:rPr lang="en-GB" sz="2400" dirty="0"/>
              <a:t>See if both conservative and liberal perspectives are included</a:t>
            </a:r>
          </a:p>
          <a:p>
            <a:pPr marL="0" indent="0">
              <a:buNone/>
            </a:pPr>
            <a:endParaRPr lang="cs-CZ" sz="2400" dirty="0"/>
          </a:p>
        </p:txBody>
      </p:sp>
    </p:spTree>
    <p:extLst>
      <p:ext uri="{BB962C8B-B14F-4D97-AF65-F5344CB8AC3E}">
        <p14:creationId xmlns:p14="http://schemas.microsoft.com/office/powerpoint/2010/main" val="120319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89974" y="2367092"/>
            <a:ext cx="10363826" cy="3424107"/>
          </a:xfrm>
        </p:spPr>
        <p:txBody>
          <a:bodyPr>
            <a:normAutofit/>
          </a:bodyPr>
          <a:lstStyle/>
          <a:p>
            <a:pPr marL="0" indent="0">
              <a:buNone/>
            </a:pPr>
            <a:r>
              <a:rPr lang="en-GB" sz="2400" b="1" dirty="0"/>
              <a:t>Bias by selection of sources</a:t>
            </a:r>
          </a:p>
          <a:p>
            <a:pPr>
              <a:buFontTx/>
              <a:buChar char="-"/>
            </a:pPr>
            <a:r>
              <a:rPr lang="en-GB" sz="2400" dirty="0"/>
              <a:t>Including more sources that support one view over another</a:t>
            </a:r>
          </a:p>
          <a:p>
            <a:pPr>
              <a:buFontTx/>
              <a:buChar char="-"/>
            </a:pPr>
            <a:r>
              <a:rPr lang="en-GB" sz="2400" dirty="0"/>
              <a:t>Also when reporters say “</a:t>
            </a:r>
            <a:r>
              <a:rPr lang="en-GB" sz="2400" i="1" dirty="0"/>
              <a:t>experts believe”, “observers say”, “most people believe”</a:t>
            </a:r>
          </a:p>
          <a:p>
            <a:pPr>
              <a:buFontTx/>
              <a:buChar char="-"/>
            </a:pPr>
            <a:r>
              <a:rPr lang="en-GB" sz="2400" dirty="0"/>
              <a:t>Check political perspective of those quoted as experts, also an equal number of experts should come from both sides</a:t>
            </a:r>
          </a:p>
          <a:p>
            <a:pPr>
              <a:buFontTx/>
              <a:buChar char="-"/>
            </a:pPr>
            <a:endParaRPr lang="cs-CZ" sz="2400" dirty="0"/>
          </a:p>
        </p:txBody>
      </p:sp>
    </p:spTree>
    <p:extLst>
      <p:ext uri="{BB962C8B-B14F-4D97-AF65-F5344CB8AC3E}">
        <p14:creationId xmlns:p14="http://schemas.microsoft.com/office/powerpoint/2010/main" val="101244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89974" y="2367092"/>
            <a:ext cx="10363826" cy="3424107"/>
          </a:xfrm>
        </p:spPr>
        <p:txBody>
          <a:bodyPr>
            <a:normAutofit/>
          </a:bodyPr>
          <a:lstStyle/>
          <a:p>
            <a:pPr marL="0" indent="0">
              <a:buNone/>
            </a:pPr>
            <a:r>
              <a:rPr lang="en-GB" sz="2400" b="1" dirty="0"/>
              <a:t>Bias by story selection </a:t>
            </a:r>
          </a:p>
          <a:p>
            <a:pPr>
              <a:buFontTx/>
              <a:buChar char="-"/>
            </a:pPr>
            <a:r>
              <a:rPr lang="en-GB" sz="2400" dirty="0"/>
              <a:t>A pattern of highlighting news stories that coincide with the agenda of either THE Left or RIGHT, IGNORING STORIES THAT COINCIDE WITH THE OPPOSING VIEW</a:t>
            </a:r>
          </a:p>
          <a:p>
            <a:pPr>
              <a:buFontTx/>
              <a:buChar char="-"/>
            </a:pPr>
            <a:r>
              <a:rPr lang="en-GB" sz="2400" dirty="0"/>
              <a:t>CHECK BOTH CONSERVATIVE AND LIBERAL SIDES OF A SPECIFIC ISSUE</a:t>
            </a:r>
            <a:endParaRPr lang="cs-CZ" sz="2400" dirty="0"/>
          </a:p>
        </p:txBody>
      </p:sp>
    </p:spTree>
    <p:extLst>
      <p:ext uri="{BB962C8B-B14F-4D97-AF65-F5344CB8AC3E}">
        <p14:creationId xmlns:p14="http://schemas.microsoft.com/office/powerpoint/2010/main" val="2482677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89974" y="2367092"/>
            <a:ext cx="10363826" cy="3424107"/>
          </a:xfrm>
        </p:spPr>
        <p:txBody>
          <a:bodyPr>
            <a:normAutofit/>
          </a:bodyPr>
          <a:lstStyle/>
          <a:p>
            <a:pPr marL="0" indent="0">
              <a:buNone/>
            </a:pPr>
            <a:r>
              <a:rPr lang="en-GB" sz="2400" b="1" dirty="0"/>
              <a:t>Bias by PLACEMENT</a:t>
            </a:r>
          </a:p>
          <a:p>
            <a:pPr>
              <a:buFontTx/>
              <a:buChar char="-"/>
            </a:pPr>
            <a:r>
              <a:rPr lang="en-GB" sz="2400" dirty="0"/>
              <a:t>HOW IMPORTANT THE EDITOR CONSIDERS A SPECIFIC STORY</a:t>
            </a:r>
          </a:p>
          <a:p>
            <a:pPr>
              <a:buFontTx/>
              <a:buChar char="-"/>
            </a:pPr>
            <a:r>
              <a:rPr lang="en-GB" sz="2400" dirty="0"/>
              <a:t>WHERE ON A WEBSITE/NEWSPAPER A STORY OR EVENT IS LOCATED</a:t>
            </a:r>
          </a:p>
          <a:p>
            <a:pPr>
              <a:buFontTx/>
              <a:buChar char="-"/>
            </a:pPr>
            <a:r>
              <a:rPr lang="en-GB" sz="2400" dirty="0"/>
              <a:t>OBSERVE WHERE A MEDIA OUTLET PLACES POLITICAL STORIES</a:t>
            </a:r>
            <a:endParaRPr lang="cs-CZ" sz="2400" dirty="0"/>
          </a:p>
        </p:txBody>
      </p:sp>
    </p:spTree>
    <p:extLst>
      <p:ext uri="{BB962C8B-B14F-4D97-AF65-F5344CB8AC3E}">
        <p14:creationId xmlns:p14="http://schemas.microsoft.com/office/powerpoint/2010/main" val="59116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13775" y="2319467"/>
            <a:ext cx="10363826" cy="3757483"/>
          </a:xfrm>
        </p:spPr>
        <p:txBody>
          <a:bodyPr>
            <a:normAutofit/>
          </a:bodyPr>
          <a:lstStyle/>
          <a:p>
            <a:pPr marL="0" indent="0">
              <a:buNone/>
            </a:pPr>
            <a:r>
              <a:rPr lang="en-GB" sz="2400" b="1" dirty="0"/>
              <a:t>Bias by LABELING</a:t>
            </a:r>
          </a:p>
          <a:p>
            <a:pPr marL="0" indent="0">
              <a:buNone/>
            </a:pPr>
            <a:r>
              <a:rPr lang="en-GB" sz="2400" dirty="0"/>
              <a:t>Two types:</a:t>
            </a:r>
          </a:p>
          <a:p>
            <a:pPr>
              <a:buFontTx/>
              <a:buChar char="-"/>
            </a:pPr>
            <a:r>
              <a:rPr lang="en-GB" sz="2400" dirty="0" err="1"/>
              <a:t>Labeling</a:t>
            </a:r>
            <a:r>
              <a:rPr lang="en-GB" sz="2400" dirty="0"/>
              <a:t> conservative politicians as  “ultra-conservative”, “far right” and liberal politicians as “ultra-liberal”, “far left”</a:t>
            </a:r>
          </a:p>
          <a:p>
            <a:pPr>
              <a:buFontTx/>
              <a:buChar char="-"/>
            </a:pPr>
            <a:r>
              <a:rPr lang="en-GB" sz="2400" dirty="0"/>
              <a:t>Describing a person/group with positive labels such as “an expert”, “independent consumer group” without mentioning their political perspectives</a:t>
            </a:r>
          </a:p>
          <a:p>
            <a:pPr marL="0" indent="0">
              <a:buNone/>
            </a:pPr>
            <a:endParaRPr lang="en-GB" sz="2400" dirty="0"/>
          </a:p>
        </p:txBody>
      </p:sp>
    </p:spTree>
    <p:extLst>
      <p:ext uri="{BB962C8B-B14F-4D97-AF65-F5344CB8AC3E}">
        <p14:creationId xmlns:p14="http://schemas.microsoft.com/office/powerpoint/2010/main" val="315134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7FB766-3677-4B80-A920-348629F3A5FE}"/>
              </a:ext>
            </a:extLst>
          </p:cNvPr>
          <p:cNvSpPr>
            <a:spLocks noGrp="1"/>
          </p:cNvSpPr>
          <p:nvPr>
            <p:ph type="title"/>
          </p:nvPr>
        </p:nvSpPr>
        <p:spPr/>
        <p:txBody>
          <a:bodyPr/>
          <a:lstStyle/>
          <a:p>
            <a:r>
              <a:rPr lang="en-GB" dirty="0"/>
              <a:t>Types of media bias</a:t>
            </a:r>
            <a:endParaRPr lang="cs-CZ" dirty="0"/>
          </a:p>
        </p:txBody>
      </p:sp>
      <p:sp>
        <p:nvSpPr>
          <p:cNvPr id="3" name="Zástupný symbol pro obsah 2">
            <a:extLst>
              <a:ext uri="{FF2B5EF4-FFF2-40B4-BE49-F238E27FC236}">
                <a16:creationId xmlns:a16="http://schemas.microsoft.com/office/drawing/2014/main" id="{28446997-7D91-4AC7-9ED9-E4A53CB60D61}"/>
              </a:ext>
            </a:extLst>
          </p:cNvPr>
          <p:cNvSpPr>
            <a:spLocks noGrp="1"/>
          </p:cNvSpPr>
          <p:nvPr>
            <p:ph sz="quarter" idx="13"/>
          </p:nvPr>
        </p:nvSpPr>
        <p:spPr>
          <a:xfrm>
            <a:off x="989974" y="2367092"/>
            <a:ext cx="10363826" cy="3757483"/>
          </a:xfrm>
        </p:spPr>
        <p:txBody>
          <a:bodyPr>
            <a:normAutofit/>
          </a:bodyPr>
          <a:lstStyle/>
          <a:p>
            <a:pPr marL="0" indent="0">
              <a:buNone/>
            </a:pPr>
            <a:r>
              <a:rPr lang="en-GB" sz="2400" b="1" dirty="0"/>
              <a:t>Bias by spin</a:t>
            </a:r>
          </a:p>
          <a:p>
            <a:pPr>
              <a:buFontTx/>
              <a:buChar char="-"/>
            </a:pPr>
            <a:r>
              <a:rPr lang="en-GB" sz="2400" dirty="0"/>
              <a:t>only one interpretation of an event to the exclusion of the other</a:t>
            </a:r>
          </a:p>
          <a:p>
            <a:pPr>
              <a:buFontTx/>
              <a:buChar char="-"/>
            </a:pPr>
            <a:r>
              <a:rPr lang="en-GB" sz="2400" dirty="0"/>
              <a:t>It can include tone: a reporter’s subjective comments about objective facts, making one side’s ideological perspective look better that the other</a:t>
            </a:r>
          </a:p>
          <a:p>
            <a:pPr>
              <a:buFontTx/>
              <a:buChar char="-"/>
            </a:pPr>
            <a:r>
              <a:rPr lang="en-GB" sz="2400" dirty="0"/>
              <a:t>Observe which interpretation of an event a news story matches (liberal or conservative)</a:t>
            </a:r>
          </a:p>
          <a:p>
            <a:pPr marL="0" indent="0">
              <a:buNone/>
            </a:pPr>
            <a:endParaRPr lang="en-GB" sz="2400" dirty="0"/>
          </a:p>
        </p:txBody>
      </p:sp>
    </p:spTree>
    <p:extLst>
      <p:ext uri="{BB962C8B-B14F-4D97-AF65-F5344CB8AC3E}">
        <p14:creationId xmlns:p14="http://schemas.microsoft.com/office/powerpoint/2010/main" val="2679523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6B043F-4C23-40A1-9D1E-FE3EAF0BD3C7}"/>
              </a:ext>
            </a:extLst>
          </p:cNvPr>
          <p:cNvSpPr>
            <a:spLocks noGrp="1"/>
          </p:cNvSpPr>
          <p:nvPr>
            <p:ph type="title"/>
          </p:nvPr>
        </p:nvSpPr>
        <p:spPr/>
        <p:txBody>
          <a:bodyPr/>
          <a:lstStyle/>
          <a:p>
            <a:r>
              <a:rPr lang="en-GB" dirty="0"/>
              <a:t>Example 1: Which bias?</a:t>
            </a:r>
            <a:endParaRPr lang="cs-CZ" dirty="0"/>
          </a:p>
        </p:txBody>
      </p:sp>
      <p:sp>
        <p:nvSpPr>
          <p:cNvPr id="3" name="Zástupný symbol pro obsah 2">
            <a:extLst>
              <a:ext uri="{FF2B5EF4-FFF2-40B4-BE49-F238E27FC236}">
                <a16:creationId xmlns:a16="http://schemas.microsoft.com/office/drawing/2014/main" id="{3C8394B2-D3E6-47A7-836F-09B3756FF14A}"/>
              </a:ext>
            </a:extLst>
          </p:cNvPr>
          <p:cNvSpPr>
            <a:spLocks noGrp="1"/>
          </p:cNvSpPr>
          <p:nvPr>
            <p:ph sz="quarter" idx="13"/>
          </p:nvPr>
        </p:nvSpPr>
        <p:spPr/>
        <p:txBody>
          <a:bodyPr>
            <a:normAutofit/>
          </a:bodyPr>
          <a:lstStyle/>
          <a:p>
            <a:pPr marL="0" indent="0">
              <a:buNone/>
            </a:pPr>
            <a:r>
              <a:rPr lang="en-US" sz="2400" dirty="0"/>
              <a:t>the day after President Trump was inaugurated there was the largest woman’s protest march in history. On almost all left leaning media sites this was the lead story. However, on the right biased Fox News it was buried at the bottom of the page, with many smaller news items getting more attention than this story.  </a:t>
            </a:r>
          </a:p>
          <a:p>
            <a:pPr marL="0" indent="0">
              <a:buNone/>
            </a:pPr>
            <a:endParaRPr lang="en-US" sz="2400" dirty="0"/>
          </a:p>
          <a:p>
            <a:pPr marL="0" indent="0">
              <a:buNone/>
            </a:pPr>
            <a:r>
              <a:rPr lang="en-US" sz="2400" dirty="0"/>
              <a:t>Bias by omission</a:t>
            </a:r>
          </a:p>
          <a:p>
            <a:pPr marL="0" indent="0">
              <a:buNone/>
            </a:pPr>
            <a:endParaRPr lang="cs-CZ" sz="2400" dirty="0"/>
          </a:p>
        </p:txBody>
      </p:sp>
    </p:spTree>
    <p:extLst>
      <p:ext uri="{BB962C8B-B14F-4D97-AF65-F5344CB8AC3E}">
        <p14:creationId xmlns:p14="http://schemas.microsoft.com/office/powerpoint/2010/main" val="152852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pk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TM04033925[[fn=Kapka]]</Template>
  <TotalTime>321</TotalTime>
  <Words>725</Words>
  <Application>Microsoft Office PowerPoint</Application>
  <PresentationFormat>Širokoúhlá obrazovka</PresentationFormat>
  <Paragraphs>77</Paragraphs>
  <Slides>20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Tw Cen MT</vt:lpstr>
      <vt:lpstr>Kapka</vt:lpstr>
      <vt:lpstr>MEDIA BIAS 101</vt:lpstr>
      <vt:lpstr>Why is media bias an important topic?</vt:lpstr>
      <vt:lpstr>Types of media bias</vt:lpstr>
      <vt:lpstr>Types of media bias</vt:lpstr>
      <vt:lpstr>Types of media bias</vt:lpstr>
      <vt:lpstr>Types of media bias</vt:lpstr>
      <vt:lpstr>Types of media bias</vt:lpstr>
      <vt:lpstr>Types of media bias</vt:lpstr>
      <vt:lpstr>Example 1: Which bias?</vt:lpstr>
      <vt:lpstr>Example 2: Which bias?</vt:lpstr>
      <vt:lpstr>Example 3: Which bias?</vt:lpstr>
      <vt:lpstr>Critical questions to ask to balance bias</vt:lpstr>
      <vt:lpstr>Who are the sources and what are their perspectives?</vt:lpstr>
      <vt:lpstr>Are significant questions left unasked or unanswered? Is the political, social, economic, or historical context missing?</vt:lpstr>
      <vt:lpstr>Do quotes seem abridged or out of context?</vt:lpstr>
      <vt:lpstr>Does coverage seem to offer a partial or selective history of events?</vt:lpstr>
      <vt:lpstr>Are exaggerated or rhetorical claims reported uncritically without journalistic scrutiny?</vt:lpstr>
      <vt:lpstr>What stories or events are not covered?</vt:lpstr>
      <vt:lpstr>conclusion</vt:lpstr>
      <vt:lpstr>High quality 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BIAS 101</dc:title>
  <dc:creator>Pavel Sedláček</dc:creator>
  <cp:lastModifiedBy>Pavel Sedláček</cp:lastModifiedBy>
  <cp:revision>14</cp:revision>
  <dcterms:created xsi:type="dcterms:W3CDTF">2018-11-14T07:50:45Z</dcterms:created>
  <dcterms:modified xsi:type="dcterms:W3CDTF">2018-11-14T13:12:20Z</dcterms:modified>
</cp:coreProperties>
</file>