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2" r:id="rId5"/>
    <p:sldId id="288" r:id="rId6"/>
    <p:sldId id="281" r:id="rId7"/>
    <p:sldId id="273" r:id="rId8"/>
    <p:sldId id="267" r:id="rId9"/>
    <p:sldId id="278" r:id="rId10"/>
    <p:sldId id="279" r:id="rId11"/>
    <p:sldId id="280" r:id="rId12"/>
    <p:sldId id="287" r:id="rId13"/>
    <p:sldId id="283" r:id="rId14"/>
    <p:sldId id="286" r:id="rId15"/>
    <p:sldId id="282" r:id="rId16"/>
    <p:sldId id="28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A7C49A9-9BE7-4470-91DF-3ED9A419C916}">
          <p14:sldIdLst>
            <p14:sldId id="256"/>
            <p14:sldId id="262"/>
          </p14:sldIdLst>
        </p14:section>
        <p14:section name="Oddíl bez názvu" id="{541CC6FB-F55F-4771-870A-93FB8129030C}">
          <p14:sldIdLst>
            <p14:sldId id="264"/>
            <p14:sldId id="272"/>
            <p14:sldId id="288"/>
            <p14:sldId id="281"/>
            <p14:sldId id="273"/>
            <p14:sldId id="267"/>
            <p14:sldId id="278"/>
            <p14:sldId id="279"/>
            <p14:sldId id="280"/>
            <p14:sldId id="287"/>
            <p14:sldId id="283"/>
            <p14:sldId id="286"/>
            <p14:sldId id="282"/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14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6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24C6C-2469-49D7-9FCB-8F2438F3326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050A5B9-DD9C-41F3-A053-58EA0B77134B}">
      <dgm:prSet/>
      <dgm:spPr/>
      <dgm:t>
        <a:bodyPr/>
        <a:lstStyle/>
        <a:p>
          <a:r>
            <a:rPr lang="cs-CZ"/>
            <a:t>Příprava (a úprava) výzkumných nástrojů</a:t>
          </a:r>
          <a:endParaRPr lang="en-US"/>
        </a:p>
      </dgm:t>
    </dgm:pt>
    <dgm:pt modelId="{5700E94D-54BD-4BC9-90F5-826647F5B8FC}" type="parTrans" cxnId="{6447A4CA-559F-47B3-A5AE-39F6382D252F}">
      <dgm:prSet/>
      <dgm:spPr/>
      <dgm:t>
        <a:bodyPr/>
        <a:lstStyle/>
        <a:p>
          <a:endParaRPr lang="en-US"/>
        </a:p>
      </dgm:t>
    </dgm:pt>
    <dgm:pt modelId="{2606576E-FD3E-424E-98C0-92087250FEB3}" type="sibTrans" cxnId="{6447A4CA-559F-47B3-A5AE-39F6382D252F}">
      <dgm:prSet/>
      <dgm:spPr/>
      <dgm:t>
        <a:bodyPr/>
        <a:lstStyle/>
        <a:p>
          <a:endParaRPr lang="en-US"/>
        </a:p>
      </dgm:t>
    </dgm:pt>
    <dgm:pt modelId="{B84A1F53-1591-4DF6-8655-E973774FF6A9}">
      <dgm:prSet/>
      <dgm:spPr/>
      <dgm:t>
        <a:bodyPr/>
        <a:lstStyle/>
        <a:p>
          <a:r>
            <a:rPr lang="cs-CZ"/>
            <a:t>Logika výběru výzkumných jednotek s ohledem na reprezentativitu a výpovědní hodnotu</a:t>
          </a:r>
          <a:endParaRPr lang="en-US"/>
        </a:p>
      </dgm:t>
    </dgm:pt>
    <dgm:pt modelId="{86646A29-3B63-4FBE-ACC5-5C2EE9408B30}" type="parTrans" cxnId="{0F7A7BDF-1C16-4DD7-B7B1-3D84B6B40635}">
      <dgm:prSet/>
      <dgm:spPr/>
      <dgm:t>
        <a:bodyPr/>
        <a:lstStyle/>
        <a:p>
          <a:endParaRPr lang="en-US"/>
        </a:p>
      </dgm:t>
    </dgm:pt>
    <dgm:pt modelId="{7435F156-55A4-49CA-AD83-2E703EE0D27C}" type="sibTrans" cxnId="{0F7A7BDF-1C16-4DD7-B7B1-3D84B6B40635}">
      <dgm:prSet/>
      <dgm:spPr/>
      <dgm:t>
        <a:bodyPr/>
        <a:lstStyle/>
        <a:p>
          <a:endParaRPr lang="en-US"/>
        </a:p>
      </dgm:t>
    </dgm:pt>
    <dgm:pt modelId="{DFBA5DB4-7B48-4B85-8F2F-159FFE8AE322}">
      <dgm:prSet/>
      <dgm:spPr/>
      <dgm:t>
        <a:bodyPr/>
        <a:lstStyle/>
        <a:p>
          <a:r>
            <a:rPr lang="cs-CZ"/>
            <a:t>Velikost vzorku</a:t>
          </a:r>
          <a:endParaRPr lang="en-US"/>
        </a:p>
      </dgm:t>
    </dgm:pt>
    <dgm:pt modelId="{A4B4C054-8868-4303-95AB-148291B4AD50}" type="parTrans" cxnId="{AD267CA4-6471-420A-B524-9D3BD980D6A5}">
      <dgm:prSet/>
      <dgm:spPr/>
      <dgm:t>
        <a:bodyPr/>
        <a:lstStyle/>
        <a:p>
          <a:endParaRPr lang="en-US"/>
        </a:p>
      </dgm:t>
    </dgm:pt>
    <dgm:pt modelId="{DC96208F-1D19-481A-86D0-0CA6935DB75F}" type="sibTrans" cxnId="{AD267CA4-6471-420A-B524-9D3BD980D6A5}">
      <dgm:prSet/>
      <dgm:spPr/>
      <dgm:t>
        <a:bodyPr/>
        <a:lstStyle/>
        <a:p>
          <a:endParaRPr lang="en-US"/>
        </a:p>
      </dgm:t>
    </dgm:pt>
    <dgm:pt modelId="{E6AA73BF-4F44-41DE-9F82-2EFFD457E98A}">
      <dgm:prSet/>
      <dgm:spPr/>
      <dgm:t>
        <a:bodyPr/>
        <a:lstStyle/>
        <a:p>
          <a:r>
            <a:rPr lang="cs-CZ"/>
            <a:t>Sledované jevy a jejich povaha</a:t>
          </a:r>
          <a:endParaRPr lang="en-US"/>
        </a:p>
      </dgm:t>
    </dgm:pt>
    <dgm:pt modelId="{9C3D7DAB-EEC7-45A9-89C0-6472B2898C50}" type="parTrans" cxnId="{869507C4-1235-473A-A966-6C9F0CC400E3}">
      <dgm:prSet/>
      <dgm:spPr/>
      <dgm:t>
        <a:bodyPr/>
        <a:lstStyle/>
        <a:p>
          <a:endParaRPr lang="en-US"/>
        </a:p>
      </dgm:t>
    </dgm:pt>
    <dgm:pt modelId="{175E1B66-3FAD-41A8-9EA2-606BB28A8097}" type="sibTrans" cxnId="{869507C4-1235-473A-A966-6C9F0CC400E3}">
      <dgm:prSet/>
      <dgm:spPr/>
      <dgm:t>
        <a:bodyPr/>
        <a:lstStyle/>
        <a:p>
          <a:endParaRPr lang="en-US"/>
        </a:p>
      </dgm:t>
    </dgm:pt>
    <dgm:pt modelId="{0B6889AC-E676-4464-823E-E1FDB973F6C7}">
      <dgm:prSet/>
      <dgm:spPr/>
      <dgm:t>
        <a:bodyPr/>
        <a:lstStyle/>
        <a:p>
          <a:r>
            <a:rPr lang="cs-CZ"/>
            <a:t>Časový rámec výzkumu </a:t>
          </a:r>
          <a:endParaRPr lang="en-US"/>
        </a:p>
      </dgm:t>
    </dgm:pt>
    <dgm:pt modelId="{E24D86D1-2E80-4B8F-8770-1352C0083D18}" type="parTrans" cxnId="{6D2B75B2-9C95-4807-A88A-D2B33ED75BA0}">
      <dgm:prSet/>
      <dgm:spPr/>
      <dgm:t>
        <a:bodyPr/>
        <a:lstStyle/>
        <a:p>
          <a:endParaRPr lang="en-US"/>
        </a:p>
      </dgm:t>
    </dgm:pt>
    <dgm:pt modelId="{AAF8C7B2-BFF5-4345-BCF9-C6BD82634E6B}" type="sibTrans" cxnId="{6D2B75B2-9C95-4807-A88A-D2B33ED75BA0}">
      <dgm:prSet/>
      <dgm:spPr/>
      <dgm:t>
        <a:bodyPr/>
        <a:lstStyle/>
        <a:p>
          <a:endParaRPr lang="en-US"/>
        </a:p>
      </dgm:t>
    </dgm:pt>
    <dgm:pt modelId="{2380C0FC-9C1A-485C-8FB5-1DD22407BA95}">
      <dgm:prSet/>
      <dgm:spPr/>
      <dgm:t>
        <a:bodyPr/>
        <a:lstStyle/>
        <a:p>
          <a:r>
            <a:rPr lang="cs-CZ"/>
            <a:t>Analýza dat a její načasování</a:t>
          </a:r>
          <a:endParaRPr lang="en-US"/>
        </a:p>
      </dgm:t>
    </dgm:pt>
    <dgm:pt modelId="{DABC5072-0CCB-4B6C-B012-E21F0C92892A}" type="parTrans" cxnId="{68296BEB-68ED-47AE-841A-2F7B67AA9F97}">
      <dgm:prSet/>
      <dgm:spPr/>
      <dgm:t>
        <a:bodyPr/>
        <a:lstStyle/>
        <a:p>
          <a:endParaRPr lang="en-US"/>
        </a:p>
      </dgm:t>
    </dgm:pt>
    <dgm:pt modelId="{091C06DE-3A9A-452C-92EB-E4029B331012}" type="sibTrans" cxnId="{68296BEB-68ED-47AE-841A-2F7B67AA9F97}">
      <dgm:prSet/>
      <dgm:spPr/>
      <dgm:t>
        <a:bodyPr/>
        <a:lstStyle/>
        <a:p>
          <a:endParaRPr lang="en-US"/>
        </a:p>
      </dgm:t>
    </dgm:pt>
    <dgm:pt modelId="{7836BF6C-67B8-4233-BD36-F380B47CFA1A}">
      <dgm:prSet/>
      <dgm:spPr/>
      <dgm:t>
        <a:bodyPr/>
        <a:lstStyle/>
        <a:p>
          <a:r>
            <a:rPr lang="cs-CZ"/>
            <a:t>Flexibilita v průběhu výzkumu</a:t>
          </a:r>
          <a:endParaRPr lang="en-US"/>
        </a:p>
      </dgm:t>
    </dgm:pt>
    <dgm:pt modelId="{9796569A-D8E7-4A11-B0D3-DB3D8C62E3EB}" type="parTrans" cxnId="{10A33308-0F6E-4FB3-9963-2BD81D166D86}">
      <dgm:prSet/>
      <dgm:spPr/>
      <dgm:t>
        <a:bodyPr/>
        <a:lstStyle/>
        <a:p>
          <a:endParaRPr lang="en-US"/>
        </a:p>
      </dgm:t>
    </dgm:pt>
    <dgm:pt modelId="{F3C8657C-F49D-49E3-BAB1-EBBE4A130216}" type="sibTrans" cxnId="{10A33308-0F6E-4FB3-9963-2BD81D166D86}">
      <dgm:prSet/>
      <dgm:spPr/>
      <dgm:t>
        <a:bodyPr/>
        <a:lstStyle/>
        <a:p>
          <a:endParaRPr lang="en-US"/>
        </a:p>
      </dgm:t>
    </dgm:pt>
    <dgm:pt modelId="{5291E8B1-2887-449F-8FF9-D046F7F6053C}" type="pres">
      <dgm:prSet presAssocID="{A1524C6C-2469-49D7-9FCB-8F2438F33262}" presName="linear" presStyleCnt="0">
        <dgm:presLayoutVars>
          <dgm:animLvl val="lvl"/>
          <dgm:resizeHandles val="exact"/>
        </dgm:presLayoutVars>
      </dgm:prSet>
      <dgm:spPr/>
    </dgm:pt>
    <dgm:pt modelId="{313EEBFA-4C0E-490C-B1AE-0A0767C0C613}" type="pres">
      <dgm:prSet presAssocID="{9050A5B9-DD9C-41F3-A053-58EA0B77134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F128027-AA06-4BEF-BD15-3ECA0BC82C3E}" type="pres">
      <dgm:prSet presAssocID="{2606576E-FD3E-424E-98C0-92087250FEB3}" presName="spacer" presStyleCnt="0"/>
      <dgm:spPr/>
    </dgm:pt>
    <dgm:pt modelId="{4F56E5CB-96ED-49AA-9A08-AAF19123E02B}" type="pres">
      <dgm:prSet presAssocID="{B84A1F53-1591-4DF6-8655-E973774FF6A9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D890306F-069C-4DFF-A589-11128C67EC8A}" type="pres">
      <dgm:prSet presAssocID="{7435F156-55A4-49CA-AD83-2E703EE0D27C}" presName="spacer" presStyleCnt="0"/>
      <dgm:spPr/>
    </dgm:pt>
    <dgm:pt modelId="{BBB36FB0-BAF1-46E9-A219-88269D262BEB}" type="pres">
      <dgm:prSet presAssocID="{DFBA5DB4-7B48-4B85-8F2F-159FFE8AE32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2F2F113C-3F05-4EB2-A886-333435A1461E}" type="pres">
      <dgm:prSet presAssocID="{DC96208F-1D19-481A-86D0-0CA6935DB75F}" presName="spacer" presStyleCnt="0"/>
      <dgm:spPr/>
    </dgm:pt>
    <dgm:pt modelId="{A0FD1960-3152-42D8-865A-AF2E053CB37A}" type="pres">
      <dgm:prSet presAssocID="{E6AA73BF-4F44-41DE-9F82-2EFFD457E98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C8C1A36-EF59-4E9E-A539-72AF8235A77F}" type="pres">
      <dgm:prSet presAssocID="{175E1B66-3FAD-41A8-9EA2-606BB28A8097}" presName="spacer" presStyleCnt="0"/>
      <dgm:spPr/>
    </dgm:pt>
    <dgm:pt modelId="{49314AF9-E1B0-4B50-9187-E61DA6C62C31}" type="pres">
      <dgm:prSet presAssocID="{0B6889AC-E676-4464-823E-E1FDB973F6C7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B49FF9EB-C412-4D49-89B8-3F0B701B3C87}" type="pres">
      <dgm:prSet presAssocID="{AAF8C7B2-BFF5-4345-BCF9-C6BD82634E6B}" presName="spacer" presStyleCnt="0"/>
      <dgm:spPr/>
    </dgm:pt>
    <dgm:pt modelId="{39EEA0CD-4355-45D0-B778-B1D448C4B1B5}" type="pres">
      <dgm:prSet presAssocID="{2380C0FC-9C1A-485C-8FB5-1DD22407BA9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372A3418-07AF-44FF-88F0-B7173DB602AD}" type="pres">
      <dgm:prSet presAssocID="{091C06DE-3A9A-452C-92EB-E4029B331012}" presName="spacer" presStyleCnt="0"/>
      <dgm:spPr/>
    </dgm:pt>
    <dgm:pt modelId="{5B314FCA-A024-4D0D-8AC9-BB720697F5BE}" type="pres">
      <dgm:prSet presAssocID="{7836BF6C-67B8-4233-BD36-F380B47CFA1A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0A33308-0F6E-4FB3-9963-2BD81D166D86}" srcId="{A1524C6C-2469-49D7-9FCB-8F2438F33262}" destId="{7836BF6C-67B8-4233-BD36-F380B47CFA1A}" srcOrd="6" destOrd="0" parTransId="{9796569A-D8E7-4A11-B0D3-DB3D8C62E3EB}" sibTransId="{F3C8657C-F49D-49E3-BAB1-EBBE4A130216}"/>
    <dgm:cxn modelId="{7274202D-5B1B-4583-92FF-686E42EFC1E6}" type="presOf" srcId="{2380C0FC-9C1A-485C-8FB5-1DD22407BA95}" destId="{39EEA0CD-4355-45D0-B778-B1D448C4B1B5}" srcOrd="0" destOrd="0" presId="urn:microsoft.com/office/officeart/2005/8/layout/vList2"/>
    <dgm:cxn modelId="{55E4892D-902C-4D09-ADCD-8B62D5FF8326}" type="presOf" srcId="{B84A1F53-1591-4DF6-8655-E973774FF6A9}" destId="{4F56E5CB-96ED-49AA-9A08-AAF19123E02B}" srcOrd="0" destOrd="0" presId="urn:microsoft.com/office/officeart/2005/8/layout/vList2"/>
    <dgm:cxn modelId="{E3194E3E-D163-454C-BC66-F7F49B16B1C4}" type="presOf" srcId="{7836BF6C-67B8-4233-BD36-F380B47CFA1A}" destId="{5B314FCA-A024-4D0D-8AC9-BB720697F5BE}" srcOrd="0" destOrd="0" presId="urn:microsoft.com/office/officeart/2005/8/layout/vList2"/>
    <dgm:cxn modelId="{83E5795B-A95E-449E-B9AD-802C46F96CA2}" type="presOf" srcId="{9050A5B9-DD9C-41F3-A053-58EA0B77134B}" destId="{313EEBFA-4C0E-490C-B1AE-0A0767C0C613}" srcOrd="0" destOrd="0" presId="urn:microsoft.com/office/officeart/2005/8/layout/vList2"/>
    <dgm:cxn modelId="{4AA6E05A-320D-49E5-8610-E64E23170671}" type="presOf" srcId="{DFBA5DB4-7B48-4B85-8F2F-159FFE8AE322}" destId="{BBB36FB0-BAF1-46E9-A219-88269D262BEB}" srcOrd="0" destOrd="0" presId="urn:microsoft.com/office/officeart/2005/8/layout/vList2"/>
    <dgm:cxn modelId="{159CCC8B-F82A-457A-8523-C504D68E576A}" type="presOf" srcId="{E6AA73BF-4F44-41DE-9F82-2EFFD457E98A}" destId="{A0FD1960-3152-42D8-865A-AF2E053CB37A}" srcOrd="0" destOrd="0" presId="urn:microsoft.com/office/officeart/2005/8/layout/vList2"/>
    <dgm:cxn modelId="{AD267CA4-6471-420A-B524-9D3BD980D6A5}" srcId="{A1524C6C-2469-49D7-9FCB-8F2438F33262}" destId="{DFBA5DB4-7B48-4B85-8F2F-159FFE8AE322}" srcOrd="2" destOrd="0" parTransId="{A4B4C054-8868-4303-95AB-148291B4AD50}" sibTransId="{DC96208F-1D19-481A-86D0-0CA6935DB75F}"/>
    <dgm:cxn modelId="{6D2B75B2-9C95-4807-A88A-D2B33ED75BA0}" srcId="{A1524C6C-2469-49D7-9FCB-8F2438F33262}" destId="{0B6889AC-E676-4464-823E-E1FDB973F6C7}" srcOrd="4" destOrd="0" parTransId="{E24D86D1-2E80-4B8F-8770-1352C0083D18}" sibTransId="{AAF8C7B2-BFF5-4345-BCF9-C6BD82634E6B}"/>
    <dgm:cxn modelId="{869507C4-1235-473A-A966-6C9F0CC400E3}" srcId="{A1524C6C-2469-49D7-9FCB-8F2438F33262}" destId="{E6AA73BF-4F44-41DE-9F82-2EFFD457E98A}" srcOrd="3" destOrd="0" parTransId="{9C3D7DAB-EEC7-45A9-89C0-6472B2898C50}" sibTransId="{175E1B66-3FAD-41A8-9EA2-606BB28A8097}"/>
    <dgm:cxn modelId="{6447A4CA-559F-47B3-A5AE-39F6382D252F}" srcId="{A1524C6C-2469-49D7-9FCB-8F2438F33262}" destId="{9050A5B9-DD9C-41F3-A053-58EA0B77134B}" srcOrd="0" destOrd="0" parTransId="{5700E94D-54BD-4BC9-90F5-826647F5B8FC}" sibTransId="{2606576E-FD3E-424E-98C0-92087250FEB3}"/>
    <dgm:cxn modelId="{F5BDE6CB-B985-4BDC-BC8D-480E4C1E09EB}" type="presOf" srcId="{0B6889AC-E676-4464-823E-E1FDB973F6C7}" destId="{49314AF9-E1B0-4B50-9187-E61DA6C62C31}" srcOrd="0" destOrd="0" presId="urn:microsoft.com/office/officeart/2005/8/layout/vList2"/>
    <dgm:cxn modelId="{7D80A5DD-E657-4B61-B41C-109A333FF1EC}" type="presOf" srcId="{A1524C6C-2469-49D7-9FCB-8F2438F33262}" destId="{5291E8B1-2887-449F-8FF9-D046F7F6053C}" srcOrd="0" destOrd="0" presId="urn:microsoft.com/office/officeart/2005/8/layout/vList2"/>
    <dgm:cxn modelId="{0F7A7BDF-1C16-4DD7-B7B1-3D84B6B40635}" srcId="{A1524C6C-2469-49D7-9FCB-8F2438F33262}" destId="{B84A1F53-1591-4DF6-8655-E973774FF6A9}" srcOrd="1" destOrd="0" parTransId="{86646A29-3B63-4FBE-ACC5-5C2EE9408B30}" sibTransId="{7435F156-55A4-49CA-AD83-2E703EE0D27C}"/>
    <dgm:cxn modelId="{68296BEB-68ED-47AE-841A-2F7B67AA9F97}" srcId="{A1524C6C-2469-49D7-9FCB-8F2438F33262}" destId="{2380C0FC-9C1A-485C-8FB5-1DD22407BA95}" srcOrd="5" destOrd="0" parTransId="{DABC5072-0CCB-4B6C-B012-E21F0C92892A}" sibTransId="{091C06DE-3A9A-452C-92EB-E4029B331012}"/>
    <dgm:cxn modelId="{245AD758-CBB7-4257-B1B4-9A2AA4D17196}" type="presParOf" srcId="{5291E8B1-2887-449F-8FF9-D046F7F6053C}" destId="{313EEBFA-4C0E-490C-B1AE-0A0767C0C613}" srcOrd="0" destOrd="0" presId="urn:microsoft.com/office/officeart/2005/8/layout/vList2"/>
    <dgm:cxn modelId="{72B1AA53-DE4A-4959-9D19-E56B2AB3AA79}" type="presParOf" srcId="{5291E8B1-2887-449F-8FF9-D046F7F6053C}" destId="{FF128027-AA06-4BEF-BD15-3ECA0BC82C3E}" srcOrd="1" destOrd="0" presId="urn:microsoft.com/office/officeart/2005/8/layout/vList2"/>
    <dgm:cxn modelId="{C0EB535F-0EF1-497E-A075-58F110D7DE54}" type="presParOf" srcId="{5291E8B1-2887-449F-8FF9-D046F7F6053C}" destId="{4F56E5CB-96ED-49AA-9A08-AAF19123E02B}" srcOrd="2" destOrd="0" presId="urn:microsoft.com/office/officeart/2005/8/layout/vList2"/>
    <dgm:cxn modelId="{9FD7277A-27B3-4AE6-92D6-2DB3EEE0C06D}" type="presParOf" srcId="{5291E8B1-2887-449F-8FF9-D046F7F6053C}" destId="{D890306F-069C-4DFF-A589-11128C67EC8A}" srcOrd="3" destOrd="0" presId="urn:microsoft.com/office/officeart/2005/8/layout/vList2"/>
    <dgm:cxn modelId="{9F745EA1-B180-494C-9C76-C8CBA04429C8}" type="presParOf" srcId="{5291E8B1-2887-449F-8FF9-D046F7F6053C}" destId="{BBB36FB0-BAF1-46E9-A219-88269D262BEB}" srcOrd="4" destOrd="0" presId="urn:microsoft.com/office/officeart/2005/8/layout/vList2"/>
    <dgm:cxn modelId="{C67E916E-DC21-404A-9F1B-E0931550CD4A}" type="presParOf" srcId="{5291E8B1-2887-449F-8FF9-D046F7F6053C}" destId="{2F2F113C-3F05-4EB2-A886-333435A1461E}" srcOrd="5" destOrd="0" presId="urn:microsoft.com/office/officeart/2005/8/layout/vList2"/>
    <dgm:cxn modelId="{9E876207-557F-4E87-81E4-2C7CCECBD58A}" type="presParOf" srcId="{5291E8B1-2887-449F-8FF9-D046F7F6053C}" destId="{A0FD1960-3152-42D8-865A-AF2E053CB37A}" srcOrd="6" destOrd="0" presId="urn:microsoft.com/office/officeart/2005/8/layout/vList2"/>
    <dgm:cxn modelId="{7ADAE582-F165-4476-A188-0336D57508FC}" type="presParOf" srcId="{5291E8B1-2887-449F-8FF9-D046F7F6053C}" destId="{EC8C1A36-EF59-4E9E-A539-72AF8235A77F}" srcOrd="7" destOrd="0" presId="urn:microsoft.com/office/officeart/2005/8/layout/vList2"/>
    <dgm:cxn modelId="{5A75E667-8DEE-469C-8A65-B2FD3537C22F}" type="presParOf" srcId="{5291E8B1-2887-449F-8FF9-D046F7F6053C}" destId="{49314AF9-E1B0-4B50-9187-E61DA6C62C31}" srcOrd="8" destOrd="0" presId="urn:microsoft.com/office/officeart/2005/8/layout/vList2"/>
    <dgm:cxn modelId="{FEA78ED4-BD74-4628-B7E7-65769EE330A7}" type="presParOf" srcId="{5291E8B1-2887-449F-8FF9-D046F7F6053C}" destId="{B49FF9EB-C412-4D49-89B8-3F0B701B3C87}" srcOrd="9" destOrd="0" presId="urn:microsoft.com/office/officeart/2005/8/layout/vList2"/>
    <dgm:cxn modelId="{547950C0-3F56-4562-93B2-DBE470F2C685}" type="presParOf" srcId="{5291E8B1-2887-449F-8FF9-D046F7F6053C}" destId="{39EEA0CD-4355-45D0-B778-B1D448C4B1B5}" srcOrd="10" destOrd="0" presId="urn:microsoft.com/office/officeart/2005/8/layout/vList2"/>
    <dgm:cxn modelId="{8B3E1330-156B-4B96-A5EE-3C5FC79F3F09}" type="presParOf" srcId="{5291E8B1-2887-449F-8FF9-D046F7F6053C}" destId="{372A3418-07AF-44FF-88F0-B7173DB602AD}" srcOrd="11" destOrd="0" presId="urn:microsoft.com/office/officeart/2005/8/layout/vList2"/>
    <dgm:cxn modelId="{B047F1B5-3541-4845-871F-CF2EF135CBA5}" type="presParOf" srcId="{5291E8B1-2887-449F-8FF9-D046F7F6053C}" destId="{5B314FCA-A024-4D0D-8AC9-BB720697F5B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EEBFA-4C0E-490C-B1AE-0A0767C0C613}">
      <dsp:nvSpPr>
        <dsp:cNvPr id="0" name=""/>
        <dsp:cNvSpPr/>
      </dsp:nvSpPr>
      <dsp:spPr>
        <a:xfrm>
          <a:off x="0" y="111060"/>
          <a:ext cx="5115491" cy="63560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Příprava (a úprava) výzkumných nástrojů</a:t>
          </a:r>
          <a:endParaRPr lang="en-US" sz="1600" kern="1200"/>
        </a:p>
      </dsp:txBody>
      <dsp:txXfrm>
        <a:off x="31028" y="142088"/>
        <a:ext cx="5053435" cy="573546"/>
      </dsp:txXfrm>
    </dsp:sp>
    <dsp:sp modelId="{4F56E5CB-96ED-49AA-9A08-AAF19123E02B}">
      <dsp:nvSpPr>
        <dsp:cNvPr id="0" name=""/>
        <dsp:cNvSpPr/>
      </dsp:nvSpPr>
      <dsp:spPr>
        <a:xfrm>
          <a:off x="0" y="792742"/>
          <a:ext cx="5115491" cy="635602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Logika výběru výzkumných jednotek s ohledem na reprezentativitu a výpovědní hodnotu</a:t>
          </a:r>
          <a:endParaRPr lang="en-US" sz="1600" kern="1200"/>
        </a:p>
      </dsp:txBody>
      <dsp:txXfrm>
        <a:off x="31028" y="823770"/>
        <a:ext cx="5053435" cy="573546"/>
      </dsp:txXfrm>
    </dsp:sp>
    <dsp:sp modelId="{BBB36FB0-BAF1-46E9-A219-88269D262BEB}">
      <dsp:nvSpPr>
        <dsp:cNvPr id="0" name=""/>
        <dsp:cNvSpPr/>
      </dsp:nvSpPr>
      <dsp:spPr>
        <a:xfrm>
          <a:off x="0" y="1474425"/>
          <a:ext cx="5115491" cy="635602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Velikost vzorku</a:t>
          </a:r>
          <a:endParaRPr lang="en-US" sz="1600" kern="1200"/>
        </a:p>
      </dsp:txBody>
      <dsp:txXfrm>
        <a:off x="31028" y="1505453"/>
        <a:ext cx="5053435" cy="573546"/>
      </dsp:txXfrm>
    </dsp:sp>
    <dsp:sp modelId="{A0FD1960-3152-42D8-865A-AF2E053CB37A}">
      <dsp:nvSpPr>
        <dsp:cNvPr id="0" name=""/>
        <dsp:cNvSpPr/>
      </dsp:nvSpPr>
      <dsp:spPr>
        <a:xfrm>
          <a:off x="0" y="2156107"/>
          <a:ext cx="5115491" cy="63560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Sledované jevy a jejich povaha</a:t>
          </a:r>
          <a:endParaRPr lang="en-US" sz="1600" kern="1200"/>
        </a:p>
      </dsp:txBody>
      <dsp:txXfrm>
        <a:off x="31028" y="2187135"/>
        <a:ext cx="5053435" cy="573546"/>
      </dsp:txXfrm>
    </dsp:sp>
    <dsp:sp modelId="{49314AF9-E1B0-4B50-9187-E61DA6C62C31}">
      <dsp:nvSpPr>
        <dsp:cNvPr id="0" name=""/>
        <dsp:cNvSpPr/>
      </dsp:nvSpPr>
      <dsp:spPr>
        <a:xfrm>
          <a:off x="0" y="2837790"/>
          <a:ext cx="5115491" cy="635602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Časový rámec výzkumu </a:t>
          </a:r>
          <a:endParaRPr lang="en-US" sz="1600" kern="1200"/>
        </a:p>
      </dsp:txBody>
      <dsp:txXfrm>
        <a:off x="31028" y="2868818"/>
        <a:ext cx="5053435" cy="573546"/>
      </dsp:txXfrm>
    </dsp:sp>
    <dsp:sp modelId="{39EEA0CD-4355-45D0-B778-B1D448C4B1B5}">
      <dsp:nvSpPr>
        <dsp:cNvPr id="0" name=""/>
        <dsp:cNvSpPr/>
      </dsp:nvSpPr>
      <dsp:spPr>
        <a:xfrm>
          <a:off x="0" y="3519472"/>
          <a:ext cx="5115491" cy="635602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Analýza dat a její načasování</a:t>
          </a:r>
          <a:endParaRPr lang="en-US" sz="1600" kern="1200"/>
        </a:p>
      </dsp:txBody>
      <dsp:txXfrm>
        <a:off x="31028" y="3550500"/>
        <a:ext cx="5053435" cy="573546"/>
      </dsp:txXfrm>
    </dsp:sp>
    <dsp:sp modelId="{5B314FCA-A024-4D0D-8AC9-BB720697F5BE}">
      <dsp:nvSpPr>
        <dsp:cNvPr id="0" name=""/>
        <dsp:cNvSpPr/>
      </dsp:nvSpPr>
      <dsp:spPr>
        <a:xfrm>
          <a:off x="0" y="4201155"/>
          <a:ext cx="5115491" cy="63560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Flexibilita v průběhu výzkumu</a:t>
          </a:r>
          <a:endParaRPr lang="en-US" sz="1600" kern="1200"/>
        </a:p>
      </dsp:txBody>
      <dsp:txXfrm>
        <a:off x="31028" y="4232183"/>
        <a:ext cx="5053435" cy="573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F720B-ECCB-41B8-A0A7-438A461F9C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870ACD-0600-4907-86C9-CDC213B91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3287A6-7F5C-4C4D-A03F-58DCFE609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983C16-B0E3-473C-AD25-26B6FCC1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DDD5F9-30F1-4E0B-9EAB-2F7688D2F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2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C1A18C-A5CA-4C10-9B83-E1E611F3D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535C59-4561-4139-BEEC-A6E61AF40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2219FA-D42D-40FB-916D-B1346335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448844-BCF0-4A38-98A0-CF417429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B8CF7A-E5F7-4B56-9554-E2840EE11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36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9951F77-53C3-4813-8A15-D865F1B414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72CD32F-4800-458E-BC39-1438BDCF8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2C9F72-A89F-47CC-B257-79DFA754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D2E445-9D6C-4ABA-B4FF-7E6620D8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6F3A39-45E6-43AD-A195-68E3657DE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4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D2CC2-B56E-4F88-845C-1E62AF807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81F069-4FF8-4F9E-A4E0-CFA6C3115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5A0B2D-2DAD-4527-80EF-77B00A7F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D0D91-9C04-4F84-ADB4-C7CBFB45E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B2153A-558B-4694-AD8B-725E18189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2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D5A53-9033-48AC-A8FE-E6D14626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B417B4A-9A8A-41AD-8B5E-7F4900CDD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0866E0-AACC-4EF2-875E-43680995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1D129F-6EAA-4E86-9E23-B8FAF8D3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B4566A-A87C-4449-B671-9FEB47D3E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67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5DE3A-7CB9-437C-A282-04AF4DCE4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44487FE-52D1-4637-A9EA-77620F857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C7FEBF4-DCC8-4977-8BCC-D016DE962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C2EF7B-865B-426D-A2F3-204DD89A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8D10EC-86A9-4822-82DD-0F0116EC2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DC9207-4761-4B82-8F13-B62E34AA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1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7A95FD-072D-45DC-8C3A-4CD1D0BD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8D04B2-9314-4053-A140-B61C3635F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C31B172-306F-4468-8A15-2CEF47CA9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E23DC32-5A63-453A-9810-F48FA3647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D7C3F4E-CD60-4B78-8680-00F56E119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58DC2C-E93F-466C-99B4-A76273681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441E465-5887-4568-BA8E-EC2C330F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6FFF369-EC35-47AA-9370-73095BDAC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16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5FE03-E296-4025-95AD-8BDCC639E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6E8856A-9355-4FA8-8F37-3F59B6BA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340D30-FD3B-4DE7-854E-0E773BC27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C2EEE3-5EAE-4500-89B1-961411730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0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68363F5-DC7C-4EE2-89A8-8F0DE0010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B583E7-1B5F-43EC-BCAD-87F15F29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102F47-C860-44DC-BE0D-4FC43BA9F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45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78BB3-F809-405D-9914-468B1ED54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FF4EB0-EB08-4711-B2A0-CEDE0CDC7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B5C115C-515E-4B51-A94B-C1CE24963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34E0FC-4C30-42BD-8189-96DDB578B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09DFBC-AF6E-4984-B181-0C221AA7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5B4516-4C44-4383-AC87-FCB60F17C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00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39463-FEAE-4EC8-9451-4988B50E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AF47E76-4EC4-4D1A-AE7A-089E81AC6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80CC303-A205-46E9-AED3-45F98526D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54371D-1187-44D9-81BD-0EAC7E4C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BAE407-D043-46DF-B357-8B717D231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06460C-A259-47D4-B369-E85863A3C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21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E964AA-06C4-4477-BE95-E4CE5E18A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85CDE9-129D-4F4F-BABB-541A13782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326A32-F9C5-4FE5-AD47-D9F8967576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5AD2D-3E3D-4149-A037-EE3AD069AB4A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C343B5-3B67-44EE-AD0F-E2B481B162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4B9BEB-614D-4B70-8C20-A7C6691FA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5E52A-1E01-4061-8A5E-9E7B61ACCA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82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BDE11CA-F13E-4AA2-B3E9-DBF21E8D6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171648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Kvalitativní výzkum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960DB3-6459-4E4C-B379-2B1D32233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3541" y="4074718"/>
            <a:ext cx="6367021" cy="1532706"/>
          </a:xfrm>
        </p:spPr>
        <p:txBody>
          <a:bodyPr>
            <a:normAutofit/>
          </a:bodyPr>
          <a:lstStyle/>
          <a:p>
            <a:r>
              <a:rPr lang="pl-PL" sz="2000" b="1" dirty="0">
                <a:solidFill>
                  <a:srgbClr val="FFFFFF"/>
                </a:solidFill>
              </a:rPr>
              <a:t>ZUR434 Metodologie mediálního výzkumu</a:t>
            </a:r>
            <a:endParaRPr lang="pl-PL" sz="2000" dirty="0">
              <a:solidFill>
                <a:srgbClr val="FFFFFF"/>
              </a:solidFill>
            </a:endParaRPr>
          </a:p>
          <a:p>
            <a:endParaRPr lang="pl-PL" sz="2000" dirty="0">
              <a:solidFill>
                <a:srgbClr val="FFFFFF"/>
              </a:solidFill>
            </a:endParaRPr>
          </a:p>
          <a:p>
            <a:r>
              <a:rPr lang="pl-PL" sz="2000" dirty="0">
                <a:solidFill>
                  <a:srgbClr val="FFFFFF"/>
                </a:solidFill>
              </a:rPr>
              <a:t>Alena Macková</a:t>
            </a:r>
            <a:endParaRPr lang="cs-CZ" sz="2000" dirty="0">
              <a:solidFill>
                <a:srgbClr val="FFFFFF"/>
              </a:solidFill>
            </a:endParaRPr>
          </a:p>
          <a:p>
            <a:endParaRPr lang="cs-CZ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16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81842C4-080C-4F42-9ADC-A3F00F50A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cs-CZ" sz="2800">
                <a:solidFill>
                  <a:srgbClr val="FFFFFF"/>
                </a:solidFill>
              </a:rPr>
              <a:t>Volba základního paradigmatu má své důsledky ohledně dalších kroků ve výzkumu a v samotném designu, např.: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D51D1971-4031-4FC6-89C5-96E339A36A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744348"/>
              </p:ext>
            </p:extLst>
          </p:nvPr>
        </p:nvGraphicFramePr>
        <p:xfrm>
          <a:off x="6091238" y="955653"/>
          <a:ext cx="5115491" cy="4947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534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144CC96-A571-499E-B3C2-7C344507B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Kvalitativní výzkum -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4F5739-4BCE-44E2-91E0-A852C8B37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5" y="2753936"/>
            <a:ext cx="11150353" cy="3815540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Často chápán spíše jako doplněk tradičních kvant. technik</a:t>
            </a:r>
          </a:p>
          <a:p>
            <a:r>
              <a:rPr lang="cs-CZ" altLang="cs-CZ" sz="2000" dirty="0">
                <a:solidFill>
                  <a:srgbClr val="000000"/>
                </a:solidFill>
              </a:rPr>
              <a:t>Negativní definice: jako jakýkoliv výzkum, jehož výsledků se nedosahuje pomocí statistických metod. </a:t>
            </a:r>
          </a:p>
          <a:p>
            <a:r>
              <a:rPr lang="cs-CZ" altLang="cs-CZ" sz="2000" dirty="0">
                <a:solidFill>
                  <a:srgbClr val="000000"/>
                </a:solidFill>
              </a:rPr>
              <a:t>„Kvalitativní výzkum je nenumerické šetření a interpretace sociální reality. Cílem tu je odkrýt význam podkládaný sdělovaným informacím.“ (</a:t>
            </a:r>
            <a:r>
              <a:rPr lang="cs-CZ" altLang="cs-CZ" sz="2000" dirty="0" err="1">
                <a:solidFill>
                  <a:srgbClr val="000000"/>
                </a:solidFill>
              </a:rPr>
              <a:t>Disman</a:t>
            </a:r>
            <a:r>
              <a:rPr lang="cs-CZ" altLang="cs-CZ" sz="2000" dirty="0">
                <a:solidFill>
                  <a:srgbClr val="000000"/>
                </a:solidFill>
              </a:rPr>
              <a:t> 2007: 285)</a:t>
            </a:r>
          </a:p>
          <a:p>
            <a:r>
              <a:rPr lang="cs-CZ" altLang="cs-CZ" sz="2000" dirty="0">
                <a:solidFill>
                  <a:srgbClr val="000000"/>
                </a:solidFill>
              </a:rPr>
              <a:t>„Kvalitativní výzkum je proces hledání porozumění založený na různých metodologických tradicích zkoumání daného sociálního nebo lidského problému. Výzkumník vytváří kompletní holistický obraz, analyzuje různé typy textů, informuje o názorech účastníků výzkumu a provádí zkoumání v přirozených podmínkách.“ (</a:t>
            </a:r>
            <a:r>
              <a:rPr lang="cs-CZ" altLang="cs-CZ" sz="2000" dirty="0" err="1">
                <a:solidFill>
                  <a:srgbClr val="000000"/>
                </a:solidFill>
              </a:rPr>
              <a:t>Creswell</a:t>
            </a:r>
            <a:r>
              <a:rPr lang="cs-CZ" altLang="cs-CZ" sz="2000" dirty="0">
                <a:solidFill>
                  <a:srgbClr val="000000"/>
                </a:solidFill>
              </a:rPr>
              <a:t> 1998: 12)</a:t>
            </a:r>
          </a:p>
          <a:p>
            <a:r>
              <a:rPr lang="en-GB" altLang="cs-CZ" sz="2000" dirty="0">
                <a:solidFill>
                  <a:srgbClr val="000000"/>
                </a:solidFill>
              </a:rPr>
              <a:t>„</a:t>
            </a:r>
            <a:r>
              <a:rPr lang="cs-CZ" altLang="cs-CZ" sz="2000" dirty="0">
                <a:solidFill>
                  <a:srgbClr val="000000"/>
                </a:solidFill>
              </a:rPr>
              <a:t>Kvalitativní výzkum je situovanou aktivitou, která umisťuje pozorovatele ve zkoumaném světě. Je sadou </a:t>
            </a:r>
            <a:r>
              <a:rPr lang="cs-CZ" altLang="cs-CZ" sz="2000" dirty="0" err="1">
                <a:solidFill>
                  <a:srgbClr val="000000"/>
                </a:solidFill>
              </a:rPr>
              <a:t>interpretativních</a:t>
            </a:r>
            <a:r>
              <a:rPr lang="cs-CZ" altLang="cs-CZ" sz="2000" dirty="0">
                <a:solidFill>
                  <a:srgbClr val="000000"/>
                </a:solidFill>
              </a:rPr>
              <a:t>, materiálních praktik, které svět činí viditelným/čitelným. Tyto praktiky převádějí svět do sérií reprezentací, včetně terénních poznámek, rozhovorů, diskuzí, fotografií, nahrávek. </a:t>
            </a:r>
            <a:r>
              <a:rPr lang="en-GB" altLang="en-US" sz="2000" dirty="0">
                <a:solidFill>
                  <a:srgbClr val="000000"/>
                </a:solidFill>
              </a:rPr>
              <a:t>K</a:t>
            </a:r>
            <a:r>
              <a:rPr lang="cs-CZ" altLang="en-US" sz="2000" dirty="0" err="1">
                <a:solidFill>
                  <a:srgbClr val="000000"/>
                </a:solidFill>
              </a:rPr>
              <a:t>valitativní</a:t>
            </a:r>
            <a:r>
              <a:rPr lang="cs-CZ" altLang="en-US" sz="2000" dirty="0">
                <a:solidFill>
                  <a:srgbClr val="000000"/>
                </a:solidFill>
              </a:rPr>
              <a:t> výzkum tedy předpokládá </a:t>
            </a:r>
            <a:r>
              <a:rPr lang="cs-CZ" altLang="en-US" sz="2000" dirty="0" err="1">
                <a:solidFill>
                  <a:srgbClr val="000000"/>
                </a:solidFill>
              </a:rPr>
              <a:t>interpretativní</a:t>
            </a:r>
            <a:r>
              <a:rPr lang="cs-CZ" altLang="en-US" sz="2000" dirty="0">
                <a:solidFill>
                  <a:srgbClr val="000000"/>
                </a:solidFill>
              </a:rPr>
              <a:t> a naturalistický přístup ke světu.“ (</a:t>
            </a:r>
            <a:r>
              <a:rPr lang="cs-CZ" altLang="en-US" sz="2000" dirty="0" err="1">
                <a:solidFill>
                  <a:srgbClr val="000000"/>
                </a:solidFill>
              </a:rPr>
              <a:t>Denzin</a:t>
            </a:r>
            <a:r>
              <a:rPr lang="cs-CZ" altLang="en-US" sz="2000" dirty="0">
                <a:solidFill>
                  <a:srgbClr val="000000"/>
                </a:solidFill>
              </a:rPr>
              <a:t> – Lincoln 2005: 3) 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501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5147064-1ECB-40D5-B11E-C446B758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Kvalitativní výzkum – mnohost a tradice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8B59D-C842-40A2-A953-9C1552411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9833548" cy="3828398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</a:rPr>
              <a:t>Mnohost tradic </a:t>
            </a:r>
            <a:r>
              <a:rPr lang="cs-CZ" sz="1800" dirty="0" err="1">
                <a:solidFill>
                  <a:srgbClr val="000000"/>
                </a:solidFill>
              </a:rPr>
              <a:t>kvalivýzkumu</a:t>
            </a:r>
            <a:endParaRPr lang="cs-CZ" sz="1800" dirty="0">
              <a:solidFill>
                <a:srgbClr val="000000"/>
              </a:solidFill>
            </a:endParaRPr>
          </a:p>
          <a:p>
            <a:r>
              <a:rPr lang="cs-CZ" sz="1800" dirty="0">
                <a:solidFill>
                  <a:srgbClr val="000000"/>
                </a:solidFill>
              </a:rPr>
              <a:t>Řada výzkumníků však spíše pro jistou volnost v následování tradic a metod- tradice se často překrývají (stejné prvky a důrazy) a je těžké připsat práci jednoho autora k jedné jasné tradici. Tradice se často kombinují, aniž by vědci zakládali „novou“ 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 přizpůsobení podmínkám, společenské realitě, problému a cíli výzkumu</a:t>
            </a:r>
          </a:p>
          <a:p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Tradice: etnografie, fenomenologie (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Hüsserl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, Schütz, Berger a 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Luckmann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) 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etnometodologie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 (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Garfinkel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), konverzační analýza, diskurzivní analýza (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Foucault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), symbolický 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interakcionismus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 (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Goffman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), zakotvená teorie, konstruktivismus (Schütz), kritická teorie…</a:t>
            </a:r>
          </a:p>
          <a:p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Počátky na přelomu 19. a 20. století v USA – chicagská škola (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Goffman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, </a:t>
            </a:r>
            <a:r>
              <a:rPr lang="cs-CZ" sz="1800" dirty="0" err="1">
                <a:solidFill>
                  <a:srgbClr val="000000"/>
                </a:solidFill>
                <a:sym typeface="Wingdings" panose="05000000000000000000" pitchFamily="2" charset="2"/>
              </a:rPr>
              <a:t>Strauss</a:t>
            </a:r>
            <a:r>
              <a:rPr lang="cs-CZ" sz="1800" dirty="0">
                <a:solidFill>
                  <a:srgbClr val="000000"/>
                </a:solidFill>
                <a:sym typeface="Wingdings" panose="05000000000000000000" pitchFamily="2" charset="2"/>
              </a:rPr>
              <a:t>); krize zejm. v 90. letech (krize legitimity)</a:t>
            </a: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10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2D8C165-5B1E-4A15-898D-004A41356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Teorie, otázky a data v kvali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1EE0A5-F0AE-4C1D-BA07-7A6B93B0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200">
                <a:solidFill>
                  <a:srgbClr val="000000"/>
                </a:solidFill>
              </a:rPr>
              <a:t>I v kvali výzkumu s induktivní logikou určité předporozumění a teoretické předpoklady – na základně předchozích výzkumů/pilotní studie/rešerše literatury</a:t>
            </a:r>
          </a:p>
          <a:p>
            <a:r>
              <a:rPr lang="cs-CZ" sz="2200">
                <a:solidFill>
                  <a:srgbClr val="000000"/>
                </a:solidFill>
              </a:rPr>
              <a:t>Cílem však není testování těchto teoretických předpokladů</a:t>
            </a:r>
          </a:p>
          <a:p>
            <a:r>
              <a:rPr lang="cs-CZ" sz="2200">
                <a:solidFill>
                  <a:srgbClr val="000000"/>
                </a:solidFill>
              </a:rPr>
              <a:t>Specifika výzkumné otázky v KV – otázka spíše širší </a:t>
            </a:r>
            <a:r>
              <a:rPr lang="cs-CZ" sz="2200">
                <a:solidFill>
                  <a:srgbClr val="000000"/>
                </a:solidFill>
                <a:sym typeface="Wingdings" panose="05000000000000000000" pitchFamily="2" charset="2"/>
              </a:rPr>
              <a:t> propojení dat a teorie, metoda konstantního srovnávání  sběr a analýza dat od sebe nejsou striktně odděleny jak to je v případě kvanti výzkumu  větší flexibilita a volnost výzkumníka  metoda často rozvíjena v terénu</a:t>
            </a:r>
            <a:endParaRPr lang="cs-CZ" sz="2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65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2147C931-A6E8-4D3B-B0DA-8242FF373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Redukce dat a vzorek v kvali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6EB3B6-616B-4EC9-A5DE-9B146817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 kvantitativním výzkumu redukce dat probíhá rukou výzkumníka (</a:t>
            </a:r>
            <a:r>
              <a:rPr lang="cs-CZ" sz="2000" dirty="0" err="1">
                <a:solidFill>
                  <a:srgbClr val="000000"/>
                </a:solidFill>
              </a:rPr>
              <a:t>teorie</a:t>
            </a:r>
            <a:r>
              <a:rPr lang="cs-CZ" sz="2000" dirty="0" err="1">
                <a:solidFill>
                  <a:srgbClr val="000000"/>
                </a:solidFill>
                <a:sym typeface="Wingdings" panose="05000000000000000000" pitchFamily="2" charset="2"/>
              </a:rPr>
              <a:t>konceptualizaceoperacionalizace</a:t>
            </a:r>
            <a:r>
              <a:rPr lang="cs-CZ" sz="2000" dirty="0">
                <a:solidFill>
                  <a:srgbClr val="000000"/>
                </a:solidFill>
                <a:sym typeface="Wingdings" panose="05000000000000000000" pitchFamily="2" charset="2"/>
              </a:rPr>
              <a:t>)</a:t>
            </a:r>
          </a:p>
          <a:p>
            <a:r>
              <a:rPr lang="cs-CZ" sz="2000" dirty="0">
                <a:solidFill>
                  <a:srgbClr val="000000"/>
                </a:solidFill>
                <a:sym typeface="Wingdings" panose="05000000000000000000" pitchFamily="2" charset="2"/>
              </a:rPr>
              <a:t>V kvalitativním výzkumu redukce dat vychází ze zkoumané reality (např. prostřednictvím respondentů)</a:t>
            </a:r>
          </a:p>
          <a:p>
            <a:r>
              <a:rPr lang="cs-CZ" sz="2000" b="1" dirty="0">
                <a:solidFill>
                  <a:srgbClr val="000000"/>
                </a:solidFill>
              </a:rPr>
              <a:t>Cílem konstrukce vzorku v kvantitativním výzkumu je reprezentovat populaci jedinců</a:t>
            </a:r>
          </a:p>
          <a:p>
            <a:r>
              <a:rPr lang="cs-CZ" sz="2000" b="1" dirty="0">
                <a:solidFill>
                  <a:srgbClr val="000000"/>
                </a:solidFill>
              </a:rPr>
              <a:t>Cílem konstrukce vzorku v kvalitativním výzkumu je reprezentovat populaci problému a jeho relevantních dimenzí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Teoretické vzorkování (</a:t>
            </a:r>
            <a:r>
              <a:rPr lang="cs-CZ" sz="2000" dirty="0" err="1">
                <a:solidFill>
                  <a:srgbClr val="000000"/>
                </a:solidFill>
              </a:rPr>
              <a:t>theoretical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sampling</a:t>
            </a:r>
            <a:r>
              <a:rPr lang="cs-CZ" sz="2000" dirty="0">
                <a:solidFill>
                  <a:srgbClr val="000000"/>
                </a:solidFill>
              </a:rPr>
              <a:t>) – proces analýzy kontrolován vynořující se teorií </a:t>
            </a:r>
            <a:r>
              <a:rPr lang="cs-CZ" sz="2000" dirty="0">
                <a:solidFill>
                  <a:srgbClr val="000000"/>
                </a:solidFill>
                <a:sym typeface="Wingdings" panose="05000000000000000000" pitchFamily="2" charset="2"/>
              </a:rPr>
              <a:t> sběr a analýza dat probíhá do té doby, dokud není vzorek teoreticky nasycen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009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1D7287E-C02E-4062-85BC-42367766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Návrh/projekt kvali výzkumu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BDDB25-F6D3-4F29-A9FD-2CC4CA1C7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altLang="en-US" sz="1300">
                <a:solidFill>
                  <a:srgbClr val="000000"/>
                </a:solidFill>
              </a:rPr>
              <a:t>úvod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definice výzkumného problému </a:t>
            </a:r>
            <a:r>
              <a:rPr lang="en-GB" altLang="en-US" sz="1300">
                <a:solidFill>
                  <a:srgbClr val="000000"/>
                </a:solidFill>
              </a:rPr>
              <a:t>(</a:t>
            </a:r>
            <a:r>
              <a:rPr lang="cs-CZ" altLang="en-US" sz="1300">
                <a:solidFill>
                  <a:srgbClr val="000000"/>
                </a:solidFill>
              </a:rPr>
              <a:t>včetně rešerše výzkumného kontextu</a:t>
            </a:r>
            <a:r>
              <a:rPr lang="en-GB" altLang="en-US" sz="130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výzkumný cíl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výzkumné otázky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vymezení a omezení (d</a:t>
            </a:r>
            <a:r>
              <a:rPr lang="en-GB" altLang="en-US" sz="1300">
                <a:solidFill>
                  <a:srgbClr val="000000"/>
                </a:solidFill>
              </a:rPr>
              <a:t>elimitations and limitations</a:t>
            </a:r>
            <a:r>
              <a:rPr lang="cs-CZ" altLang="en-US" sz="1300">
                <a:solidFill>
                  <a:srgbClr val="000000"/>
                </a:solidFill>
              </a:rPr>
              <a:t>)</a:t>
            </a:r>
            <a:endParaRPr lang="en-GB" altLang="en-US" sz="1300">
              <a:solidFill>
                <a:srgbClr val="000000"/>
              </a:solidFill>
            </a:endParaRPr>
          </a:p>
          <a:p>
            <a:r>
              <a:rPr lang="cs-CZ" altLang="en-US" sz="1300">
                <a:solidFill>
                  <a:srgbClr val="000000"/>
                </a:solidFill>
              </a:rPr>
              <a:t>postup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charakteristika kvalitativního výzkumu (</a:t>
            </a:r>
            <a:r>
              <a:rPr lang="en-GB" altLang="en-US" sz="1300">
                <a:solidFill>
                  <a:srgbClr val="000000"/>
                </a:solidFill>
              </a:rPr>
              <a:t>optional) </a:t>
            </a: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kvalitativní výzkumná strategie (Creswell: narativní, fenomenologický, etnografický výzkum, zakotvená teorie, případová studie)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role výzkumníka</a:t>
            </a: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proces sběru dat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způsob analýzy dat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strategie pro validaci zjištění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struktura narace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předpokládané etické otázky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významnost studie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předběžné pilotní zjištění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předpokládané výstupy</a:t>
            </a:r>
            <a:endParaRPr lang="en-GB" altLang="en-US" sz="1300">
              <a:solidFill>
                <a:srgbClr val="000000"/>
              </a:solidFill>
            </a:endParaRPr>
          </a:p>
          <a:p>
            <a:pPr lvl="1"/>
            <a:r>
              <a:rPr lang="cs-CZ" altLang="en-US" sz="1300">
                <a:solidFill>
                  <a:srgbClr val="000000"/>
                </a:solidFill>
              </a:rPr>
              <a:t>přílohy: otázky k rozhovorům (scénáře), formuláře k záznamu o pozorování, harmonogram, navrhovaný rozpočet</a:t>
            </a:r>
            <a:endParaRPr lang="en-GB" altLang="en-US" sz="1300">
              <a:solidFill>
                <a:srgbClr val="000000"/>
              </a:solidFill>
            </a:endParaRPr>
          </a:p>
          <a:p>
            <a:endParaRPr lang="cs-CZ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56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CC93F19-2AA4-47F3-8159-07ED4A749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Shrnutí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C06987-2B6F-4337-9A83-97AB3709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7"/>
            <a:ext cx="9833548" cy="39930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000000"/>
                </a:solidFill>
              </a:rPr>
              <a:t>Silné stránky </a:t>
            </a:r>
            <a:r>
              <a:rPr lang="cs-CZ" sz="2400" dirty="0">
                <a:solidFill>
                  <a:srgbClr val="000000"/>
                </a:solidFill>
              </a:rPr>
              <a:t>- </a:t>
            </a:r>
            <a:r>
              <a:rPr lang="cs-CZ" altLang="cs-CZ" sz="2400" dirty="0">
                <a:solidFill>
                  <a:srgbClr val="000000"/>
                </a:solidFill>
              </a:rPr>
              <a:t>mnohost, inovativnost a </a:t>
            </a:r>
            <a:r>
              <a:rPr lang="cs-CZ" altLang="cs-CZ" sz="2400" dirty="0" err="1">
                <a:solidFill>
                  <a:srgbClr val="000000"/>
                </a:solidFill>
              </a:rPr>
              <a:t>nestandardizovanost</a:t>
            </a:r>
            <a:r>
              <a:rPr lang="cs-CZ" altLang="cs-CZ" sz="2400" dirty="0">
                <a:solidFill>
                  <a:srgbClr val="000000"/>
                </a:solidFill>
              </a:rPr>
              <a:t> výzkumných nástrojů a postupů; diverzita perspektiva, zkoumá v přirozeném prostředí, umožňuje studovat procesy, reaktivní dobře slouží k exploraci, důraz na kontexty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0000"/>
                </a:solidFill>
              </a:rPr>
              <a:t>Slabé stránky </a:t>
            </a:r>
            <a:r>
              <a:rPr lang="cs-CZ" sz="2400" dirty="0">
                <a:solidFill>
                  <a:srgbClr val="000000"/>
                </a:solidFill>
              </a:rPr>
              <a:t>– reliabilita, </a:t>
            </a:r>
            <a:r>
              <a:rPr lang="cs-CZ" sz="2400" dirty="0" err="1">
                <a:solidFill>
                  <a:srgbClr val="000000"/>
                </a:solidFill>
              </a:rPr>
              <a:t>reprezentativita</a:t>
            </a:r>
            <a:r>
              <a:rPr lang="cs-CZ" sz="2400" dirty="0">
                <a:solidFill>
                  <a:srgbClr val="000000"/>
                </a:solidFill>
              </a:rPr>
              <a:t>, přesvědčivost výsledků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+ vnímaná role </a:t>
            </a:r>
            <a:r>
              <a:rPr lang="cs-CZ" sz="2400" dirty="0" err="1">
                <a:solidFill>
                  <a:srgbClr val="000000"/>
                </a:solidFill>
              </a:rPr>
              <a:t>kval</a:t>
            </a:r>
            <a:r>
              <a:rPr lang="cs-CZ" sz="2400" dirty="0">
                <a:solidFill>
                  <a:srgbClr val="000000"/>
                </a:solidFill>
              </a:rPr>
              <a:t>. metod, nedá se testovat, nedá se dělat predikce, analýza a sběr je časově náročná, významná role výzkumníka </a:t>
            </a:r>
            <a:r>
              <a:rPr lang="cs-CZ" sz="2400" dirty="0">
                <a:solidFill>
                  <a:srgbClr val="000000"/>
                </a:solidFill>
                <a:sym typeface="Wingdings" panose="05000000000000000000" pitchFamily="2" charset="2"/>
              </a:rPr>
              <a:t></a:t>
            </a:r>
            <a:endParaRPr lang="cs-CZ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</a:rPr>
              <a:t>Nutný důraz na kvalitu interpretace dat </a:t>
            </a:r>
            <a:r>
              <a:rPr lang="cs-CZ" sz="2400" dirty="0">
                <a:solidFill>
                  <a:srgbClr val="000000"/>
                </a:solidFill>
                <a:sym typeface="Wingdings" panose="05000000000000000000" pitchFamily="2" charset="2"/>
              </a:rPr>
              <a:t> role výzkumníka při sběru i analýze dat; sebereflexe; transparentnost; propojení interpretace a evidence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1900" dirty="0">
                <a:solidFill>
                  <a:srgbClr val="000000"/>
                </a:solidFill>
                <a:sym typeface="Wingdings" panose="05000000000000000000" pitchFamily="2" charset="2"/>
              </a:rPr>
              <a:t>Sebereflexe </a:t>
            </a:r>
            <a:r>
              <a:rPr lang="cs-CZ" altLang="cs-CZ" sz="1900" dirty="0">
                <a:solidFill>
                  <a:srgbClr val="000000"/>
                </a:solidFill>
              </a:rPr>
              <a:t>výzkumníka: popsat výzkumný proces, dílčí rozhodnutí k volbě tématu, definování výzkumných otázek, komplikací při sběru dat (znám/neznám respondenty), v analýze (konstruktivní kritika nástrojů – poučené inovování; ne: je to </a:t>
            </a:r>
            <a:r>
              <a:rPr lang="cs-CZ" altLang="cs-CZ" sz="1900" dirty="0" err="1">
                <a:solidFill>
                  <a:srgbClr val="000000"/>
                </a:solidFill>
              </a:rPr>
              <a:t>obsahovka</a:t>
            </a:r>
            <a:r>
              <a:rPr lang="cs-CZ" altLang="cs-CZ" sz="1900" dirty="0">
                <a:solidFill>
                  <a:srgbClr val="000000"/>
                </a:solidFill>
              </a:rPr>
              <a:t>, proto nemohu – je to můj první pokus, proto nemohu – je to kvalitativní, proto subjektivní…)</a:t>
            </a:r>
          </a:p>
          <a:p>
            <a:pPr marL="0" indent="0">
              <a:buNone/>
            </a:pPr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23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7846D7-CF09-4BF8-B426-DC67845AC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cs-CZ" sz="3600" dirty="0">
                <a:solidFill>
                  <a:srgbClr val="FFFFFF"/>
                </a:solidFill>
              </a:rPr>
              <a:t>Kvantitativní a kvalitativní metody</a:t>
            </a:r>
          </a:p>
        </p:txBody>
      </p:sp>
      <p:pic>
        <p:nvPicPr>
          <p:cNvPr id="1028" name="Picture 4" descr="Image result for quantitative research">
            <a:extLst>
              <a:ext uri="{FF2B5EF4-FFF2-40B4-BE49-F238E27FC236}">
                <a16:creationId xmlns:a16="http://schemas.microsoft.com/office/drawing/2014/main" id="{3D0E568C-5D35-4C13-A583-DAE8AC9EB0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8" r="786" b="-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Rectangle 19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9014C2-81C6-48CA-8703-40264A46F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424739" cy="485236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FFFFFF"/>
                </a:solidFill>
              </a:rPr>
              <a:t>Případ jedné </a:t>
            </a:r>
            <a:r>
              <a:rPr lang="cs-CZ" sz="2000" dirty="0" err="1">
                <a:solidFill>
                  <a:srgbClr val="FFFFFF"/>
                </a:solidFill>
              </a:rPr>
              <a:t>SOČky</a:t>
            </a:r>
            <a:r>
              <a:rPr lang="cs-CZ" sz="2000" dirty="0">
                <a:solidFill>
                  <a:srgbClr val="FFFFFF"/>
                </a:solidFill>
              </a:rPr>
              <a:t> na jednom gymnáziu...</a:t>
            </a:r>
          </a:p>
          <a:p>
            <a:pPr marL="0" indent="0">
              <a:buNone/>
            </a:pPr>
            <a:endParaRPr lang="cs-CZ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2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38200" y="3257550"/>
            <a:ext cx="10515599" cy="18859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Logiky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dirty="0"/>
              <a:t>Induktivní vs. deduktivní logika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</a:rPr>
              <a:t>INDUKCE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</a:rPr>
              <a:t>Pozorování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 Nalezené pravidelnosti  Předběžné závěry  Teorie</a:t>
            </a:r>
            <a:endParaRPr lang="cs-CZ" dirty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DEDUKCE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: </a:t>
            </a:r>
            <a:r>
              <a:rPr lang="cs-CZ" sz="2400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Teorie  Hypotézy  Pozorování  Verifikace/ falzifikace hypotéz</a:t>
            </a:r>
            <a:endParaRPr lang="cs-CZ" dirty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737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41EB6A4-127A-4DA7-BAA7-A486B4A7D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br>
              <a:rPr lang="cs-CZ" sz="2800" b="1" dirty="0">
                <a:solidFill>
                  <a:srgbClr val="FFFFFF"/>
                </a:solidFill>
              </a:rPr>
            </a:br>
            <a:r>
              <a:rPr lang="cs-CZ" sz="2800" b="1" dirty="0">
                <a:solidFill>
                  <a:srgbClr val="FFFFFF"/>
                </a:solidFill>
              </a:rPr>
              <a:t>	Kvantitativní výzkum		Kvalitativní výzkum</a:t>
            </a:r>
            <a:br>
              <a:rPr lang="cs-CZ" sz="2800" b="1" dirty="0">
                <a:solidFill>
                  <a:srgbClr val="FFFFFF"/>
                </a:solidFill>
              </a:rPr>
            </a:b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321586-5524-4BAD-B79E-5138DCF9A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9833548" cy="3575980"/>
          </a:xfrm>
        </p:spPr>
        <p:txBody>
          <a:bodyPr numCol="2">
            <a:normAutofit fontScale="92500" lnSpcReduction="20000"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Omezený rozsah informací o mnoha jednotkách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Silná redukce počtu pozorovaných proměnných  a silná redukce počtu sledovaných vztahů mezi nimi</a:t>
            </a:r>
          </a:p>
          <a:p>
            <a:r>
              <a:rPr lang="cs-CZ" sz="2000" dirty="0">
                <a:solidFill>
                  <a:srgbClr val="000000"/>
                </a:solidFill>
              </a:rPr>
              <a:t>Generalizace na populaci      </a:t>
            </a:r>
          </a:p>
          <a:p>
            <a:r>
              <a:rPr lang="cs-CZ" sz="2000" dirty="0">
                <a:solidFill>
                  <a:srgbClr val="000000"/>
                </a:solidFill>
              </a:rPr>
              <a:t>Dobrá </a:t>
            </a:r>
            <a:r>
              <a:rPr lang="cs-CZ" sz="2000" dirty="0" err="1">
                <a:solidFill>
                  <a:srgbClr val="000000"/>
                </a:solidFill>
              </a:rPr>
              <a:t>replikovatelnost</a:t>
            </a:r>
            <a:r>
              <a:rPr lang="cs-CZ" sz="2000" dirty="0">
                <a:solidFill>
                  <a:srgbClr val="000000"/>
                </a:solidFill>
              </a:rPr>
              <a:t>             					</a:t>
            </a: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umožňuje pozorovat sociální fenomény a procesy v jejich přirozeném prostředí. </a:t>
            </a:r>
          </a:p>
          <a:p>
            <a:r>
              <a:rPr lang="cs-CZ" sz="2000" dirty="0">
                <a:solidFill>
                  <a:srgbClr val="000000"/>
                </a:solidFill>
              </a:rPr>
              <a:t>umožňuje hluboké pochopení sociálního života, neboť umožňuje zjistit významy, které aktéři sociálního života těmto fenoménům a procesům připisují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Snaží se porozumět a nabízet vysvětlení</a:t>
            </a:r>
          </a:p>
          <a:p>
            <a:endParaRPr lang="cs-CZ" sz="2000" b="1" dirty="0">
              <a:solidFill>
                <a:srgbClr val="000000"/>
              </a:solidFill>
            </a:endParaRPr>
          </a:p>
          <a:p>
            <a:r>
              <a:rPr lang="cs-CZ" sz="2000" dirty="0">
                <a:solidFill>
                  <a:srgbClr val="000000"/>
                </a:solidFill>
              </a:rPr>
              <a:t>Hodně informací a sledovaných proměnných </a:t>
            </a:r>
          </a:p>
          <a:p>
            <a:r>
              <a:rPr lang="cs-CZ" sz="2000" dirty="0">
                <a:solidFill>
                  <a:srgbClr val="000000"/>
                </a:solidFill>
              </a:rPr>
              <a:t>Silná redukce počtu sledovaných jednotek</a:t>
            </a:r>
          </a:p>
          <a:p>
            <a:r>
              <a:rPr lang="cs-CZ" sz="2000" dirty="0">
                <a:solidFill>
                  <a:srgbClr val="000000"/>
                </a:solidFill>
              </a:rPr>
              <a:t>Generalizace problematická (</a:t>
            </a:r>
            <a:r>
              <a:rPr lang="cs-CZ" sz="2000" dirty="0" err="1">
                <a:solidFill>
                  <a:srgbClr val="000000"/>
                </a:solidFill>
              </a:rPr>
              <a:t>Disman</a:t>
            </a:r>
            <a:r>
              <a:rPr lang="cs-CZ" sz="2000" dirty="0">
                <a:solidFill>
                  <a:srgbClr val="000000"/>
                </a:solidFill>
              </a:rPr>
              <a:t> 2007: 286)</a:t>
            </a: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30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colourful flower wallpaper">
            <a:extLst>
              <a:ext uri="{FF2B5EF4-FFF2-40B4-BE49-F238E27FC236}">
                <a16:creationId xmlns:a16="http://schemas.microsoft.com/office/drawing/2014/main" id="{6D4A927F-29D2-4978-A2B7-C2318AB63D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1" r="9091" b="832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862BE82-D00D-42C1-BF16-93AA37870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6D92C2D-1D3D-4974-918C-06579FB35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33" y="-2"/>
            <a:ext cx="5441859" cy="5654940"/>
          </a:xfrm>
          <a:custGeom>
            <a:avLst/>
            <a:gdLst>
              <a:gd name="connsiteX0" fmla="*/ 0 w 5441859"/>
              <a:gd name="connsiteY0" fmla="*/ 0 h 5654940"/>
              <a:gd name="connsiteX1" fmla="*/ 4400492 w 5441859"/>
              <a:gd name="connsiteY1" fmla="*/ 0 h 5654940"/>
              <a:gd name="connsiteX2" fmla="*/ 4484767 w 5441859"/>
              <a:gd name="connsiteY2" fmla="*/ 76595 h 5654940"/>
              <a:gd name="connsiteX3" fmla="*/ 5441859 w 5441859"/>
              <a:gd name="connsiteY3" fmla="*/ 2387221 h 5654940"/>
              <a:gd name="connsiteX4" fmla="*/ 2174140 w 5441859"/>
              <a:gd name="connsiteY4" fmla="*/ 5654940 h 5654940"/>
              <a:gd name="connsiteX5" fmla="*/ 156693 w 5441859"/>
              <a:gd name="connsiteY5" fmla="*/ 4957981 h 5654940"/>
              <a:gd name="connsiteX6" fmla="*/ 0 w 5441859"/>
              <a:gd name="connsiteY6" fmla="*/ 4820612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0" y="0"/>
                </a:moveTo>
                <a:lnTo>
                  <a:pt x="4400492" y="0"/>
                </a:lnTo>
                <a:lnTo>
                  <a:pt x="4484767" y="76595"/>
                </a:lnTo>
                <a:cubicBezTo>
                  <a:pt x="5076108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848E93-5952-4296-AD35-C24E28753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242" y="477672"/>
            <a:ext cx="4062642" cy="405078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1800" b="1" dirty="0"/>
              <a:t>Analytický vs. Systemický přístup </a:t>
            </a:r>
            <a:r>
              <a:rPr lang="cs-CZ" sz="1800" dirty="0"/>
              <a:t>(</a:t>
            </a:r>
            <a:r>
              <a:rPr lang="cs-CZ" sz="1800" dirty="0" err="1"/>
              <a:t>Salomon</a:t>
            </a:r>
            <a:r>
              <a:rPr lang="cs-CZ" sz="1800" dirty="0"/>
              <a:t> 1991)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Analytický přístup: snaha porozumět několika málo proměnným</a:t>
            </a:r>
          </a:p>
          <a:p>
            <a:pPr marL="0" indent="0">
              <a:buNone/>
            </a:pPr>
            <a:r>
              <a:rPr lang="cs-CZ" sz="1800" dirty="0"/>
              <a:t>Systemický přístup: snaha zachytit všechny proměnné v jejich interakci v komplexním prostředí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Hledání konkrétního vs. hledání struktur, pravidelností, vzorců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1722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1D93CD-B545-45EC-83A9-E37934337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803A31-9121-4450-ABDE-838702519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31FF6F0-8D7B-4466-AEA7-A6FE534FEA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70754" y="179937"/>
            <a:ext cx="6303888" cy="636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968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662EAB-927B-4392-8E33-D2DB6A265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500063"/>
            <a:ext cx="10996612" cy="5705475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Kvantitativní </a:t>
            </a:r>
            <a:r>
              <a:rPr lang="cs-CZ" dirty="0"/>
              <a:t>výzkum = vysoká standardizace zajišťuje </a:t>
            </a:r>
            <a:r>
              <a:rPr lang="cs-CZ" b="1" dirty="0"/>
              <a:t>vysokou reliabilitu, </a:t>
            </a:r>
            <a:r>
              <a:rPr lang="cs-CZ" dirty="0"/>
              <a:t>ale vede k silné redukci informace - </a:t>
            </a:r>
            <a:r>
              <a:rPr lang="cs-CZ" b="1" dirty="0"/>
              <a:t>nízká validita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Kvalitativní </a:t>
            </a:r>
            <a:r>
              <a:rPr lang="cs-CZ" dirty="0"/>
              <a:t>výzkum = nízká standardizace zajišťuje </a:t>
            </a:r>
            <a:r>
              <a:rPr lang="cs-CZ" b="1" dirty="0"/>
              <a:t>nízkou reliabilitu</a:t>
            </a:r>
            <a:r>
              <a:rPr lang="cs-CZ" dirty="0"/>
              <a:t>, ale nedochází k redukci informace, proto má </a:t>
            </a:r>
            <a:r>
              <a:rPr lang="cs-CZ" b="1" dirty="0"/>
              <a:t>vysokou validitu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pic>
        <p:nvPicPr>
          <p:cNvPr id="4" name="Picture 2" descr="C:\Users\Ala\Dropbox\DOKTORSKÉ\Výuka\Kvantitativní výzkum\Vali a reli.png">
            <a:extLst>
              <a:ext uri="{FF2B5EF4-FFF2-40B4-BE49-F238E27FC236}">
                <a16:creationId xmlns:a16="http://schemas.microsoft.com/office/drawing/2014/main" id="{FDB22CC2-90CA-4E15-B301-6E2BBE44C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769" y="2974875"/>
            <a:ext cx="9039331" cy="32306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61476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Kdy tedy dělat ten který výzkum?</a:t>
            </a:r>
          </a:p>
        </p:txBody>
      </p:sp>
      <p:sp>
        <p:nvSpPr>
          <p:cNvPr id="18" name="Zástupný symbol pro obsah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Když chcete generalizovat závěry na populaci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Když je vaším cílem testování hypotéz, teorie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Když víte, které proměnné chcete sledovat (a proč!)</a:t>
            </a:r>
          </a:p>
          <a:p>
            <a:pPr marL="0" indent="0">
              <a:buNone/>
            </a:pPr>
            <a:endParaRPr lang="cs-CZ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Vs. 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0000"/>
                </a:solidFill>
              </a:rPr>
              <a:t>Když chcete porozumět významům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0000"/>
                </a:solidFill>
              </a:rPr>
              <a:t>Když chcete jevy vysvětlit a ptát se „proč“? 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000000"/>
                </a:solidFill>
              </a:rPr>
              <a:t>Když neexistují silné teoretické předpoklady/teorie. </a:t>
            </a:r>
          </a:p>
          <a:p>
            <a:pPr marL="0" indent="0"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477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104948-68BA-46D2-B4A4-17CE58BB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/>
              <a:t>Smíšené výzkumy a triangulace metod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DED21-4C8F-4E46-B009-9A6DE1EB6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cs-CZ" sz="2400" b="1"/>
              <a:t>Triangulace</a:t>
            </a:r>
            <a:r>
              <a:rPr lang="cs-CZ" sz="2400"/>
              <a:t> jako kombinace různých metod (dat) k odstranění slabin jednotlivých metod -  větší síla závěrů (např. otestování hypotéz na základě rozdílných paradigmat)</a:t>
            </a:r>
          </a:p>
          <a:p>
            <a:endParaRPr lang="cs-CZ" sz="2400"/>
          </a:p>
          <a:p>
            <a:r>
              <a:rPr lang="cs-CZ" sz="2400"/>
              <a:t>Kvalitativní výzkum nám pomáhá porozumět sociální realitě – kvantitativní výzkum testuje validitu tohoto porozumění</a:t>
            </a:r>
          </a:p>
          <a:p>
            <a:endParaRPr lang="cs-CZ" sz="2400"/>
          </a:p>
        </p:txBody>
      </p:sp>
      <p:pic>
        <p:nvPicPr>
          <p:cNvPr id="1026" name="Picture 2" descr="Image result for qualitative and quantitative research">
            <a:extLst>
              <a:ext uri="{FF2B5EF4-FFF2-40B4-BE49-F238E27FC236}">
                <a16:creationId xmlns:a16="http://schemas.microsoft.com/office/drawing/2014/main" id="{A4E9E68D-9ABB-4192-8E26-985D0D21BE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" r="408" b="-3"/>
          <a:stretch/>
        </p:blipFill>
        <p:spPr bwMode="auto">
          <a:xfrm>
            <a:off x="6090613" y="640082"/>
            <a:ext cx="5461724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47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1041</Words>
  <Application>Microsoft Office PowerPoint</Application>
  <PresentationFormat>Širokoúhlá obrazovka</PresentationFormat>
  <Paragraphs>111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Kvalitativní výzkum</vt:lpstr>
      <vt:lpstr>Kvantitativní a kvalitativní metody</vt:lpstr>
      <vt:lpstr>Logiky výzkumu</vt:lpstr>
      <vt:lpstr>  Kvantitativní výzkum  Kvalitativní výzkum </vt:lpstr>
      <vt:lpstr>Prezentace aplikace PowerPoint</vt:lpstr>
      <vt:lpstr>Prezentace aplikace PowerPoint</vt:lpstr>
      <vt:lpstr>Prezentace aplikace PowerPoint</vt:lpstr>
      <vt:lpstr>Kdy tedy dělat ten který výzkum?</vt:lpstr>
      <vt:lpstr>Smíšené výzkumy a triangulace metod</vt:lpstr>
      <vt:lpstr>Volba základního paradigmatu má své důsledky ohledně dalších kroků ve výzkumu a v samotném designu, např.:</vt:lpstr>
      <vt:lpstr>Kvalitativní výzkum - definice</vt:lpstr>
      <vt:lpstr>Kvalitativní výzkum – mnohost a tradice </vt:lpstr>
      <vt:lpstr>Teorie, otázky a data v kvali výzkumu</vt:lpstr>
      <vt:lpstr>Redukce dat a vzorek v kvali výzkumu</vt:lpstr>
      <vt:lpstr>Návrh/projekt kvali výzkumu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</dc:title>
  <dc:creator>Alena Macková</dc:creator>
  <cp:lastModifiedBy>Alena Macková</cp:lastModifiedBy>
  <cp:revision>2</cp:revision>
  <dcterms:created xsi:type="dcterms:W3CDTF">2018-11-15T07:34:44Z</dcterms:created>
  <dcterms:modified xsi:type="dcterms:W3CDTF">2018-11-15T07:44:52Z</dcterms:modified>
</cp:coreProperties>
</file>