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  <p:sldId id="259" r:id="rId6"/>
    <p:sldId id="279" r:id="rId7"/>
    <p:sldId id="280" r:id="rId8"/>
    <p:sldId id="260" r:id="rId9"/>
    <p:sldId id="263" r:id="rId10"/>
    <p:sldId id="275" r:id="rId11"/>
    <p:sldId id="272" r:id="rId12"/>
    <p:sldId id="264" r:id="rId13"/>
    <p:sldId id="273" r:id="rId14"/>
    <p:sldId id="265" r:id="rId15"/>
    <p:sldId id="266" r:id="rId16"/>
    <p:sldId id="268" r:id="rId17"/>
    <p:sldId id="274" r:id="rId18"/>
    <p:sldId id="281" r:id="rId19"/>
    <p:sldId id="284" r:id="rId20"/>
    <p:sldId id="283" r:id="rId21"/>
    <p:sldId id="292" r:id="rId22"/>
    <p:sldId id="269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6666A-B9BF-4044-AB6B-074F6FC1B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617BD2-9098-4F34-A4CA-43A74A5DF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F8486A-2FF2-4868-8189-EC3EF14B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F03191-536D-4600-99D0-6CB924D6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FA9628-0453-4FFB-A630-4252E3CF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60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067EB-E095-4FB0-AA86-B3A4B216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717976-4CEA-4DC8-9F06-94EC83942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89EBD7-4EF6-4EA7-B14C-20A6B355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BB7D8D-9147-45B9-AF36-C12371C1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7EE02A-661A-4A46-9BD1-C10308A1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12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9B98F2-3D84-4312-98EE-5785E1835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63399D-5322-4D5A-BFE2-4F173ECAB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456964-FEB0-427E-AEED-13540A87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C3EE8B-14B5-434A-BD4D-7033E34E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60CF24-23D8-4975-B7E4-A3E97811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22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BF021-D305-4258-904D-228781A9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ACCEBF-1D57-4201-AAD9-99D6E8D03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B4A069-BD87-4DCA-906D-1CEEE3B0A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3E6341-06A5-47DF-A177-3203826F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CD79F7-6D88-40E4-B550-AB12084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20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C7E24-3A22-4F79-AB93-339C577B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A91A1AF-4DDD-463D-B2FB-AF0791683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DCF325-276E-4FF4-B46B-ECBE394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8C70D1-1294-41F3-AFC8-DBAD953C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B79042-DC56-4E2F-B5C8-F4685CDE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62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E6D60-4796-4EA9-87A1-4E514F0C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028CB2-C6B7-4361-ABDD-48804B773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BE0B41A-79E0-43DE-958A-A9695F42E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5D8E8B-4C0F-4EB6-BA8C-B3F059FD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D954E2-994F-452A-82CD-A123C6B7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C61D43-998C-4091-B150-20E913D1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8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DCB54-344B-4F53-B091-2536D6E3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EF2C42F-FE65-4050-8B09-E367E91EB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5257515-352D-4059-954D-59049563D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1746CD0-CBF6-4B34-8AED-ABFCCB1A2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69DEC68-478F-4C90-AA32-72152D63F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379AAEF-6317-46CE-9D1D-712E241B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780B107-0243-4158-8C8B-FF62E68C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4F02BB-F93F-4FA8-B7FF-9B8615FF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55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D030D-C7A3-4A48-904F-E59FB0EA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8C37C8-2B62-46F1-B406-25051858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14C9DF-A096-429A-9D06-E82C0FF7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906BE5-8A43-4990-B1CB-E1FB5EEC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5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DCA04A4-8751-49A3-BC05-13426CAA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37FECAC-54ED-410F-88F3-7E5E13F2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30DF46-DB19-440E-BBF8-8D95EB97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9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85CBF-4E16-4CB6-BD6F-313CA4AE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3D660D-8CF5-49E7-9B18-88406633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9B5936F-CA63-4CD6-AFB3-39BE0F3D2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916DD5-1F50-4ACC-9931-8CC48EB6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370E4D-A625-444C-A9EC-F38A5F69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F802DB-AD51-4709-AE88-03E1F193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19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61426-3DEA-4324-A385-F1370959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48F0EA-8628-4297-BE93-AF2A11CFD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953C93D-FFF0-417E-A6C1-2C36A6FFE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D2A507-E5F4-4CFA-976F-7C05C8F3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E9B2-921B-4B0A-AFEB-579CC88A73F1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DE5DF0-B40B-4CFF-9D9B-337AD3AE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CB8355-14F6-46AD-A369-5F035B8C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53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A4D48CAE-E6F4-4D81-9DA1-3B857DAD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1A2288-0A04-4A9F-8ACA-A42B0B27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B05F37-A138-4B81-A72A-C53927A0F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E9B2-921B-4B0A-AFEB-579CC88A73F1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5DC79-ABD6-4BBE-8BE3-0B82423AB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B0C340-6A05-436A-9020-C920AAA82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F6C4-4AE4-474F-B000-688097ECC2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35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docs.google.com/spreadsheets/d/1aAghYf31aLKByCtLNTrBNV2BruEPBNZOYKoMR7sV3nk/edit#gid=161537615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E2ED4F-0307-41CB-A487-16F099EAD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6327" y="2043663"/>
            <a:ext cx="6622473" cy="203105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Kvalitativní výzkum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D0A4B6-5593-4E48-8462-476AC1C63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91291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ZUR434 Metodologie mediálního výzkumu</a:t>
            </a:r>
            <a:endParaRPr lang="pl-PL" dirty="0">
              <a:solidFill>
                <a:srgbClr val="FFFFFF"/>
              </a:solidFill>
            </a:endParaRPr>
          </a:p>
          <a:p>
            <a:r>
              <a:rPr lang="pl-PL" sz="2000" dirty="0">
                <a:solidFill>
                  <a:srgbClr val="FFFFFF"/>
                </a:solidFill>
              </a:rPr>
              <a:t>Alena Macková</a:t>
            </a:r>
            <a:endParaRPr lang="cs-CZ" sz="2000" dirty="0">
              <a:solidFill>
                <a:srgbClr val="FFFFFF"/>
              </a:solidFill>
            </a:endParaRPr>
          </a:p>
          <a:p>
            <a:endParaRPr lang="cs-CZ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9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C99B538-EB58-4F02-BDA6-4634ED2D9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35" y="902776"/>
            <a:ext cx="12010730" cy="50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7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4A1B2068-6C04-4AD4-B8BC-394D93C4EF41}"/>
              </a:ext>
            </a:extLst>
          </p:cNvPr>
          <p:cNvSpPr txBox="1">
            <a:spLocks/>
          </p:cNvSpPr>
          <p:nvPr/>
        </p:nvSpPr>
        <p:spPr>
          <a:xfrm>
            <a:off x="640079" y="205364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Další doplňkové techniky k dotazování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950D60-BD0C-46E5-9D64-29A4656F7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Photo-voice, </a:t>
            </a:r>
            <a:r>
              <a:rPr lang="en-US" sz="2400" b="1" dirty="0" err="1">
                <a:solidFill>
                  <a:srgbClr val="000000"/>
                </a:solidFill>
              </a:rPr>
              <a:t>fotodeníček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Podobné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deníčkové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metodě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Respondent </a:t>
            </a:r>
            <a:r>
              <a:rPr lang="en-US" sz="2400" dirty="0" err="1">
                <a:solidFill>
                  <a:srgbClr val="000000"/>
                </a:solidFill>
              </a:rPr>
              <a:t>fotí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relevantní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situace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objekty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Kombinováno</a:t>
            </a:r>
            <a:r>
              <a:rPr lang="en-US" sz="2400" dirty="0">
                <a:solidFill>
                  <a:srgbClr val="000000"/>
                </a:solidFill>
              </a:rPr>
              <a:t> s </a:t>
            </a:r>
            <a:r>
              <a:rPr lang="en-US" sz="2400" dirty="0" err="1">
                <a:solidFill>
                  <a:srgbClr val="000000"/>
                </a:solidFill>
              </a:rPr>
              <a:t>rozhovory</a:t>
            </a:r>
            <a:r>
              <a:rPr lang="en-US" sz="2400" dirty="0">
                <a:solidFill>
                  <a:srgbClr val="000000"/>
                </a:solidFill>
              </a:rPr>
              <a:t> – </a:t>
            </a:r>
            <a:r>
              <a:rPr lang="en-US" sz="2400" dirty="0" err="1">
                <a:solidFill>
                  <a:srgbClr val="000000"/>
                </a:solidFill>
              </a:rPr>
              <a:t>význam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fotek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Méně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časově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náročné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srovnání</a:t>
            </a:r>
            <a:r>
              <a:rPr lang="en-US" sz="2400" dirty="0">
                <a:solidFill>
                  <a:srgbClr val="000000"/>
                </a:solidFill>
              </a:rPr>
              <a:t> s </a:t>
            </a:r>
            <a:r>
              <a:rPr lang="en-US" sz="2400" dirty="0" err="1">
                <a:solidFill>
                  <a:srgbClr val="000000"/>
                </a:solidFill>
              </a:rPr>
              <a:t>deníčkovou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metodou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3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3AF3A-CB49-4DCD-B672-60DA04DE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/>
              <a:t>(2) POZOROVÁNÍ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1338D7-1283-4623-BC3C-5928099FA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>
            <a:normAutofit/>
          </a:bodyPr>
          <a:lstStyle/>
          <a:p>
            <a:r>
              <a:rPr lang="cs-CZ" sz="2000"/>
              <a:t>Rovněž často kombinováno se dalšími metodami (rozhovory, analýzou dokumentů) – zúčastněné pozorování je součástí etnografických výzkumů a případových studií</a:t>
            </a:r>
          </a:p>
          <a:p>
            <a:endParaRPr lang="cs-CZ" sz="2000"/>
          </a:p>
          <a:p>
            <a:r>
              <a:rPr lang="cs-CZ" sz="2000"/>
              <a:t>Strukturované vs. nestrukturované dotazování</a:t>
            </a:r>
          </a:p>
          <a:p>
            <a:r>
              <a:rPr lang="cs-CZ" sz="2000"/>
              <a:t>Skryté vs. otevřené pozorování (ví účastníci o výzkumníkovi?)</a:t>
            </a:r>
          </a:p>
          <a:p>
            <a:r>
              <a:rPr lang="cs-CZ" sz="2000"/>
              <a:t>Zúčastněné vs. nezúčastněné pozorování (participuje výzkumník na zkoumané situaci?)</a:t>
            </a:r>
          </a:p>
        </p:txBody>
      </p:sp>
      <p:pic>
        <p:nvPicPr>
          <p:cNvPr id="1028" name="Picture 4" descr="Image result for observational research">
            <a:extLst>
              <a:ext uri="{FF2B5EF4-FFF2-40B4-BE49-F238E27FC236}">
                <a16:creationId xmlns:a16="http://schemas.microsoft.com/office/drawing/2014/main" id="{0ED4B692-0A7A-4F46-8FEE-0CCE314EC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r="9183" b="2"/>
          <a:stretch/>
        </p:blipFill>
        <p:spPr bwMode="auto">
          <a:xfrm>
            <a:off x="6338316" y="1904281"/>
            <a:ext cx="50740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5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BDEE07D-16BF-4D2B-ACE5-077E35648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62" y="1538133"/>
            <a:ext cx="6837002" cy="3781733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E5222C-21EB-49E5-91D4-9F3388A5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A99DE9-0004-4435-A5C6-47452FDC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6" y="53295"/>
            <a:ext cx="4946184" cy="67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85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535DEE-ACD5-4F36-9667-5AE550EF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Zúčastněné pozorování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F964C2-EF6A-435E-BB62-67AD3600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73" y="325465"/>
            <a:ext cx="6438309" cy="6323308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Výzkumník se účastní pozorované situace</a:t>
            </a:r>
          </a:p>
          <a:p>
            <a:r>
              <a:rPr lang="cs-CZ" sz="2000" dirty="0" err="1">
                <a:solidFill>
                  <a:srgbClr val="000000"/>
                </a:solidFill>
              </a:rPr>
              <a:t>Obtrusivní</a:t>
            </a:r>
            <a:r>
              <a:rPr lang="cs-CZ" sz="2000" dirty="0">
                <a:solidFill>
                  <a:srgbClr val="000000"/>
                </a:solidFill>
              </a:rPr>
              <a:t> metoda (může ovlivňovat situaci)</a:t>
            </a:r>
          </a:p>
          <a:p>
            <a:r>
              <a:rPr lang="cs-CZ" sz="2000" dirty="0">
                <a:solidFill>
                  <a:srgbClr val="000000"/>
                </a:solidFill>
              </a:rPr>
              <a:t>Zaznamenávání dat – </a:t>
            </a:r>
            <a:r>
              <a:rPr lang="cs-CZ" sz="2000" b="1" dirty="0">
                <a:solidFill>
                  <a:srgbClr val="000000"/>
                </a:solidFill>
              </a:rPr>
              <a:t>terénní poznámky </a:t>
            </a:r>
            <a:r>
              <a:rPr lang="cs-CZ" sz="2000" dirty="0">
                <a:solidFill>
                  <a:srgbClr val="000000"/>
                </a:solidFill>
              </a:rPr>
              <a:t>(pečlivost a organizace): popisné vs. Reflexivní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Různé další techniky sběru dat: </a:t>
            </a:r>
            <a:r>
              <a:rPr lang="cs-CZ" sz="2000" dirty="0">
                <a:solidFill>
                  <a:srgbClr val="000000"/>
                </a:solidFill>
              </a:rPr>
              <a:t>rozhovory, deníky, audio-video nahrávky, dokumenty, mediální obsahy, příspěvky na SNS</a:t>
            </a:r>
          </a:p>
          <a:p>
            <a:r>
              <a:rPr lang="cs-CZ" sz="2000" dirty="0">
                <a:solidFill>
                  <a:srgbClr val="000000"/>
                </a:solidFill>
              </a:rPr>
              <a:t>Důležitá role klíčového informátora</a:t>
            </a:r>
          </a:p>
          <a:p>
            <a:r>
              <a:rPr lang="cs-CZ" sz="2000" dirty="0">
                <a:solidFill>
                  <a:srgbClr val="000000"/>
                </a:solidFill>
              </a:rPr>
              <a:t>Náročnost na roli tazatele – jak moc vstupovat do dění? Jak neovlivňovat situaci? Jak se udržet v kontaktu? Jak navázat vztahy a získat důvěru? Reciprocita – jak zajistit to, aby respondenti měli pocit, že „z toho něco mají“?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Etika a dopady </a:t>
            </a:r>
          </a:p>
        </p:txBody>
      </p:sp>
    </p:spTree>
    <p:extLst>
      <p:ext uri="{BB962C8B-B14F-4D97-AF65-F5344CB8AC3E}">
        <p14:creationId xmlns:p14="http://schemas.microsoft.com/office/powerpoint/2010/main" val="629985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BE44E6-C775-4887-99DA-2C3990755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8870"/>
            <a:ext cx="10515600" cy="54480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Protože pršelo, dovezli mě ze zastávky autem. Připravili pro nás u nich v kuchyni grilování (kvůli dešti) a dozvěděla jsem se, že poslední členka vedení, se připojí po </a:t>
            </a:r>
            <a:r>
              <a:rPr lang="cs-CZ" i="1" dirty="0" err="1"/>
              <a:t>Skypu</a:t>
            </a:r>
            <a:r>
              <a:rPr lang="cs-CZ" i="1" dirty="0"/>
              <a:t>, protože nemá čas a je nemocná. Během jídla ještě před spojením s A., řešili obsah – co potřebují řešit a hlavně roli A. a vůbec posílení regionů, protože zatím je síla I koncentrovaná v Praze, zatímco aktivita jinde upadá. Bojují s tím, že členové nemají čas (práce, svatby…) a že by asi bylo potřeba spíše nabírat další členy – naděje vkládají do studentů (mají hodně času).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Pozn. je patrné, že si moc nepamatují, jak si rozdělili pravomoci. Velkým tématem se stává hlavně komunikace mezi nimi. Původně měli skupinu, ale začali komunikovat na chatu -  ale tam hůře dohledává (A.). Slíbili si, že skupinu obnoví, navíc ke schválení něčeho zapotřebí 3 z nich (z 5).  Další na, čem se domluvili, že místo telefonování, budou takhle </a:t>
            </a:r>
            <a:r>
              <a:rPr lang="cs-CZ" i="1" dirty="0" err="1"/>
              <a:t>skypovat</a:t>
            </a:r>
            <a:r>
              <a:rPr lang="cs-CZ" i="1" dirty="0"/>
              <a:t>. Cca jednou za dva měsíce se potkají na schůzi vedení. </a:t>
            </a:r>
            <a:r>
              <a:rPr lang="cs-CZ" b="1" i="1" dirty="0"/>
              <a:t>Zdá se, že se tak spousta věcí v poslední době řešila ad hoc – nyní snaha o nějaké nastavení pravidel.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46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602B9-52BF-4BF5-B999-40928291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Příprava a analýza </a:t>
            </a:r>
            <a:r>
              <a:rPr lang="cs-CZ" b="1" dirty="0" err="1"/>
              <a:t>kval</a:t>
            </a:r>
            <a:r>
              <a:rPr lang="cs-CZ" b="1" dirty="0"/>
              <a:t>. dat z rozhovorů/pozorování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75A82F-69B2-4BDA-9C43-34B5B896E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0" y="1825624"/>
            <a:ext cx="10680940" cy="5032375"/>
          </a:xfrm>
        </p:spPr>
        <p:txBody>
          <a:bodyPr>
            <a:normAutofit fontScale="47500" lnSpcReduction="20000"/>
          </a:bodyPr>
          <a:lstStyle/>
          <a:p>
            <a:r>
              <a:rPr lang="cs-CZ" sz="6000" dirty="0"/>
              <a:t>Nahrávání a následná transkripce rozhovorů (ne/doslovná, s poznámkami) – záleží na účelu a povaze výzkumu</a:t>
            </a:r>
          </a:p>
          <a:p>
            <a:r>
              <a:rPr lang="cs-CZ" sz="6000" dirty="0"/>
              <a:t>Návrh kategorií a systémů kategorií</a:t>
            </a:r>
          </a:p>
          <a:p>
            <a:r>
              <a:rPr lang="cs-CZ" sz="6000" dirty="0"/>
              <a:t>Vytváření typologií, typů (s dimenzemi)</a:t>
            </a:r>
          </a:p>
          <a:p>
            <a:r>
              <a:rPr lang="cs-CZ" sz="6000" dirty="0"/>
              <a:t>Nástroje zobrazení – schémata, diagramy                                                                                                                              (kauzální sítě), tabulky, grafy, mapy</a:t>
            </a:r>
          </a:p>
          <a:p>
            <a:endParaRPr lang="cs-CZ" sz="6000" dirty="0"/>
          </a:p>
          <a:p>
            <a:r>
              <a:rPr lang="cs-CZ" sz="6000" dirty="0"/>
              <a:t>Tematická analýza – identifikace klíčových                                                                                                témat </a:t>
            </a:r>
          </a:p>
          <a:p>
            <a:r>
              <a:rPr lang="cs-CZ" sz="5600" dirty="0"/>
              <a:t>Dílčí postupy z diskurzivní analýzy</a:t>
            </a:r>
          </a:p>
          <a:p>
            <a:r>
              <a:rPr lang="cs-CZ" sz="5600" dirty="0"/>
              <a:t>Zakotvená teorie</a:t>
            </a:r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https://docs.google.com/spreadsheets/d/1aAghYf31aLKByCtLNTrBNV2BruEPBNZOYKoMR7sV3nk/edit#gid=1615376153</a:t>
            </a:r>
            <a:endParaRPr lang="cs-CZ" dirty="0"/>
          </a:p>
        </p:txBody>
      </p:sp>
      <p:pic>
        <p:nvPicPr>
          <p:cNvPr id="1034" name="Picture 10" descr="Image result for osror model">
            <a:extLst>
              <a:ext uri="{FF2B5EF4-FFF2-40B4-BE49-F238E27FC236}">
                <a16:creationId xmlns:a16="http://schemas.microsoft.com/office/drawing/2014/main" id="{90B1AF92-CF74-4BBC-BCEC-C623AAC55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21" y="2507721"/>
            <a:ext cx="4888450" cy="21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9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7A85D9-63CF-4A17-8728-F95EE13E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>
                <a:solidFill>
                  <a:srgbClr val="FFFFFF"/>
                </a:solidFill>
              </a:rPr>
              <a:t>Metoda zakotvené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E80635-81AC-4194-978E-E0225305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5" y="2562045"/>
            <a:ext cx="11223620" cy="4097547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Glaser a </a:t>
            </a:r>
            <a:r>
              <a:rPr lang="cs-CZ" sz="1600" dirty="0" err="1">
                <a:solidFill>
                  <a:srgbClr val="000000"/>
                </a:solidFill>
              </a:rPr>
              <a:t>Strauss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rgbClr val="000000"/>
                </a:solidFill>
              </a:rPr>
              <a:t>Analýza dat z dokumentů/rozhovorů nemá striktně daný postup – vnímáno jako slabina kvalitativního výzkumu (zodpovědnost výzkumníka) – zvyšující se tlak na transparentnost při práci s daty</a:t>
            </a:r>
          </a:p>
          <a:p>
            <a:r>
              <a:rPr lang="cs-CZ" sz="1600" dirty="0">
                <a:solidFill>
                  <a:srgbClr val="000000"/>
                </a:solidFill>
              </a:rPr>
              <a:t>Metoda zakotvené teorie jako jedna z mála metod s explicitním popisem postupu analýzy dat vhodným napříč různými typy obsahů</a:t>
            </a:r>
          </a:p>
          <a:p>
            <a:r>
              <a:rPr lang="cs-CZ" sz="1600" dirty="0">
                <a:solidFill>
                  <a:srgbClr val="000000"/>
                </a:solidFill>
              </a:rPr>
              <a:t>jako přístup pro sběr i analýzu dat – cílem z dat formulovat teorii (středního dosahu) – výzkumník postupně odhaluje struktury v datech</a:t>
            </a:r>
          </a:p>
          <a:p>
            <a:r>
              <a:rPr lang="cs-CZ" sz="1600" dirty="0">
                <a:solidFill>
                  <a:srgbClr val="000000"/>
                </a:solidFill>
              </a:rPr>
              <a:t>Teorie-data</a:t>
            </a:r>
          </a:p>
          <a:p>
            <a:r>
              <a:rPr lang="cs-CZ" sz="1600" b="1" dirty="0">
                <a:solidFill>
                  <a:srgbClr val="000000"/>
                </a:solidFill>
              </a:rPr>
              <a:t>Kódování jako základní nástroj </a:t>
            </a:r>
            <a:r>
              <a:rPr lang="cs-CZ" sz="1600" dirty="0">
                <a:solidFill>
                  <a:srgbClr val="000000"/>
                </a:solidFill>
              </a:rPr>
              <a:t>– často přebírán i mimo metodu – tři úrovně: otevřené, axiální, selektivní – od tvorby základních kategorií, prvního hrubého třídění, označování jevů a přidělování kódů s jasným obsahem, přes tvorbu obecnějších kategorií a podkategorií (kategorizace) shlukující kódy  a jejich vlastnosti -  ty jsou pak klíčové pro tvorbu teorie; až po specifikaci vztahů mezi těmito kategoriemi a jejich dimenzemi (příběh)	</a:t>
            </a:r>
          </a:p>
          <a:p>
            <a:r>
              <a:rPr lang="cs-CZ" sz="1600" b="1" dirty="0">
                <a:solidFill>
                  <a:srgbClr val="000000"/>
                </a:solidFill>
              </a:rPr>
              <a:t>Jak kódovat? </a:t>
            </a:r>
            <a:r>
              <a:rPr lang="cs-CZ" sz="1600" dirty="0">
                <a:solidFill>
                  <a:srgbClr val="000000"/>
                </a:solidFill>
              </a:rPr>
              <a:t>Tužka/papír (stříhání, vybarvování), pomocí dokumentů a vykopírování pasáží (</a:t>
            </a:r>
            <a:r>
              <a:rPr lang="cs-CZ" sz="1600" dirty="0" err="1">
                <a:solidFill>
                  <a:srgbClr val="000000"/>
                </a:solidFill>
              </a:rPr>
              <a:t>word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 err="1">
                <a:solidFill>
                  <a:srgbClr val="000000"/>
                </a:solidFill>
              </a:rPr>
              <a:t>excel</a:t>
            </a:r>
            <a:r>
              <a:rPr lang="cs-CZ" sz="1600" dirty="0">
                <a:solidFill>
                  <a:srgbClr val="000000"/>
                </a:solidFill>
              </a:rPr>
              <a:t>), pomocí analytických programů (</a:t>
            </a:r>
            <a:r>
              <a:rPr lang="cs-CZ" sz="1600" dirty="0" err="1">
                <a:solidFill>
                  <a:srgbClr val="000000"/>
                </a:solidFill>
              </a:rPr>
              <a:t>Atlas.ti</a:t>
            </a:r>
            <a:r>
              <a:rPr lang="cs-CZ" sz="1600" dirty="0">
                <a:solidFill>
                  <a:srgbClr val="000000"/>
                </a:solidFill>
              </a:rPr>
              <a:t>; MAXQDA, CAQDAS) </a:t>
            </a:r>
          </a:p>
          <a:p>
            <a:r>
              <a:rPr lang="cs-CZ" sz="1600" dirty="0">
                <a:solidFill>
                  <a:srgbClr val="000000"/>
                </a:solidFill>
              </a:rPr>
              <a:t>Reliabilita kódování u více </a:t>
            </a:r>
            <a:r>
              <a:rPr lang="cs-CZ" sz="1600" dirty="0" err="1">
                <a:solidFill>
                  <a:srgbClr val="000000"/>
                </a:solidFill>
              </a:rPr>
              <a:t>kóderů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82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BF0DC-21C3-4891-9D0E-47A44BEB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(3) </a:t>
            </a:r>
            <a:r>
              <a:rPr lang="cs-CZ" b="1" dirty="0"/>
              <a:t>OBSAHY A JEJICH ANALÝZA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7080FF-711B-4458-8BB5-809189B54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Odlišnosti a podobnosti s analýzou rozhovorů: </a:t>
            </a:r>
          </a:p>
          <a:p>
            <a:pPr>
              <a:buFontTx/>
              <a:buChar char="-"/>
            </a:pPr>
            <a:r>
              <a:rPr lang="cs-CZ" dirty="0"/>
              <a:t>Ve srovnání s analýzou rozhovorů často větší důraz na jazykovou stránku textů, užití slov, slovosled, skryté (latentní) významy, metafory, vizuály a jejich prvky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  <a:p>
            <a:pPr>
              <a:buFontTx/>
              <a:buChar char="-"/>
            </a:pPr>
            <a:r>
              <a:rPr lang="cs-CZ" dirty="0"/>
              <a:t>Stejné metody pro analýzu textu + metody další a specifické: sémantická analýza, diskurzivní analýza, konverzační analýza, narativní analýza, analýza rámců, žánrová analýza, analýza metafor, kvalitativní obsahová analýza…</a:t>
            </a:r>
          </a:p>
          <a:p>
            <a:pPr>
              <a:buFontTx/>
              <a:buChar char="-"/>
            </a:pPr>
            <a:r>
              <a:rPr lang="cs-CZ" dirty="0"/>
              <a:t>O redukci dat nerozhodují zkoumané subjekty</a:t>
            </a:r>
          </a:p>
          <a:p>
            <a:pPr>
              <a:buFontTx/>
              <a:buChar char="-"/>
            </a:pPr>
            <a:r>
              <a:rPr lang="cs-CZ" dirty="0"/>
              <a:t>Odlišnosti podle cíle – např. identifikace aktérů a jejich zobrazování, rámců, diskurzivních praktik v obsazích, lingvistických či vizuálních prvků, ideologie </a:t>
            </a:r>
            <a:r>
              <a:rPr lang="cs-CZ" dirty="0">
                <a:sym typeface="Wingdings" panose="05000000000000000000" pitchFamily="2" charset="2"/>
              </a:rPr>
              <a:t> posun z rovinu textu, kontexty a interpretace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75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906B26C-C966-4B08-9F45-9CB031F1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Sémiotická analýza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831B2F-B1C8-41DB-8C00-BD1EE7C92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95" y="2579297"/>
            <a:ext cx="11413400" cy="40112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800" dirty="0">
                <a:solidFill>
                  <a:srgbClr val="000000"/>
                </a:solidFill>
              </a:rPr>
              <a:t>snaha o porozumění používání znaků a tvorbě významů + jejich vztahů ve znakovém systému: ptáme se, proč je text uspořádán tak, jak je uspořádán? Jaké to má významy v kontextu dané kultury? (např. analýza reklamních sdělení, vizuálů)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rgbClr val="000000"/>
                </a:solidFill>
              </a:rPr>
              <a:t>předpoklad, že komunikace je založena na výměně </a:t>
            </a:r>
            <a:r>
              <a:rPr lang="cs-CZ" sz="1800" b="1" dirty="0">
                <a:solidFill>
                  <a:srgbClr val="000000"/>
                </a:solidFill>
              </a:rPr>
              <a:t>znaků</a:t>
            </a:r>
            <a:r>
              <a:rPr lang="cs-CZ" sz="1800" dirty="0">
                <a:solidFill>
                  <a:srgbClr val="000000"/>
                </a:solidFill>
              </a:rPr>
              <a:t> (slovní, verbální, vizuální)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rgbClr val="000000"/>
                </a:solidFill>
              </a:rPr>
              <a:t>každý znak má podobu </a:t>
            </a:r>
            <a:r>
              <a:rPr lang="cs-CZ" sz="1800" b="1" dirty="0">
                <a:solidFill>
                  <a:srgbClr val="000000"/>
                </a:solidFill>
              </a:rPr>
              <a:t>označujícího</a:t>
            </a:r>
            <a:r>
              <a:rPr lang="cs-CZ" sz="1800" dirty="0">
                <a:solidFill>
                  <a:srgbClr val="000000"/>
                </a:solidFill>
              </a:rPr>
              <a:t> (co vidíme, slyšíme) a </a:t>
            </a:r>
            <a:r>
              <a:rPr lang="cs-CZ" sz="1800" b="1" dirty="0">
                <a:solidFill>
                  <a:srgbClr val="000000"/>
                </a:solidFill>
              </a:rPr>
              <a:t>označovaného </a:t>
            </a:r>
            <a:r>
              <a:rPr lang="cs-CZ" sz="1800" dirty="0">
                <a:solidFill>
                  <a:srgbClr val="000000"/>
                </a:solidFill>
              </a:rPr>
              <a:t>(mentální koncept, který to představuje)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rgbClr val="000000"/>
                </a:solidFill>
              </a:rPr>
              <a:t>1 označující má mnoho podob označovaného </a:t>
            </a:r>
            <a:r>
              <a:rPr lang="cs-CZ" sz="1800" dirty="0">
                <a:solidFill>
                  <a:srgbClr val="000000"/>
                </a:solidFill>
                <a:sym typeface="Wingdings" panose="05000000000000000000" pitchFamily="2" charset="2"/>
              </a:rPr>
              <a:t> prostor pro tvorbu významů, volba + Význam nemusí být pro tvůrce a příjemce shodný</a:t>
            </a:r>
          </a:p>
          <a:p>
            <a:pPr>
              <a:buFontTx/>
              <a:buChar char="-"/>
            </a:pPr>
            <a:r>
              <a:rPr lang="cs-CZ" sz="1800" dirty="0">
                <a:solidFill>
                  <a:srgbClr val="000000"/>
                </a:solidFill>
              </a:rPr>
              <a:t>výklad prvků, ze kterých se sdělení skládá (první význam, denotativní analýza): kdo tam je, co má na sobě, jak dlouho tam byl, co dělal + technické kódy (zobrazení, barva, vizuál)</a:t>
            </a:r>
          </a:p>
          <a:p>
            <a:pPr>
              <a:buFontTx/>
              <a:buChar char="-"/>
            </a:pPr>
            <a:r>
              <a:rPr lang="cs-CZ" sz="1800" dirty="0" err="1">
                <a:solidFill>
                  <a:srgbClr val="000000"/>
                </a:solidFill>
              </a:rPr>
              <a:t>Konotativní</a:t>
            </a:r>
            <a:r>
              <a:rPr lang="cs-CZ" sz="1800" dirty="0">
                <a:solidFill>
                  <a:srgbClr val="000000"/>
                </a:solidFill>
              </a:rPr>
              <a:t> analýza: asociace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</a:rPr>
              <a:t>paradigmatické (užití znaků, binární opozice) a syntagmatické uspořádání (řazení)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</a:rPr>
              <a:t>Metafory a metonymie</a:t>
            </a:r>
          </a:p>
          <a:p>
            <a:endParaRPr lang="cs-CZ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735BE1-35F2-4B54-8847-7C79CF23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2782"/>
            <a:ext cx="10515600" cy="5394181"/>
          </a:xfrm>
        </p:spPr>
        <p:txBody>
          <a:bodyPr>
            <a:normAutofit fontScale="92500"/>
          </a:bodyPr>
          <a:lstStyle/>
          <a:p>
            <a:r>
              <a:rPr lang="cs-CZ" altLang="cs-CZ" dirty="0"/>
              <a:t>Základní metody/tradice </a:t>
            </a:r>
            <a:r>
              <a:rPr lang="cs-CZ" altLang="cs-CZ" dirty="0" err="1"/>
              <a:t>kvalivýzkumu</a:t>
            </a:r>
            <a:r>
              <a:rPr lang="cs-CZ" altLang="cs-CZ" dirty="0"/>
              <a:t>: případové studie; etnografické studie; zakotvená teorie; fenomenologický výzkum </a:t>
            </a:r>
            <a:r>
              <a:rPr lang="en-GB" altLang="cs-CZ" dirty="0"/>
              <a:t>+ </a:t>
            </a:r>
          </a:p>
          <a:p>
            <a:endParaRPr lang="en-GB" altLang="cs-CZ" dirty="0"/>
          </a:p>
          <a:p>
            <a:pPr marL="0" indent="0">
              <a:buNone/>
            </a:pPr>
            <a:r>
              <a:rPr lang="cs-CZ" altLang="cs-CZ" b="1" dirty="0"/>
              <a:t>Případová studie</a:t>
            </a:r>
            <a:r>
              <a:rPr lang="cs-CZ" altLang="cs-CZ" dirty="0"/>
              <a:t>: studie jednoho či více případů (cílem zjištění, jaké jsou charakteristiky daného případu či případů) – osoba, komunita, skupina, organizace, událost… - typy podle výběru a účelu (jak se případová studie vztahuje k jiným případům?)</a:t>
            </a:r>
          </a:p>
          <a:p>
            <a:pPr marL="0" indent="0">
              <a:buNone/>
            </a:pPr>
            <a:r>
              <a:rPr lang="cs-CZ" altLang="cs-CZ" b="1" dirty="0"/>
              <a:t>Etnografický přístup</a:t>
            </a:r>
            <a:r>
              <a:rPr lang="cs-CZ" altLang="cs-CZ" dirty="0"/>
              <a:t>: popis kultury (postoje, hodnoty, normy…), holistický obraz skupiny, každodennost jedinců, snaha o porozumění dění ve skupině</a:t>
            </a:r>
          </a:p>
          <a:p>
            <a:pPr marL="0" indent="0">
              <a:buNone/>
            </a:pPr>
            <a:r>
              <a:rPr lang="cs-CZ" altLang="cs-CZ" b="1" dirty="0"/>
              <a:t>Zakotvená teorie</a:t>
            </a:r>
            <a:r>
              <a:rPr lang="cs-CZ" altLang="cs-CZ" dirty="0"/>
              <a:t>: výzkum směřuje k návrhu teorie pomocí dat (cílem vysvětlení daného fenoménu na základě dat)</a:t>
            </a:r>
          </a:p>
          <a:p>
            <a:pPr marL="0" indent="0">
              <a:buNone/>
            </a:pPr>
            <a:r>
              <a:rPr lang="cs-CZ" altLang="cs-CZ" b="1" dirty="0"/>
              <a:t>Fenomenologický výzkum</a:t>
            </a:r>
            <a:r>
              <a:rPr lang="cs-CZ" altLang="cs-CZ" dirty="0"/>
              <a:t>: porozumění zkušenostem jedinců (cílem porozumění významům prožívané zkušenosti)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88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07EB58-FFD9-4011-B88E-6BB86A3D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Diskurzivní analýza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179940-F292-422E-9F2C-1AB5190C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3" y="2674189"/>
            <a:ext cx="11214992" cy="3838754"/>
          </a:xfrm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Vyšší rovina, než je rovina textů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Vztah mezi obsahy a společností, prostředím, v němž vznikají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Mocenské pozice a jejich vliv + jejich reflexe v obsazích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Nestačí analýza obsahů – hledání významů na vyšší úrovni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 významy nejsou izolovány (jiné typy analýz krátké) od prostředí, kde vznikají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endParaRPr lang="cs-CZ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Zjednodušeně: </a:t>
            </a:r>
            <a:r>
              <a:rPr lang="cs-CZ" sz="1600" b="1" dirty="0">
                <a:solidFill>
                  <a:srgbClr val="000000"/>
                </a:solidFill>
                <a:sym typeface="Wingdings" panose="05000000000000000000" pitchFamily="2" charset="2"/>
              </a:rPr>
              <a:t>diskurz</a:t>
            </a: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 jako sada textů k nějaké oblasti, tématu ve společnosti, které nějak budují význam a reflektují mocenské uspořádání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Typů analýzy je mnoho, stejně tak jako definice „diskurzu“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Komplexní přístup – vztažen k teorii + definuje, na co se dívat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Nutnost specifikace proudu (jakou DA že to děláte?)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Tři hlavní proudy: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Diskurzivní psychologie, konverzační analýza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Lingvistická (lexikálně sémantická) – </a:t>
            </a:r>
            <a:r>
              <a:rPr lang="cs-CZ" sz="1600" dirty="0" err="1">
                <a:solidFill>
                  <a:srgbClr val="000000"/>
                </a:solidFill>
              </a:rPr>
              <a:t>Fairclough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 err="1">
                <a:solidFill>
                  <a:srgbClr val="000000"/>
                </a:solidFill>
              </a:rPr>
              <a:t>Wodak</a:t>
            </a:r>
            <a:r>
              <a:rPr lang="cs-CZ" sz="1600" dirty="0">
                <a:solidFill>
                  <a:srgbClr val="000000"/>
                </a:solidFill>
              </a:rPr>
              <a:t>, von </a:t>
            </a:r>
            <a:r>
              <a:rPr lang="cs-CZ" sz="1600" dirty="0" err="1">
                <a:solidFill>
                  <a:srgbClr val="000000"/>
                </a:solidFill>
              </a:rPr>
              <a:t>Leeuwen</a:t>
            </a:r>
            <a:r>
              <a:rPr lang="cs-CZ" sz="1600" dirty="0">
                <a:solidFill>
                  <a:srgbClr val="000000"/>
                </a:solidFill>
              </a:rPr>
              <a:t> (vizuální)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Sociologicko-politická – </a:t>
            </a:r>
            <a:r>
              <a:rPr lang="cs-CZ" sz="1600" dirty="0" err="1">
                <a:solidFill>
                  <a:srgbClr val="000000"/>
                </a:solidFill>
              </a:rPr>
              <a:t>Foucault</a:t>
            </a:r>
            <a:endParaRPr lang="cs-CZ" sz="16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>
                <a:solidFill>
                  <a:srgbClr val="000000"/>
                </a:solidFill>
              </a:rPr>
              <a:t>Zajímavé je pomezí 2-3: van </a:t>
            </a:r>
            <a:r>
              <a:rPr lang="cs-CZ" sz="1600" dirty="0" err="1">
                <a:solidFill>
                  <a:srgbClr val="000000"/>
                </a:solidFill>
              </a:rPr>
              <a:t>Dijk</a:t>
            </a:r>
            <a:r>
              <a:rPr lang="cs-CZ" sz="1600" dirty="0">
                <a:solidFill>
                  <a:srgbClr val="000000"/>
                </a:solidFill>
              </a:rPr>
              <a:t> – CDA – kritická diskurzivní analýza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0">
                <a:solidFill>
                  <a:srgbClr val="000000"/>
                </a:solidFill>
              </a:rPr>
              <a:t>Odlišné pojetí diskurzu: lingvistické (úzké)/sociologické</a:t>
            </a:r>
          </a:p>
          <a:p>
            <a:endParaRPr lang="cs-CZ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34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C1C841-9628-4FDA-80D0-672DF0B27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568036"/>
            <a:ext cx="11591186" cy="606829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400" i="1" dirty="0" err="1"/>
              <a:t>Wodak</a:t>
            </a:r>
            <a:r>
              <a:rPr lang="cs-CZ" sz="3400" i="1" dirty="0"/>
              <a:t> (CDA): diskurz jako forma produktivní sociální praxe, která se podílí na vytváření objektů vědění, situací, sociálních identit subjektů i uspořádání společnosti skrze mezilidské i skupinové vztahy</a:t>
            </a:r>
          </a:p>
          <a:p>
            <a:pPr marL="0" indent="0">
              <a:buNone/>
            </a:pPr>
            <a:r>
              <a:rPr lang="cs-CZ" sz="3400" i="1" dirty="0" err="1"/>
              <a:t>Foucault</a:t>
            </a:r>
            <a:r>
              <a:rPr lang="cs-CZ" sz="3400" i="1" dirty="0"/>
              <a:t>: soubor vědění o určitém tématu a současně systém pravidel a omezení usměrňujících produkci vědění – tedy vytváření nových výpovědí o dané oblasti</a:t>
            </a:r>
          </a:p>
          <a:p>
            <a:pPr marL="0" indent="0">
              <a:buNone/>
            </a:pPr>
            <a:endParaRPr lang="cs-CZ" sz="3400" i="1" dirty="0"/>
          </a:p>
          <a:p>
            <a:pPr>
              <a:buFontTx/>
              <a:buChar char="-"/>
            </a:pPr>
            <a:r>
              <a:rPr lang="cs-CZ" sz="3400" dirty="0"/>
              <a:t>Diskurz jako nástroj sociální konstrukce reality (souhrn vědění a výpovědí + praktik)</a:t>
            </a:r>
          </a:p>
          <a:p>
            <a:pPr>
              <a:buFontTx/>
              <a:buChar char="-"/>
            </a:pPr>
            <a:r>
              <a:rPr lang="cs-CZ" sz="3400" dirty="0"/>
              <a:t>Diskurzy složené ze znaků, ale i sociálních praktik</a:t>
            </a:r>
          </a:p>
          <a:p>
            <a:pPr>
              <a:buFontTx/>
              <a:buChar char="-"/>
            </a:pPr>
            <a:r>
              <a:rPr lang="cs-CZ" sz="3400" dirty="0"/>
              <a:t>Člověk jako subjekt, diskurz formuje způsoby uvažování a nastavuje pravidla</a:t>
            </a:r>
          </a:p>
          <a:p>
            <a:pPr>
              <a:buFontTx/>
              <a:buChar char="-"/>
            </a:pPr>
            <a:r>
              <a:rPr lang="cs-CZ" sz="3400" dirty="0"/>
              <a:t>Z diskurzu nelze vystoupit, jsou proměnlivé, je jich několik zároveň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3400" dirty="0"/>
              <a:t>CDA </a:t>
            </a:r>
          </a:p>
          <a:p>
            <a:r>
              <a:rPr lang="cs-CZ" sz="3400" dirty="0"/>
              <a:t>k řešení sociálních problémů</a:t>
            </a:r>
          </a:p>
          <a:p>
            <a:r>
              <a:rPr lang="cs-CZ" sz="3400" dirty="0"/>
              <a:t>moc, nerovnosti, ideologie, dominance</a:t>
            </a:r>
          </a:p>
          <a:p>
            <a:r>
              <a:rPr lang="cs-CZ" sz="3400" dirty="0"/>
              <a:t>řada možností, jak aplikovat </a:t>
            </a:r>
            <a:r>
              <a:rPr lang="cs-CZ" sz="3400" dirty="0">
                <a:sym typeface="Wingdings" panose="05000000000000000000" pitchFamily="2" charset="2"/>
              </a:rPr>
              <a:t> m</a:t>
            </a:r>
            <a:r>
              <a:rPr lang="cs-CZ" sz="3400" dirty="0"/>
              <a:t>ůže nás například zajímat: </a:t>
            </a:r>
          </a:p>
          <a:p>
            <a:pPr marL="0" indent="0">
              <a:buNone/>
            </a:pPr>
            <a:r>
              <a:rPr lang="cs-CZ" sz="2900" dirty="0"/>
              <a:t>CO – Co je zmíněno v titulku, co je v úvodním odstavci, jaké události jsou v celém příběhu? Co je ústředním tématem? V jakém vztahu jsou jednotlivé části? Co je opomenuto?</a:t>
            </a:r>
          </a:p>
          <a:p>
            <a:pPr marL="0" indent="0">
              <a:buNone/>
            </a:pPr>
            <a:r>
              <a:rPr lang="cs-CZ" sz="2900" dirty="0"/>
              <a:t>KDO – Kdo je zdrojem? kdo je citován a kdo ne? Kteří aktéři jsou zmiňováni? Co to je za aktéry? Proč tam jsou?</a:t>
            </a:r>
          </a:p>
          <a:p>
            <a:pPr marL="0" indent="0">
              <a:buNone/>
            </a:pPr>
            <a:r>
              <a:rPr lang="cs-CZ" sz="2900" dirty="0"/>
              <a:t>KDE – Kde se příběh odehrává</a:t>
            </a:r>
          </a:p>
          <a:p>
            <a:pPr marL="0" indent="0">
              <a:buNone/>
            </a:pPr>
            <a:r>
              <a:rPr lang="cs-CZ" sz="2900" dirty="0"/>
              <a:t>KDY – Jaká je struktura příběhu? Chybí něco?</a:t>
            </a:r>
          </a:p>
          <a:p>
            <a:pPr marL="0" indent="0">
              <a:buNone/>
            </a:pPr>
            <a:r>
              <a:rPr lang="cs-CZ" sz="2900" dirty="0"/>
              <a:t>STRUKTURA – Propojení, zastření významu</a:t>
            </a:r>
          </a:p>
          <a:p>
            <a:pPr>
              <a:buFontTx/>
              <a:buChar char="-"/>
            </a:pPr>
            <a:endParaRPr lang="cs-CZ" sz="2000" dirty="0"/>
          </a:p>
          <a:p>
            <a:pPr marL="0" indent="0">
              <a:buNone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57513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16226-F727-4E68-9617-C7746F4A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cs-CZ" b="1" dirty="0"/>
              <a:t>Interpretace dat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068929-32F0-4E3F-9AFC-B74C196B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17" y="2583236"/>
            <a:ext cx="5677552" cy="271103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62862B-A329-40CF-9E9B-DE1BA43BF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211" y="513612"/>
            <a:ext cx="4623759" cy="6344388"/>
          </a:xfrm>
        </p:spPr>
        <p:txBody>
          <a:bodyPr anchor="ctr">
            <a:normAutofit fontScale="92500"/>
          </a:bodyPr>
          <a:lstStyle/>
          <a:p>
            <a:r>
              <a:rPr lang="cs-CZ" sz="1600" dirty="0"/>
              <a:t>Záleží na typu studie (případová studie, etnografický výzkum) a specifické metodě – jiné důrazy v diskurzivní analýze, sémantické analýze</a:t>
            </a:r>
          </a:p>
          <a:p>
            <a:r>
              <a:rPr lang="cs-CZ" sz="1600" dirty="0"/>
              <a:t>Jiné typy interpretací a zaměření při analýze rozhovorů či pozorování, jiné zaměření  při práci s dokumenty (mediálními obsahy)</a:t>
            </a:r>
          </a:p>
          <a:p>
            <a:pPr marL="0" indent="0">
              <a:buNone/>
            </a:pPr>
            <a:r>
              <a:rPr lang="cs-CZ" sz="1600" dirty="0"/>
              <a:t>Rozhovory : např.</a:t>
            </a:r>
          </a:p>
          <a:p>
            <a:pPr marL="457200" indent="-457200">
              <a:buAutoNum type="arabicParenBoth"/>
            </a:pPr>
            <a:r>
              <a:rPr lang="cs-CZ" altLang="cs-CZ" sz="1400" dirty="0"/>
              <a:t>diskurz </a:t>
            </a:r>
            <a:r>
              <a:rPr lang="cs-CZ" altLang="cs-CZ" sz="1050" dirty="0"/>
              <a:t>(jako regulovaná oblast vypovídání, politika řeči): o čem se smí mluvit, o čem ne, co je hodnoceno jako samozřejmé, co jako irelevantní atd.</a:t>
            </a:r>
          </a:p>
          <a:p>
            <a:pPr marL="457200" indent="-457200">
              <a:buAutoNum type="arabicParenBoth"/>
            </a:pPr>
            <a:r>
              <a:rPr lang="cs-CZ" altLang="cs-CZ" sz="1400" dirty="0"/>
              <a:t>objektivní referenty řeči </a:t>
            </a:r>
            <a:r>
              <a:rPr lang="cs-CZ" altLang="cs-CZ" sz="1200" dirty="0"/>
              <a:t>(témata/fakta): o čem se hovoří</a:t>
            </a:r>
          </a:p>
          <a:p>
            <a:pPr marL="342900" indent="-342900">
              <a:buAutoNum type="arabicParenBoth" startAt="3"/>
            </a:pPr>
            <a:r>
              <a:rPr lang="cs-CZ" altLang="cs-CZ" sz="1400" dirty="0"/>
              <a:t>   subjektivita respondenta (</a:t>
            </a:r>
            <a:r>
              <a:rPr lang="cs-CZ" altLang="cs-CZ" sz="1400" dirty="0" err="1"/>
              <a:t>Wengraf</a:t>
            </a:r>
            <a:r>
              <a:rPr lang="cs-CZ" altLang="cs-CZ" sz="1400" dirty="0"/>
              <a:t>)</a:t>
            </a:r>
          </a:p>
          <a:p>
            <a:pPr marL="342900" indent="-342900">
              <a:buAutoNum type="arabicParenBoth" startAt="3"/>
            </a:pPr>
            <a:endParaRPr lang="cs-CZ" altLang="cs-CZ" sz="1400" dirty="0"/>
          </a:p>
          <a:p>
            <a:pPr marL="0" indent="0">
              <a:buNone/>
            </a:pPr>
            <a:r>
              <a:rPr lang="cs-CZ" altLang="cs-CZ" sz="1600" dirty="0"/>
              <a:t>Mediální obsahy: např. </a:t>
            </a:r>
          </a:p>
          <a:p>
            <a:pPr marL="342900" indent="-342900">
              <a:buAutoNum type="arabicParenBoth"/>
            </a:pPr>
            <a:r>
              <a:rPr lang="cs-CZ" altLang="cs-CZ" sz="1500" dirty="0"/>
              <a:t>deskripce: je, nebo není sledovaný prvek</a:t>
            </a:r>
            <a:br>
              <a:rPr lang="cs-CZ" altLang="cs-CZ" sz="1500" dirty="0"/>
            </a:br>
            <a:r>
              <a:rPr lang="cs-CZ" altLang="cs-CZ" sz="1500" dirty="0"/>
              <a:t>(slovo, metafora, argument…) přítomen</a:t>
            </a:r>
          </a:p>
          <a:p>
            <a:pPr marL="342900" indent="-342900">
              <a:buAutoNum type="arabicParenBoth"/>
            </a:pPr>
            <a:r>
              <a:rPr lang="cs-CZ" altLang="cs-CZ" sz="1500" dirty="0"/>
              <a:t>interpretace: co sledovaný prvek a jeho </a:t>
            </a:r>
            <a:br>
              <a:rPr lang="cs-CZ" altLang="cs-CZ" sz="1500" dirty="0"/>
            </a:br>
            <a:r>
              <a:rPr lang="cs-CZ" altLang="cs-CZ" sz="1500" dirty="0"/>
              <a:t>přítomnost, resp. absence znamená</a:t>
            </a:r>
          </a:p>
          <a:p>
            <a:pPr marL="342900" indent="-342900">
              <a:buAutoNum type="arabicParenBoth"/>
            </a:pPr>
            <a:r>
              <a:rPr lang="cs-CZ" altLang="cs-CZ" sz="1500" dirty="0"/>
              <a:t>explanace: jak sledovaný prvek reprodukuje </a:t>
            </a:r>
            <a:br>
              <a:rPr lang="cs-CZ" altLang="cs-CZ" sz="1500" dirty="0"/>
            </a:br>
            <a:r>
              <a:rPr lang="cs-CZ" altLang="cs-CZ" sz="1500" dirty="0"/>
              <a:t>nebo přepisuje mocenské asymetrie mezi</a:t>
            </a:r>
            <a:br>
              <a:rPr lang="cs-CZ" altLang="cs-CZ" sz="1500" dirty="0"/>
            </a:br>
            <a:r>
              <a:rPr lang="cs-CZ" altLang="cs-CZ" sz="1500" dirty="0"/>
              <a:t>aktéry diskurzu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b="1" dirty="0"/>
              <a:t>Zhuštěný popis a ilustrace -  pečlivé interpretace a jistá míra abstrakce (ilustrace pomocí dat – úryvky z obsahů fungují podobně jako grafy a tabulky)</a:t>
            </a:r>
          </a:p>
          <a:p>
            <a:endParaRPr lang="cs-CZ" sz="1300" dirty="0"/>
          </a:p>
          <a:p>
            <a:pPr marL="0" indent="0">
              <a:buNone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299827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49FF9-7BE0-421F-A30B-48694B65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5B368-D616-4A1F-B495-9CC712D5A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tři základní části výzkumu médií: produkce – text – recepce</a:t>
            </a:r>
          </a:p>
          <a:p>
            <a:endParaRPr lang="cs-CZ" altLang="cs-CZ" dirty="0"/>
          </a:p>
          <a:p>
            <a:r>
              <a:rPr lang="cs-CZ" altLang="cs-CZ" dirty="0" err="1"/>
              <a:t>kvali</a:t>
            </a:r>
            <a:r>
              <a:rPr lang="cs-CZ" altLang="cs-CZ" dirty="0"/>
              <a:t> výzkum mediálních produkčních a recepčních praxí (terénní výzkum): náročnější z hlediska sběru dat</a:t>
            </a:r>
          </a:p>
          <a:p>
            <a:r>
              <a:rPr lang="cs-CZ" altLang="cs-CZ" dirty="0" err="1"/>
              <a:t>kvali</a:t>
            </a:r>
            <a:r>
              <a:rPr lang="cs-CZ" altLang="cs-CZ" dirty="0"/>
              <a:t> výzkum mediálních textů: náročnější z hlediska analýzy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49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6D860E-A535-49D8-8971-9423B592E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8" y="699655"/>
            <a:ext cx="11136702" cy="5718398"/>
          </a:xfrm>
        </p:spPr>
        <p:txBody>
          <a:bodyPr>
            <a:normAutofit/>
          </a:bodyPr>
          <a:lstStyle/>
          <a:p>
            <a:r>
              <a:rPr lang="cs-CZ" altLang="cs-CZ" sz="2100" b="1" dirty="0"/>
              <a:t>Tři základní typy dat: rozhovory (dotazování), pozorování, dokumenty</a:t>
            </a:r>
          </a:p>
          <a:p>
            <a:endParaRPr lang="cs-CZ" altLang="cs-CZ" sz="2100" dirty="0"/>
          </a:p>
          <a:p>
            <a:r>
              <a:rPr lang="cs-CZ" altLang="cs-CZ" sz="2100" dirty="0"/>
              <a:t>kvalitativní techniky </a:t>
            </a:r>
            <a:r>
              <a:rPr lang="cs-CZ" altLang="cs-CZ" sz="2100" u="sng" dirty="0"/>
              <a:t>sběru</a:t>
            </a:r>
            <a:r>
              <a:rPr lang="cs-CZ" altLang="cs-CZ" sz="2100" dirty="0"/>
              <a:t> dat: hloubkový rozhovor, </a:t>
            </a:r>
            <a:r>
              <a:rPr lang="cs-CZ" altLang="cs-CZ" sz="2100" dirty="0" err="1"/>
              <a:t>polostrukturovaný</a:t>
            </a:r>
            <a:r>
              <a:rPr lang="cs-CZ" altLang="cs-CZ" sz="2100" dirty="0"/>
              <a:t> rozhovor, </a:t>
            </a:r>
            <a:r>
              <a:rPr lang="cs-CZ" altLang="cs-CZ" sz="2100" dirty="0" err="1"/>
              <a:t>focus</a:t>
            </a:r>
            <a:r>
              <a:rPr lang="cs-CZ" altLang="cs-CZ" sz="2100" dirty="0"/>
              <a:t> </a:t>
            </a:r>
            <a:r>
              <a:rPr lang="cs-CZ" altLang="cs-CZ" sz="2100" dirty="0" err="1"/>
              <a:t>groups</a:t>
            </a:r>
            <a:r>
              <a:rPr lang="cs-CZ" altLang="cs-CZ" sz="2100" dirty="0"/>
              <a:t>, orální historie/biografie, zápisky</a:t>
            </a:r>
          </a:p>
          <a:p>
            <a:pPr lvl="1"/>
            <a:r>
              <a:rPr lang="cs-CZ" altLang="cs-CZ" sz="1800" dirty="0"/>
              <a:t>záznam běžných praxí, zpracovatelských n. čtenářských</a:t>
            </a:r>
          </a:p>
          <a:p>
            <a:pPr lvl="1"/>
            <a:r>
              <a:rPr lang="cs-CZ" altLang="cs-CZ" sz="1800" dirty="0"/>
              <a:t>výpovědi často brány jako srozumitelné a vypovídající, bez nutnosti dalšího rozboru</a:t>
            </a:r>
          </a:p>
          <a:p>
            <a:pPr lvl="1"/>
            <a:r>
              <a:rPr lang="cs-CZ" altLang="cs-CZ" sz="1800" dirty="0"/>
              <a:t>klíčová je </a:t>
            </a:r>
            <a:r>
              <a:rPr lang="cs-CZ" altLang="cs-CZ" sz="1800" dirty="0" err="1"/>
              <a:t>kontextualizace</a:t>
            </a:r>
            <a:endParaRPr lang="cs-CZ" altLang="cs-CZ" sz="1800" dirty="0"/>
          </a:p>
          <a:p>
            <a:pPr marL="457200" lvl="1" indent="0">
              <a:buNone/>
            </a:pPr>
            <a:endParaRPr lang="cs-CZ" altLang="cs-CZ" sz="2100" dirty="0"/>
          </a:p>
          <a:p>
            <a:r>
              <a:rPr lang="cs-CZ" altLang="cs-CZ" sz="2100" dirty="0"/>
              <a:t>kvalitativní metody </a:t>
            </a:r>
            <a:r>
              <a:rPr lang="cs-CZ" altLang="cs-CZ" sz="2100" u="sng" dirty="0"/>
              <a:t>analýzy</a:t>
            </a:r>
            <a:r>
              <a:rPr lang="cs-CZ" altLang="cs-CZ" sz="2100" dirty="0"/>
              <a:t> dat: sémiotická analýza, (kritická) diskurzivní a., konverzační a., recepční a., narativní a.</a:t>
            </a:r>
          </a:p>
          <a:p>
            <a:pPr lvl="1"/>
            <a:r>
              <a:rPr lang="cs-CZ" altLang="cs-CZ" sz="1800" dirty="0"/>
              <a:t>analýza mediálních textů (novinových článků, reklamních plakátů…)</a:t>
            </a:r>
          </a:p>
          <a:p>
            <a:pPr lvl="1"/>
            <a:r>
              <a:rPr lang="cs-CZ" altLang="cs-CZ" sz="1800" dirty="0"/>
              <a:t>v souladu s teoretickými/metodologickými východisky</a:t>
            </a:r>
          </a:p>
          <a:p>
            <a:pPr lvl="1"/>
            <a:endParaRPr lang="cs-CZ" altLang="cs-CZ" sz="1800" dirty="0"/>
          </a:p>
          <a:p>
            <a:r>
              <a:rPr lang="cs-CZ" sz="2000" dirty="0"/>
              <a:t>Častá triangulace dat v kvalitativním výzkum – kombinace různých technik sběrů dat a různých materiálů </a:t>
            </a:r>
            <a:r>
              <a:rPr lang="cs-CZ" sz="2000" dirty="0">
                <a:sym typeface="Wingdings" panose="05000000000000000000" pitchFamily="2" charset="2"/>
              </a:rPr>
              <a:t> holistický přístup, kontexty – sběr různých </a:t>
            </a:r>
            <a:r>
              <a:rPr lang="cs-CZ" sz="2000" dirty="0" err="1">
                <a:sym typeface="Wingdings" panose="05000000000000000000" pitchFamily="2" charset="2"/>
              </a:rPr>
              <a:t>raw</a:t>
            </a:r>
            <a:r>
              <a:rPr lang="cs-CZ" sz="2000" dirty="0">
                <a:sym typeface="Wingdings" panose="05000000000000000000" pitchFamily="2" charset="2"/>
              </a:rPr>
              <a:t> materiálů (záznamy pozorování, terénní poznámky, deníček výzkumníka, obrázky, videa, příspěvky na online sociálních sítích, dokumenty…)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3389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7952712-25EE-4D23-98B5-16544CEE6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r="7020"/>
          <a:stretch/>
        </p:blipFill>
        <p:spPr>
          <a:xfrm>
            <a:off x="5869527" y="131618"/>
            <a:ext cx="6242461" cy="6695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83A16F-25CB-490F-8DC6-9B5B7575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54" y="415636"/>
            <a:ext cx="5742709" cy="131166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(1) DOTAZOVÁNÍ/ ROZHOVORY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1854B6-878E-420A-BE98-441523D5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31917"/>
            <a:ext cx="5929745" cy="5194465"/>
          </a:xfrm>
        </p:spPr>
        <p:txBody>
          <a:bodyPr anchor="ctr">
            <a:normAutofit/>
          </a:bodyPr>
          <a:lstStyle/>
          <a:p>
            <a:r>
              <a:rPr lang="cs-CZ" sz="1800" b="1" dirty="0">
                <a:solidFill>
                  <a:srgbClr val="000000"/>
                </a:solidFill>
              </a:rPr>
              <a:t>Strukturované rozhovory</a:t>
            </a:r>
          </a:p>
          <a:p>
            <a:r>
              <a:rPr lang="cs-CZ" sz="1800" b="1" dirty="0" err="1">
                <a:solidFill>
                  <a:srgbClr val="000000"/>
                </a:solidFill>
              </a:rPr>
              <a:t>Polostrukturované</a:t>
            </a:r>
            <a:r>
              <a:rPr lang="cs-CZ" sz="1800" b="1" dirty="0">
                <a:solidFill>
                  <a:srgbClr val="000000"/>
                </a:solidFill>
              </a:rPr>
              <a:t> rozhovory (s návodem)</a:t>
            </a:r>
          </a:p>
          <a:p>
            <a:r>
              <a:rPr lang="cs-CZ" sz="1800" b="1" dirty="0">
                <a:solidFill>
                  <a:srgbClr val="000000"/>
                </a:solidFill>
              </a:rPr>
              <a:t>Hloubkové rozhovory</a:t>
            </a:r>
          </a:p>
          <a:p>
            <a:r>
              <a:rPr lang="cs-CZ" sz="1800" b="1" dirty="0">
                <a:solidFill>
                  <a:srgbClr val="000000"/>
                </a:solidFill>
              </a:rPr>
              <a:t>Narativní rozhovory (biografické)</a:t>
            </a:r>
          </a:p>
          <a:p>
            <a:endParaRPr lang="cs-CZ" sz="1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0000"/>
                </a:solidFill>
              </a:rPr>
              <a:t>Čím se od standardizovaných liší?:</a:t>
            </a:r>
          </a:p>
          <a:p>
            <a:pPr marL="0" indent="0">
              <a:buNone/>
            </a:pPr>
            <a:endParaRPr lang="cs-CZ" sz="12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b="1" dirty="0">
                <a:solidFill>
                  <a:srgbClr val="000000"/>
                </a:solidFill>
              </a:rPr>
              <a:t>Náročnost na tazatele </a:t>
            </a:r>
            <a:r>
              <a:rPr lang="cs-CZ" sz="1400" dirty="0">
                <a:solidFill>
                  <a:srgbClr val="000000"/>
                </a:solidFill>
              </a:rPr>
              <a:t>– schopnosti, vztah s respondentem, příprava, zpracování dat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Jiný typ analýzy (různé přístupy)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Nahrávání a přepisy rozhovoru (terénní poznámky)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Jiné typy otázek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Vyšší validita, ale nižší reliabilita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Časově náročné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Liší se přípravou – strukturou rozhovoru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rgbClr val="000000"/>
                </a:solidFill>
              </a:rPr>
              <a:t>Etika, vliv na respondenta, výběr místa, </a:t>
            </a:r>
            <a:r>
              <a:rPr lang="cs-CZ" sz="1400" dirty="0" err="1">
                <a:solidFill>
                  <a:srgbClr val="000000"/>
                </a:solidFill>
              </a:rPr>
              <a:t>responzivita</a:t>
            </a:r>
            <a:r>
              <a:rPr lang="cs-CZ" sz="1400" dirty="0">
                <a:solidFill>
                  <a:srgbClr val="000000"/>
                </a:solidFill>
              </a:rPr>
              <a:t>, asertivita</a:t>
            </a:r>
            <a:endParaRPr 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2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A26A62-DD15-474F-9992-17A7E39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849"/>
            <a:ext cx="10515600" cy="5573114"/>
          </a:xfrm>
        </p:spPr>
        <p:txBody>
          <a:bodyPr/>
          <a:lstStyle/>
          <a:p>
            <a:r>
              <a:rPr lang="cs-CZ" sz="2400" dirty="0">
                <a:solidFill>
                  <a:srgbClr val="000000"/>
                </a:solidFill>
              </a:rPr>
              <a:t>Jako samostatná technika nebo v kombinaci s jinými technikami v rámci metody (etnografický výzkum, případová studie)</a:t>
            </a:r>
          </a:p>
          <a:p>
            <a:r>
              <a:rPr lang="cs-CZ" sz="2400" dirty="0">
                <a:solidFill>
                  <a:srgbClr val="000000"/>
                </a:solidFill>
              </a:rPr>
              <a:t>Teorie – interakce mezi výzkumníkem a respondentem (r. může navrhovat vlastní vztahy)</a:t>
            </a:r>
          </a:p>
          <a:p>
            <a:r>
              <a:rPr lang="cs-CZ" sz="2400" dirty="0">
                <a:solidFill>
                  <a:srgbClr val="000000"/>
                </a:solidFill>
              </a:rPr>
              <a:t>Liší se nejen mírou strukturovanosti, ale i sofistikovanosti – možnost se s respondentem scházet opakovaně?</a:t>
            </a:r>
          </a:p>
          <a:p>
            <a:r>
              <a:rPr lang="cs-CZ" sz="2400" dirty="0">
                <a:solidFill>
                  <a:srgbClr val="000000"/>
                </a:solidFill>
              </a:rPr>
              <a:t>Souběžně probíhají sběry, přepisy, analýza, designování (proměna výzkumného nástroje, vzorku) – nelinearita</a:t>
            </a:r>
          </a:p>
          <a:p>
            <a:r>
              <a:rPr lang="cs-CZ" sz="2400" dirty="0" err="1">
                <a:solidFill>
                  <a:srgbClr val="000000"/>
                </a:solidFill>
              </a:rPr>
              <a:t>Debriefing</a:t>
            </a:r>
            <a:r>
              <a:rPr lang="cs-CZ" sz="2400" dirty="0">
                <a:solidFill>
                  <a:srgbClr val="000000"/>
                </a:solidFill>
              </a:rPr>
              <a:t> po rozhovoru</a:t>
            </a:r>
          </a:p>
          <a:p>
            <a:r>
              <a:rPr lang="cs-CZ" sz="2400" dirty="0">
                <a:solidFill>
                  <a:srgbClr val="000000"/>
                </a:solidFill>
              </a:rPr>
              <a:t>Poznámky a transkripce rozhovoru (mnoho typů)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90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489BAB-E690-4521-B0FB-9BF7E663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9145"/>
            <a:ext cx="10515600" cy="5047818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Dramaturgie dotazování: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Začátek/konec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Nejsnadnější otázky na přítomnost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Problematičnost otázek na minulost/budoucnost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Otázky na názory a pocity</a:t>
            </a:r>
          </a:p>
          <a:p>
            <a:pPr lvl="1"/>
            <a:r>
              <a:rPr lang="cs-CZ" sz="2200" dirty="0" err="1">
                <a:solidFill>
                  <a:srgbClr val="000000"/>
                </a:solidFill>
              </a:rPr>
              <a:t>Návodnost</a:t>
            </a:r>
            <a:r>
              <a:rPr lang="cs-CZ" sz="2200" dirty="0">
                <a:solidFill>
                  <a:srgbClr val="000000"/>
                </a:solidFill>
              </a:rPr>
              <a:t> a role tazatele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Reaktivnost a role tazatele (držení tématu vs. volnost)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Návrat k otázkám</a:t>
            </a:r>
          </a:p>
          <a:p>
            <a:pPr lvl="1"/>
            <a:r>
              <a:rPr lang="cs-CZ" sz="2200" dirty="0">
                <a:solidFill>
                  <a:srgbClr val="000000"/>
                </a:solidFill>
              </a:rPr>
              <a:t>Poznámky </a:t>
            </a:r>
          </a:p>
          <a:p>
            <a:endParaRPr lang="cs-CZ" altLang="cs-CZ" sz="2100" dirty="0"/>
          </a:p>
          <a:p>
            <a:pPr marL="0" indent="0">
              <a:buNone/>
            </a:pPr>
            <a:endParaRPr lang="cs-CZ" altLang="cs-CZ" sz="2100" dirty="0"/>
          </a:p>
          <a:p>
            <a:endParaRPr lang="cs-CZ" altLang="cs-CZ" sz="2100" dirty="0"/>
          </a:p>
          <a:p>
            <a:pPr marL="0" indent="0">
              <a:buNone/>
            </a:pPr>
            <a:endParaRPr lang="cs-CZ" altLang="cs-CZ" sz="2100" dirty="0"/>
          </a:p>
          <a:p>
            <a:r>
              <a:rPr lang="cs-CZ" altLang="cs-CZ" sz="2100" dirty="0"/>
              <a:t>naslouchat a pamatovat si</a:t>
            </a:r>
          </a:p>
          <a:p>
            <a:r>
              <a:rPr lang="cs-CZ" altLang="cs-CZ" sz="2100" dirty="0"/>
              <a:t>nastolit dobrý vztah </a:t>
            </a:r>
          </a:p>
          <a:p>
            <a:pPr lvl="1"/>
            <a:r>
              <a:rPr lang="cs-CZ" altLang="cs-CZ" sz="1800" dirty="0"/>
              <a:t>ujištění, že nejsou dobré a špatné odpovědi – zájem o perspektivu </a:t>
            </a:r>
          </a:p>
          <a:p>
            <a:pPr lvl="1"/>
            <a:r>
              <a:rPr lang="cs-CZ" altLang="cs-CZ" sz="1800" dirty="0"/>
              <a:t>věnovat pozornost neverbální komunikaci, intonaci…</a:t>
            </a:r>
          </a:p>
          <a:p>
            <a:pPr lvl="1"/>
            <a:r>
              <a:rPr lang="cs-CZ" altLang="cs-CZ" sz="1800" dirty="0"/>
              <a:t>ponechat dostatek času na promyšlení odpovědi</a:t>
            </a:r>
          </a:p>
          <a:p>
            <a:r>
              <a:rPr lang="cs-CZ" altLang="cs-CZ" sz="2100" dirty="0"/>
              <a:t>vyhnout se domněnkám a intervencím</a:t>
            </a:r>
          </a:p>
          <a:p>
            <a:pPr lvl="1"/>
            <a:r>
              <a:rPr lang="cs-CZ" altLang="cs-CZ" sz="1800" dirty="0"/>
              <a:t>nekomentovat, nesumarizovat, nedokončovat</a:t>
            </a:r>
          </a:p>
          <a:p>
            <a:r>
              <a:rPr lang="cs-CZ" altLang="cs-CZ" sz="2100" dirty="0"/>
              <a:t>vyhnout se předčasnému uzavírání</a:t>
            </a:r>
          </a:p>
          <a:p>
            <a:r>
              <a:rPr lang="cs-CZ" altLang="cs-CZ" sz="2100" dirty="0"/>
              <a:t>přiměřeně reagovat na neobvyklé situace</a:t>
            </a:r>
          </a:p>
          <a:p>
            <a:pPr lvl="1"/>
            <a:r>
              <a:rPr lang="cs-CZ" altLang="cs-CZ" sz="1800" dirty="0"/>
              <a:t>vztek</a:t>
            </a:r>
          </a:p>
          <a:p>
            <a:pPr lvl="1"/>
            <a:r>
              <a:rPr lang="cs-CZ" altLang="cs-CZ" sz="1800" dirty="0"/>
              <a:t>mlčenlivost</a:t>
            </a:r>
          </a:p>
          <a:p>
            <a:pPr lvl="1"/>
            <a:r>
              <a:rPr lang="cs-CZ" altLang="cs-CZ" sz="1800" dirty="0"/>
              <a:t>snaha o dominanci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572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:\Users\Adam\AppData\Local\Microsoft\Windows\INetCacheContent.Word\20160930_155951.jpg">
            <a:extLst>
              <a:ext uri="{FF2B5EF4-FFF2-40B4-BE49-F238E27FC236}">
                <a16:creationId xmlns:a16="http://schemas.microsoft.com/office/drawing/2014/main" id="{FB3FAB62-01FE-4A55-8BBE-891702EA2167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r="29264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4DD245-7CAA-433A-9971-4440F513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53" y="163452"/>
            <a:ext cx="4803636" cy="1311664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rgbClr val="000000"/>
                </a:solidFill>
              </a:rPr>
              <a:t>Skupinové rozhovory/</a:t>
            </a:r>
            <a:r>
              <a:rPr lang="cs-CZ" sz="3700" b="1" dirty="0" err="1">
                <a:solidFill>
                  <a:srgbClr val="000000"/>
                </a:solidFill>
              </a:rPr>
              <a:t>focus</a:t>
            </a:r>
            <a:r>
              <a:rPr lang="cs-CZ" sz="3700" b="1" dirty="0">
                <a:solidFill>
                  <a:srgbClr val="000000"/>
                </a:solidFill>
              </a:rPr>
              <a:t> </a:t>
            </a:r>
            <a:r>
              <a:rPr lang="cs-CZ" sz="3700" b="1" dirty="0" err="1">
                <a:solidFill>
                  <a:srgbClr val="000000"/>
                </a:solidFill>
              </a:rPr>
              <a:t>group</a:t>
            </a:r>
            <a:endParaRPr lang="cs-CZ" sz="3700" b="1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03D8BB-43F2-4FE1-97E9-656E6454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59" y="1475116"/>
            <a:ext cx="5724041" cy="5219432"/>
          </a:xfrm>
        </p:spPr>
        <p:txBody>
          <a:bodyPr anchor="ctr">
            <a:normAutofit/>
          </a:bodyPr>
          <a:lstStyle/>
          <a:p>
            <a:r>
              <a:rPr lang="cs-CZ" sz="1800" b="1" dirty="0">
                <a:solidFill>
                  <a:srgbClr val="000000"/>
                </a:solidFill>
              </a:rPr>
              <a:t>Ve standardizované i nestandardizované podobě</a:t>
            </a:r>
          </a:p>
          <a:p>
            <a:r>
              <a:rPr lang="cs-CZ" sz="1800" b="1" dirty="0">
                <a:solidFill>
                  <a:srgbClr val="000000"/>
                </a:solidFill>
              </a:rPr>
              <a:t>Rozhovor v menší skupině respondentů</a:t>
            </a:r>
          </a:p>
          <a:p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Náročnost dramaturgie (hůře můžeme dopředu usuzovat o dynamice skupiny)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0000"/>
                </a:solidFill>
              </a:rPr>
              <a:t>Tazatel je v roli moderátora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Když se respondenti ne/znají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Umožňuje interakci mezi jedinci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Efektivnější a levnější než rozhovory s jednotlivci (ale jen v některých případech, tématech)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Následné zpracování dat podobné tomu z rozhovorů s jednotlivci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Projekční techniky (neptáme se přímo)</a:t>
            </a:r>
          </a:p>
        </p:txBody>
      </p:sp>
    </p:spTree>
    <p:extLst>
      <p:ext uri="{BB962C8B-B14F-4D97-AF65-F5344CB8AC3E}">
        <p14:creationId xmlns:p14="http://schemas.microsoft.com/office/powerpoint/2010/main" val="55194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CB01EB-069F-4FD9-A643-713A3442B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Další doplňkové techniky</a:t>
            </a:r>
            <a:r>
              <a:rPr lang="cs-CZ">
                <a:solidFill>
                  <a:srgbClr val="FFFFFF"/>
                </a:solidFill>
              </a:rPr>
              <a:t> k dotazování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911FBE-B8AE-441C-B710-31A0486C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b="1">
                <a:solidFill>
                  <a:srgbClr val="000000"/>
                </a:solidFill>
              </a:rPr>
              <a:t>Deníkové záznamy </a:t>
            </a:r>
          </a:p>
          <a:p>
            <a:pPr>
              <a:buFontTx/>
              <a:buChar char="-"/>
            </a:pPr>
            <a:r>
              <a:rPr lang="cs-CZ" sz="2400">
                <a:solidFill>
                  <a:srgbClr val="000000"/>
                </a:solidFill>
              </a:rPr>
              <a:t>nejsou svébytnou výzkumnou technikou – většinou ve spojení s rozhovory (před rozhovory)</a:t>
            </a:r>
          </a:p>
          <a:p>
            <a:pPr>
              <a:buFontTx/>
              <a:buChar char="-"/>
            </a:pPr>
            <a:r>
              <a:rPr lang="cs-CZ" sz="2400">
                <a:solidFill>
                  <a:srgbClr val="000000"/>
                </a:solidFill>
              </a:rPr>
              <a:t>respondent si např. zaznamenává nějaké aktivity podle návodu) </a:t>
            </a:r>
          </a:p>
          <a:p>
            <a:pPr>
              <a:buFontTx/>
              <a:buChar char="-"/>
            </a:pPr>
            <a:r>
              <a:rPr lang="cs-CZ" sz="2400">
                <a:solidFill>
                  <a:srgbClr val="000000"/>
                </a:solidFill>
              </a:rPr>
              <a:t>Variabilita deníčkových metod</a:t>
            </a:r>
          </a:p>
          <a:p>
            <a:pPr>
              <a:buFontTx/>
              <a:buChar char="-"/>
            </a:pPr>
            <a:r>
              <a:rPr lang="cs-CZ" sz="2400">
                <a:solidFill>
                  <a:srgbClr val="000000"/>
                </a:solidFill>
              </a:rPr>
              <a:t>Problémy – motivace respondentů, načasování, vytváření artefaktu</a:t>
            </a:r>
          </a:p>
          <a:p>
            <a:pPr marL="0" indent="0">
              <a:buNone/>
            </a:pPr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861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1908</Words>
  <Application>Microsoft Office PowerPoint</Application>
  <PresentationFormat>Širokoúhlá obrazovka</PresentationFormat>
  <Paragraphs>204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Motiv Office</vt:lpstr>
      <vt:lpstr>Kvalitativní výzkum II</vt:lpstr>
      <vt:lpstr>Prezentace aplikace PowerPoint</vt:lpstr>
      <vt:lpstr>Prezentace aplikace PowerPoint</vt:lpstr>
      <vt:lpstr>Prezentace aplikace PowerPoint</vt:lpstr>
      <vt:lpstr>(1) DOTAZOVÁNÍ/ ROZHOVORY</vt:lpstr>
      <vt:lpstr>Prezentace aplikace PowerPoint</vt:lpstr>
      <vt:lpstr>Prezentace aplikace PowerPoint</vt:lpstr>
      <vt:lpstr>Skupinové rozhovory/focus group</vt:lpstr>
      <vt:lpstr>Další doplňkové techniky k dotazování</vt:lpstr>
      <vt:lpstr>Prezentace aplikace PowerPoint</vt:lpstr>
      <vt:lpstr>Prezentace aplikace PowerPoint</vt:lpstr>
      <vt:lpstr>(2) POZOROVÁNÍ </vt:lpstr>
      <vt:lpstr>Prezentace aplikace PowerPoint</vt:lpstr>
      <vt:lpstr>Zúčastněné pozorování</vt:lpstr>
      <vt:lpstr>Prezentace aplikace PowerPoint</vt:lpstr>
      <vt:lpstr>Příprava a analýza kval. dat z rozhovorů/pozorování</vt:lpstr>
      <vt:lpstr>Metoda zakotvené teorie</vt:lpstr>
      <vt:lpstr>(3) OBSAHY A JEJICH ANALÝZA</vt:lpstr>
      <vt:lpstr>Sémiotická analýza</vt:lpstr>
      <vt:lpstr>Diskurzivní analýza</vt:lpstr>
      <vt:lpstr>Prezentace aplikace PowerPoint</vt:lpstr>
      <vt:lpstr>Interpretace dat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Kvalitativní výzkum II</dc:title>
  <dc:creator>Alena Macková</dc:creator>
  <cp:lastModifiedBy>Alena Macková</cp:lastModifiedBy>
  <cp:revision>2</cp:revision>
  <dcterms:created xsi:type="dcterms:W3CDTF">2018-11-29T07:21:35Z</dcterms:created>
  <dcterms:modified xsi:type="dcterms:W3CDTF">2018-11-29T07:29:48Z</dcterms:modified>
</cp:coreProperties>
</file>