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2"/>
  </p:notesMasterIdLst>
  <p:sldIdLst>
    <p:sldId id="331" r:id="rId2"/>
    <p:sldId id="405" r:id="rId3"/>
    <p:sldId id="378" r:id="rId4"/>
    <p:sldId id="403" r:id="rId5"/>
    <p:sldId id="379" r:id="rId6"/>
    <p:sldId id="380" r:id="rId7"/>
    <p:sldId id="381" r:id="rId8"/>
    <p:sldId id="398" r:id="rId9"/>
    <p:sldId id="399" r:id="rId10"/>
    <p:sldId id="400" r:id="rId11"/>
    <p:sldId id="401" r:id="rId12"/>
    <p:sldId id="404" r:id="rId13"/>
    <p:sldId id="332" r:id="rId14"/>
    <p:sldId id="370" r:id="rId15"/>
    <p:sldId id="371" r:id="rId16"/>
    <p:sldId id="373" r:id="rId17"/>
    <p:sldId id="375" r:id="rId18"/>
    <p:sldId id="337" r:id="rId19"/>
    <p:sldId id="372" r:id="rId20"/>
    <p:sldId id="352" r:id="rId21"/>
    <p:sldId id="355" r:id="rId22"/>
    <p:sldId id="359" r:id="rId23"/>
    <p:sldId id="357" r:id="rId24"/>
    <p:sldId id="361" r:id="rId25"/>
    <p:sldId id="406" r:id="rId26"/>
    <p:sldId id="407" r:id="rId27"/>
    <p:sldId id="365" r:id="rId28"/>
    <p:sldId id="395" r:id="rId29"/>
    <p:sldId id="393" r:id="rId30"/>
    <p:sldId id="392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0C8912-6794-4033-97BD-410467A40EB3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F5B4C4-F56B-4FED-9F32-272DAA5DBF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731006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B87437-26C9-4CAD-8E9E-B57432D0CA9F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588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DEFE105-1D11-4CD8-9219-3BACF1F1B32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8387C7-F301-4D00-BDB3-9801A8D15E8A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73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6820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26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30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B87437-26C9-4CAD-8E9E-B57432D0CA9F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2588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C0A2304-8948-4A79-963E-6DF1C2B0FAC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0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400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0A805EFE-A4E4-4F14-A895-8B5E26513ED5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9144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74E25F6-E2E8-4EEF-93C6-743E42868D6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1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71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0269921-A54E-4FE7-953E-72B155A31D70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308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7B9B620-CA53-4CBF-BAF1-1BE817C4CDD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857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464A6977-B734-40DB-A92E-8002C1530B1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073D2C7-99D5-4122-9026-9BEBF292629B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63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97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66AB-11B0-4370-A9D7-991260CF3989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3833D-F3C0-4CAF-9A0E-306A88F282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954414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8E1F-DC54-48CA-A203-6FF9D6BB2A95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D4A8-E0D8-41DF-B72D-4566C03984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33753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D3D5-BC90-4EF4-BA0B-550DF2BDC763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65A50-4F52-4182-B9C5-B11381840B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92067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09EC-CF3F-4A9D-95FD-D7419C0CD74A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5F25-89E9-4209-844F-194D22B45F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01695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9BD-0EA3-4323-A9C5-7EF9E59B9A85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558CA1-24A7-4560-A0A4-4628FB71DF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034549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CB66-990F-40F6-BCDC-6DC09B73B024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14A82-E55C-480E-B170-F478F7A5B2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55109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1E6C-7F63-4E18-9C23-05EB2BD46390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8A4AA-6C62-48B7-AD9C-C4962B0FC9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2744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0CD2-920B-4F87-A905-117B36CC4737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293B9-B8EA-4A8A-B666-D1811EED53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5606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43E4-8BAC-4758-A519-E8570DAD42F1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E0CA-433B-47F5-9A80-A69D8E1FE7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09587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3656-18BD-4350-BA77-70E602DCB1AB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9C804-4D22-4C5A-B876-1CE8DAA021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48795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F365-CA31-4704-B151-654D3F146202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45C0FB-527A-49E3-977B-956105AC35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63214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A0B58A-33AB-495A-A477-A4C4FD6B3BB6}" type="datetimeFigureOut">
              <a:rPr lang="cs-CZ"/>
              <a:pPr>
                <a:defRPr/>
              </a:pPr>
              <a:t>10. 10. 2018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E7B1A503-2E9A-4D56-8A75-844797F5B1D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1" r:id="rId2"/>
    <p:sldLayoutId id="2147483859" r:id="rId3"/>
    <p:sldLayoutId id="2147483852" r:id="rId4"/>
    <p:sldLayoutId id="2147483853" r:id="rId5"/>
    <p:sldLayoutId id="2147483854" r:id="rId6"/>
    <p:sldLayoutId id="2147483855" r:id="rId7"/>
    <p:sldLayoutId id="2147483860" r:id="rId8"/>
    <p:sldLayoutId id="2147483861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kument_programu_Microsoft_Office_Word_97_-_2003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Dokument_programu_Microsoft_Office_Word_97_-_20032.doc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sk-SK" sz="2800" dirty="0">
                <a:latin typeface="Arial Narrow" pitchFamily="34" charset="0"/>
              </a:rPr>
              <a:t>ZUR 434 </a:t>
            </a:r>
            <a:r>
              <a:rPr lang="sk-SK" sz="2800" dirty="0" err="1">
                <a:latin typeface="Arial Narrow" pitchFamily="34" charset="0"/>
              </a:rPr>
              <a:t>Metodologie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>
                <a:latin typeface="Arial Narrow" pitchFamily="34" charset="0"/>
              </a:rPr>
              <a:t>mediálního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 smtClean="0">
                <a:latin typeface="Arial Narrow" pitchFamily="34" charset="0"/>
              </a:rPr>
              <a:t>výzkumu</a:t>
            </a:r>
            <a:endParaRPr lang="sk-SK" sz="2800" dirty="0">
              <a:latin typeface="Arial Narrow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lvl="0" eaLnBrk="1" hangingPunct="1"/>
            <a:r>
              <a:rPr lang="sk-SK" altLang="cs-CZ" b="1" dirty="0" smtClean="0"/>
              <a:t>Prednáška 3: </a:t>
            </a:r>
            <a:r>
              <a:rPr lang="cs-CZ" b="1" dirty="0"/>
              <a:t>Logika a design </a:t>
            </a:r>
            <a:r>
              <a:rPr lang="cs-CZ" b="1" dirty="0" smtClean="0"/>
              <a:t>sociálno-</a:t>
            </a:r>
            <a:r>
              <a:rPr lang="cs-CZ" b="1" dirty="0" err="1" smtClean="0"/>
              <a:t>vedného</a:t>
            </a:r>
            <a:r>
              <a:rPr lang="cs-CZ" b="1" dirty="0" smtClean="0"/>
              <a:t> </a:t>
            </a:r>
            <a:r>
              <a:rPr lang="cs-CZ" b="1" dirty="0" err="1" smtClean="0"/>
              <a:t>výskumu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33375" y="598488"/>
          <a:ext cx="8488363" cy="5435600"/>
        </p:xfrm>
        <a:graphic>
          <a:graphicData uri="http://schemas.openxmlformats.org/presentationml/2006/ole">
            <p:oleObj spid="_x0000_s1026" r:id="rId4" imgW="5857920" imgH="3314880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45822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609600" y="381000"/>
          <a:ext cx="7086600" cy="5867400"/>
        </p:xfrm>
        <a:graphic>
          <a:graphicData uri="http://schemas.openxmlformats.org/presentationml/2006/ole">
            <p:oleObj spid="_x0000_s2050" r:id="rId4" imgW="7000920" imgH="6296040" progId="Word.Document.8">
              <p:embed/>
            </p:oleObj>
          </a:graphicData>
        </a:graphic>
      </p:graphicFrame>
      <p:sp>
        <p:nvSpPr>
          <p:cNvPr id="2051" name="WordArt 2"/>
          <p:cNvSpPr>
            <a:spLocks noChangeArrowheads="1" noChangeShapeType="1" noTextEdit="1"/>
          </p:cNvSpPr>
          <p:nvPr/>
        </p:nvSpPr>
        <p:spPr bwMode="auto">
          <a:xfrm>
            <a:off x="124142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KVALITATIVNÍ</a:t>
            </a:r>
          </a:p>
        </p:txBody>
      </p:sp>
      <p:sp>
        <p:nvSpPr>
          <p:cNvPr id="2052" name="WordArt 3"/>
          <p:cNvSpPr>
            <a:spLocks noChangeArrowheads="1" noChangeShapeType="1" noTextEdit="1"/>
          </p:cNvSpPr>
          <p:nvPr/>
        </p:nvSpPr>
        <p:spPr bwMode="auto">
          <a:xfrm>
            <a:off x="515937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KVANTITATIVNÍ</a:t>
            </a:r>
          </a:p>
        </p:txBody>
      </p:sp>
    </p:spTree>
    <p:extLst>
      <p:ext uri="{BB962C8B-B14F-4D97-AF65-F5344CB8AC3E}">
        <p14:creationId xmlns="" xmlns:p14="http://schemas.microsoft.com/office/powerpoint/2010/main" val="1774765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</a:pPr>
            <a:r>
              <a:rPr lang="cs-CZ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Design empirického </a:t>
            </a:r>
            <a:r>
              <a:rPr lang="cs-CZ" altLang="cs-CZ" sz="3600" b="1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výskumu</a:t>
            </a:r>
            <a:endParaRPr lang="en-GB" altLang="cs-CZ" sz="36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eaLnBrk="1" hangingPunct="1"/>
            <a:r>
              <a:rPr lang="sk-SK" altLang="cs-CZ" b="1" dirty="0" smtClean="0">
                <a:latin typeface="Arial Narrow" pitchFamily="34" charset="0"/>
              </a:rPr>
              <a:t>Hlavné fázy </a:t>
            </a:r>
            <a:r>
              <a:rPr lang="sk-SK" altLang="cs-CZ" b="1" dirty="0">
                <a:latin typeface="Arial Narrow" pitchFamily="34" charset="0"/>
              </a:rPr>
              <a:t>empirického výskumu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5105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témy výskumu a výskumného problému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prehľad literatúry (kontext výskumu)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cieľa výskumu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výskumných otázok a hypotéz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konceptualizácia, </a:t>
            </a:r>
            <a:r>
              <a:rPr lang="sk-SK" sz="2400" dirty="0" err="1" smtClean="0">
                <a:latin typeface="Arial Narrow" panose="020B0606020202030204" pitchFamily="34" charset="0"/>
              </a:rPr>
              <a:t>operacionalizácia</a:t>
            </a:r>
            <a:r>
              <a:rPr lang="sk-SK" sz="2400" dirty="0" smtClean="0">
                <a:latin typeface="Arial Narrow" panose="020B0606020202030204" pitchFamily="34" charset="0"/>
              </a:rPr>
              <a:t>, hľadanie indikátorov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výskumnej stratégii, výskumnej metóde a technike zberu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výskumnom súbore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konštrukcia výskumného nástroja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pilotáž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zber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analýza a interpretácia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zodpovedanie položených výskumných otázok/hypotéz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Stanovenie výskumnej témy a problému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28734" y="1752600"/>
            <a:ext cx="8539066" cy="4648200"/>
          </a:xfrm>
        </p:spPr>
        <p:txBody>
          <a:bodyPr/>
          <a:lstStyle/>
          <a:p>
            <a:r>
              <a:rPr lang="sk-SK" altLang="cs-CZ" sz="2400" dirty="0" smtClean="0">
                <a:latin typeface="Arial Narrow" panose="020B0606020202030204" pitchFamily="34" charset="0"/>
              </a:rPr>
              <a:t>pár odstavcov, ktoré popisujú povahu problému, ktorému sa budeme venovať</a:t>
            </a:r>
          </a:p>
          <a:p>
            <a:r>
              <a:rPr lang="sk-SK" altLang="cs-CZ" sz="2400" b="1" dirty="0" smtClean="0">
                <a:latin typeface="Arial Narrow" panose="020B0606020202030204" pitchFamily="34" charset="0"/>
              </a:rPr>
              <a:t>téma</a:t>
            </a:r>
            <a:r>
              <a:rPr lang="sk-SK" altLang="cs-CZ" sz="2400" dirty="0" smtClean="0">
                <a:latin typeface="Arial Narrow" panose="020B0606020202030204" pitchFamily="34" charset="0"/>
              </a:rPr>
              <a:t> = čo skúmame? 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výskumný </a:t>
            </a:r>
            <a:r>
              <a:rPr lang="sk-SK" altLang="cs-CZ" sz="2400" b="1" dirty="0" smtClean="0">
                <a:latin typeface="Arial Narrow" panose="020B0606020202030204" pitchFamily="34" charset="0"/>
              </a:rPr>
              <a:t>problém</a:t>
            </a:r>
            <a:r>
              <a:rPr lang="sk-SK" altLang="cs-CZ" sz="2400" dirty="0">
                <a:latin typeface="Arial Narrow" panose="020B0606020202030204" pitchFamily="34" charset="0"/>
              </a:rPr>
              <a:t> </a:t>
            </a:r>
            <a:endParaRPr lang="sk-SK" altLang="cs-CZ" sz="2400" dirty="0" smtClean="0">
              <a:latin typeface="Arial Narrow" panose="020B0606020202030204" pitchFamily="34" charset="0"/>
            </a:endParaRP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relevancia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kde hľadať výskumnú tému a problém?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realita životného sveta (osobná, politická)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literatúra (odborná i populárna)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diskusia s kolegami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predchádzajúca výskumná skúsenosť</a:t>
            </a:r>
          </a:p>
          <a:p>
            <a:endParaRPr lang="sk-SK" altLang="cs-CZ" sz="28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Motívy </a:t>
            </a:r>
            <a:r>
              <a:rPr lang="sk-SK" altLang="cs-CZ" b="1" dirty="0">
                <a:latin typeface="Arial Narrow" pitchFamily="34" charset="0"/>
              </a:rPr>
              <a:t>a význam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343400"/>
          </a:xfrm>
        </p:spPr>
        <p:txBody>
          <a:bodyPr/>
          <a:lstStyle/>
          <a:p>
            <a:r>
              <a:rPr lang="sk-SK" altLang="cs-CZ" sz="2800" dirty="0" smtClean="0">
                <a:latin typeface="Arial Narrow" panose="020B0606020202030204" pitchFamily="34" charset="0"/>
              </a:rPr>
              <a:t>odôvodnenie toho, prečo je naša téma hodná výskumu</a:t>
            </a: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625475" indent="-271463">
              <a:buFont typeface="Wingdings 2" panose="05020102010507070707" pitchFamily="18" charset="2"/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1. akademické dôvody</a:t>
            </a:r>
          </a:p>
          <a:p>
            <a:pPr marL="625475" indent="-271463"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2. spoločenské dôvody</a:t>
            </a:r>
          </a:p>
          <a:p>
            <a:pPr marL="625475" indent="-271463"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3. osobné dôvody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značný spoločenský význam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nedostatočne preskúmaný problém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snaha prispieť k hlbšiemu poznaniu problematiky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odkazy na literatúru (teoretické state, výsledky výskumov), štatistiky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/>
          </a:p>
          <a:p>
            <a:endParaRPr lang="sk-SK" altLang="cs-CZ" sz="28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Teoretický </a:t>
            </a:r>
            <a:r>
              <a:rPr lang="sk-SK" altLang="cs-CZ" b="1" dirty="0">
                <a:latin typeface="Arial Narrow" pitchFamily="34" charset="0"/>
              </a:rPr>
              <a:t>kontext výskumu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648200"/>
          </a:xfrm>
        </p:spPr>
        <p:txBody>
          <a:bodyPr/>
          <a:lstStyle/>
          <a:p>
            <a:r>
              <a:rPr lang="sk-SK" altLang="cs-CZ" sz="2800" dirty="0">
                <a:latin typeface="Arial Narrow" panose="020B0606020202030204" pitchFamily="34" charset="0"/>
              </a:rPr>
              <a:t>účel:</a:t>
            </a:r>
            <a:r>
              <a:rPr lang="cs-CZ" altLang="cs-CZ" sz="2800" dirty="0">
                <a:latin typeface="Arial Narrow" panose="020B0606020202030204" pitchFamily="34" charset="0"/>
              </a:rPr>
              <a:t> </a:t>
            </a:r>
            <a:r>
              <a:rPr lang="sk-SK" altLang="cs-CZ" sz="2800" dirty="0">
                <a:latin typeface="Arial Narrow" panose="020B0606020202030204" pitchFamily="34" charset="0"/>
              </a:rPr>
              <a:t>popísať stav poznatkov, ktoré sa vzťahujú k výskumnému problému, cieľu a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otázkam; preskúmanie a rešerš literatúry</a:t>
            </a:r>
          </a:p>
          <a:p>
            <a:pPr lvl="1"/>
            <a:r>
              <a:rPr lang="sk-SK" altLang="cs-CZ" dirty="0">
                <a:latin typeface="Arial Narrow" panose="020B0606020202030204" pitchFamily="34" charset="0"/>
              </a:rPr>
              <a:t>zvýrazniť dôležitosť</a:t>
            </a:r>
            <a:endParaRPr lang="cs-CZ" altLang="cs-CZ" dirty="0">
              <a:latin typeface="Arial Narrow" panose="020B0606020202030204" pitchFamily="34" charset="0"/>
            </a:endParaRPr>
          </a:p>
          <a:p>
            <a:pPr lvl="1"/>
            <a:r>
              <a:rPr lang="sk-SK" altLang="cs-CZ" dirty="0" smtClean="0">
                <a:latin typeface="Arial Narrow" panose="020B0606020202030204" pitchFamily="34" charset="0"/>
              </a:rPr>
              <a:t>spojiť navrhovaný výskum s existujúcimi relevantnými poznatkami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stanoviť rozdiel medzi doterajšími výskumami a tým naším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uviesť čo najviac slabín, nedostatkov, prehliadnutých </a:t>
            </a:r>
            <a:r>
              <a:rPr lang="sk-SK" altLang="cs-CZ" dirty="0">
                <a:latin typeface="Arial Narrow" panose="020B0606020202030204" pitchFamily="34" charset="0"/>
              </a:rPr>
              <a:t>oblastí 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opísať, ako náš výskum tieto nedostatky nahradí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možné odpovede na naše výskumné otázky (hypotézy)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vyhnúť sa „objavovaniu objaveného“</a:t>
            </a:r>
          </a:p>
          <a:p>
            <a:pPr marL="319088" lvl="1" indent="0" eaLnBrk="1" hangingPunct="1"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Teórie</a:t>
            </a:r>
            <a:r>
              <a:rPr lang="sk-SK" altLang="cs-CZ" b="1" dirty="0">
                <a:latin typeface="Arial Narrow" pitchFamily="34" charset="0"/>
              </a:rPr>
              <a:t>, </a:t>
            </a:r>
            <a:r>
              <a:rPr lang="sk-SK" altLang="cs-CZ" b="1" dirty="0" smtClean="0">
                <a:latin typeface="Arial Narrow" pitchFamily="34" charset="0"/>
              </a:rPr>
              <a:t>koncepty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r>
              <a:rPr lang="sk-SK" altLang="cs-CZ" sz="2000" dirty="0" smtClean="0">
                <a:latin typeface="Arial Narrow" pitchFamily="34" charset="0"/>
              </a:rPr>
              <a:t>koncept: abstrakcia reprezentujúca nejaký objekt, jeho vlastnosť alebo fenomén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zachytáva základné črty sociálneho sveta a definuje ich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teória: špecifikuje vzťahy medzi konceptmi a vysvetľuje, prečo tieto vzťahy existujú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7010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Cieľ výskumu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mala by zaznieť veta „cieľom tohto výskumu je...(popísať, objasniť, vysvetliť, preskúmať, analyzovať, pochopiť, zhodnotiť, odhaliť, zmeniť...)“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nemiešať výskumné ciele s aktivitami, ktoré sú nevyhnutné pre samotné vykonanie výskumu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preskúmať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popísať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vysvetliť</a:t>
            </a:r>
            <a:endParaRPr lang="cs-CZ" altLang="cs-CZ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990600"/>
          </a:xfrm>
        </p:spPr>
        <p:txBody>
          <a:bodyPr/>
          <a:lstStyle/>
          <a:p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b="1" dirty="0" smtClean="0">
                <a:latin typeface="Arial Narrow" pitchFamily="34" charset="0"/>
              </a:rPr>
              <a:t>Výskumné </a:t>
            </a:r>
            <a:r>
              <a:rPr lang="sk-SK" altLang="cs-CZ" b="1" dirty="0">
                <a:latin typeface="Arial Narrow" pitchFamily="34" charset="0"/>
              </a:rPr>
              <a:t>otázky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obsahuje základné premenné (príp. koncepty), ktoré charakterizujú skúmaný problém 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od nej sa spravidla odvodzujú vedľajšie výskumné otázky, príp. hypotézy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tri základné typy otázok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čo? (popis)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prečo? (vysvetlenie)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ako? (intervencia)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vedľajšie výskumné otázky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915955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4800" dirty="0" smtClean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endParaRPr lang="cs-CZ" altLang="cs-CZ" sz="4800" dirty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cs-CZ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Úloha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98849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Skúste vo dvojiciach navrhnúť výskumný problém, ktorému by sa podľa Vás v súčasnosti mali venovať mediálne štúdiá. 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Pripravte si stručné zdôvodnenie jeho relevancie.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</a:pPr>
            <a:endParaRPr lang="sk-SK" altLang="cs-CZ" sz="3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Na čo by ste pridelili peniaze, keby ste sedeli v Grantovej agentúre?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endParaRPr lang="sk-SK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3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Hypotézy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r>
              <a:rPr lang="sk-SK" altLang="cs-CZ" sz="2400" dirty="0" smtClean="0">
                <a:latin typeface="Arial Narrow" pitchFamily="34" charset="0"/>
              </a:rPr>
              <a:t>predbežný predpoklad, domnienka o: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(1) existencii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(2) príčine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(3) vzťahu medzi javmi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(4) priebehu nejakého procesu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(5) zmene apod.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má charakter výroku, tvrdenia, ktoré ešte doteraz nebolo prijaté ako všeobecne platné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empiricky testovateľné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nulová hypotéza: medzi dvoma premennými neexistuje vzťah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alternatívna hypotéza: vzťah medzi premennými</a:t>
            </a:r>
          </a:p>
          <a:p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944563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Kedy nie je hypotéza testovateľná?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r>
              <a:rPr lang="sk-SK" altLang="cs-CZ" sz="3200" dirty="0" smtClean="0">
                <a:latin typeface="Arial Narrow" pitchFamily="34" charset="0"/>
              </a:rPr>
              <a:t>keď obsahuje pojmy, ktoré sú príliš vágne, nejasné, všeobecné alebo mnohovýznamové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je vnútorne protirečivá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obsahuje dve a viac tvrdení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je tautologická (vysvetlenie sa točí v kruhu)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sa odvoláva na sily nebo idey, ktoré veda (doteraz) nepozná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06438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Konceptualizácia</a:t>
            </a:r>
            <a:r>
              <a:rPr lang="cs-CZ" altLang="cs-CZ" sz="3600" dirty="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špecifikácia toho, čo presne myslíme pod jednotlivými termínmi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koncept = jasne vymedzená myšlienka, odvodená z konkrétneho teoretického modelu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nebezpečenstvo „konceptuálnej anarchie“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postup: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získať čo najviac rôznych definícií konceptu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identifikovať spoločné prvky a klasifikovať definície do určitých kategórií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rozhodnúť sa pre určitú definíciu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načrtnúť dimenzie konceptu</a:t>
            </a:r>
          </a:p>
          <a:p>
            <a:pPr>
              <a:lnSpc>
                <a:spcPct val="80000"/>
              </a:lnSpc>
            </a:pPr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9144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Operacionalizácia: od pojmu ku znaku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sk-SK" altLang="cs-CZ" dirty="0" smtClean="0">
                <a:latin typeface="Arial Narrow" pitchFamily="34" charset="0"/>
              </a:rPr>
              <a:t>proces definície konceptu (konceptov), vyjadrený popisom operácií, ktorými bude meraný</a:t>
            </a:r>
          </a:p>
          <a:p>
            <a:r>
              <a:rPr lang="sk-SK" altLang="cs-CZ" dirty="0" smtClean="0">
                <a:latin typeface="Arial Narrow" pitchFamily="34" charset="0"/>
              </a:rPr>
              <a:t>konceptualizácia - dimenzie – indikátory</a:t>
            </a:r>
          </a:p>
          <a:p>
            <a:r>
              <a:rPr lang="sk-SK" altLang="cs-CZ" dirty="0" smtClean="0">
                <a:latin typeface="Arial Narrow" pitchFamily="34" charset="0"/>
              </a:rPr>
              <a:t>Paul </a:t>
            </a:r>
            <a:r>
              <a:rPr lang="sk-SK" altLang="cs-CZ" dirty="0" err="1" smtClean="0">
                <a:latin typeface="Arial Narrow" pitchFamily="34" charset="0"/>
              </a:rPr>
              <a:t>Felix</a:t>
            </a:r>
            <a:r>
              <a:rPr lang="sk-SK" altLang="cs-CZ" dirty="0" smtClean="0">
                <a:latin typeface="Arial Narrow" pitchFamily="34" charset="0"/>
              </a:rPr>
              <a:t> </a:t>
            </a:r>
            <a:r>
              <a:rPr lang="sk-SK" altLang="cs-CZ" dirty="0" err="1" smtClean="0">
                <a:latin typeface="Arial Narrow" pitchFamily="34" charset="0"/>
              </a:rPr>
              <a:t>Lazarsfeld</a:t>
            </a:r>
            <a:r>
              <a:rPr lang="sk-SK" altLang="cs-CZ" dirty="0" smtClean="0">
                <a:latin typeface="Arial Narrow" pitchFamily="34" charset="0"/>
              </a:rPr>
              <a:t>: 4 etapy </a:t>
            </a:r>
            <a:r>
              <a:rPr lang="sk-SK" altLang="cs-CZ" dirty="0" err="1" smtClean="0">
                <a:latin typeface="Arial Narrow" pitchFamily="34" charset="0"/>
              </a:rPr>
              <a:t>operacionalizačnej</a:t>
            </a:r>
            <a:r>
              <a:rPr lang="sk-SK" altLang="cs-CZ" dirty="0" smtClean="0">
                <a:latin typeface="Arial Narrow" pitchFamily="34" charset="0"/>
              </a:rPr>
              <a:t> procedúry: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intuitívna predstava o objekte či jave (= </a:t>
            </a:r>
            <a:r>
              <a:rPr lang="sk-SK" altLang="cs-CZ" i="1" dirty="0" smtClean="0">
                <a:latin typeface="Arial Narrow" pitchFamily="34" charset="0"/>
              </a:rPr>
              <a:t>teoretická analýza</a:t>
            </a:r>
            <a:r>
              <a:rPr lang="sk-SK" altLang="cs-CZ" dirty="0" smtClean="0">
                <a:latin typeface="Arial Narrow" pitchFamily="34" charset="0"/>
              </a:rPr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analytický rozklad tejto predstavy na čiastkové elementy (dimenzie) (= </a:t>
            </a:r>
            <a:r>
              <a:rPr lang="sk-SK" altLang="cs-CZ" i="1" dirty="0" smtClean="0">
                <a:latin typeface="Arial Narrow" pitchFamily="34" charset="0"/>
              </a:rPr>
              <a:t>konceptualizácia</a:t>
            </a:r>
            <a:r>
              <a:rPr lang="sk-SK" altLang="cs-CZ" dirty="0" smtClean="0">
                <a:latin typeface="Arial Narrow" pitchFamily="34" charset="0"/>
              </a:rPr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hľadanie empirických indikátorov pre každú z dimenzií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zhrnutie empirických indikátorov v celok (index)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Indikátor (ukazovateľ)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r>
              <a:rPr lang="cs-CZ" altLang="cs-CZ" sz="2800" dirty="0" smtClean="0">
                <a:latin typeface="Arial Narrow" pitchFamily="34" charset="0"/>
              </a:rPr>
              <a:t>= empirická </a:t>
            </a:r>
            <a:r>
              <a:rPr lang="cs-CZ" altLang="cs-CZ" sz="2800" dirty="0" err="1" smtClean="0">
                <a:latin typeface="Arial Narrow" pitchFamily="34" charset="0"/>
              </a:rPr>
              <a:t>reprezentácia</a:t>
            </a:r>
            <a:r>
              <a:rPr lang="cs-CZ" altLang="cs-CZ" sz="2800" dirty="0" smtClean="0">
                <a:latin typeface="Arial Narrow" pitchFamily="34" charset="0"/>
              </a:rPr>
              <a:t> pojmu/konceptu</a:t>
            </a:r>
          </a:p>
          <a:p>
            <a:r>
              <a:rPr lang="sk-SK" altLang="cs-CZ" sz="2800" u="sng" dirty="0" smtClean="0">
                <a:latin typeface="Arial Narrow" pitchFamily="34" charset="0"/>
              </a:rPr>
              <a:t>koľko indikátorov?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ak neexistuje ustanovený spôsob, ako merať určitý koncept, môže byť nápomocné vytvoriť indikátory pre viacero definícií a sledovať, ako sa to prejaví vo výsledkoch a interpretácii</a:t>
            </a:r>
          </a:p>
          <a:p>
            <a:r>
              <a:rPr lang="sk-SK" altLang="cs-CZ" sz="2800" dirty="0" err="1" smtClean="0">
                <a:latin typeface="Arial Narrow" pitchFamily="34" charset="0"/>
              </a:rPr>
              <a:t>multidimenzionalita</a:t>
            </a:r>
            <a:endParaRPr lang="sk-SK" altLang="cs-CZ" sz="2800" dirty="0" smtClean="0">
              <a:latin typeface="Arial Narrow" pitchFamily="34" charset="0"/>
            </a:endParaRPr>
          </a:p>
          <a:p>
            <a:r>
              <a:rPr lang="sk-SK" altLang="cs-CZ" sz="2800" dirty="0" smtClean="0">
                <a:latin typeface="Arial Narrow" pitchFamily="34" charset="0"/>
              </a:rPr>
              <a:t>pilotáž – je možné, že časť indikátorov sa ukáže ako nepotrebná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záverečné rozhodnutie – praktická úvaha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Úloha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Ako by ste </a:t>
            </a:r>
            <a:r>
              <a:rPr lang="sk-SK" sz="2800" dirty="0" err="1" smtClean="0">
                <a:latin typeface="Arial Narrow" pitchFamily="34" charset="0"/>
              </a:rPr>
              <a:t>operacionalizovali</a:t>
            </a:r>
            <a:r>
              <a:rPr lang="sk-SK" sz="2800" dirty="0" smtClean="0">
                <a:latin typeface="Arial Narrow" pitchFamily="34" charset="0"/>
              </a:rPr>
              <a:t> koncept </a:t>
            </a:r>
            <a:r>
              <a:rPr lang="sk-SK" sz="2800" dirty="0" err="1" smtClean="0">
                <a:latin typeface="Arial Narrow" pitchFamily="34" charset="0"/>
              </a:rPr>
              <a:t>bulvarizácie</a:t>
            </a:r>
            <a:r>
              <a:rPr lang="sk-SK" sz="2800" dirty="0" smtClean="0">
                <a:latin typeface="Arial Narrow" pitchFamily="34" charset="0"/>
              </a:rPr>
              <a:t>? Skúste navrhnúť indikátory, </a:t>
            </a:r>
            <a:r>
              <a:rPr lang="sk-SK" sz="2800" dirty="0" err="1" smtClean="0">
                <a:latin typeface="Arial Narrow" pitchFamily="34" charset="0"/>
              </a:rPr>
              <a:t>prostredn</a:t>
            </a:r>
            <a:r>
              <a:rPr lang="cs-CZ" sz="2800" dirty="0" smtClean="0">
                <a:latin typeface="Arial Narrow" pitchFamily="34" charset="0"/>
              </a:rPr>
              <a:t>í</a:t>
            </a:r>
            <a:r>
              <a:rPr lang="sk-SK" sz="2800" dirty="0" err="1" smtClean="0">
                <a:latin typeface="Arial Narrow" pitchFamily="34" charset="0"/>
              </a:rPr>
              <a:t>ctvom</a:t>
            </a:r>
            <a:r>
              <a:rPr lang="sk-SK" sz="2800" dirty="0" smtClean="0">
                <a:latin typeface="Arial Narrow" pitchFamily="34" charset="0"/>
              </a:rPr>
              <a:t> ktorých </a:t>
            </a:r>
            <a:r>
              <a:rPr lang="sk-SK" sz="2800" dirty="0" smtClean="0">
                <a:latin typeface="Arial Narrow" pitchFamily="34" charset="0"/>
              </a:rPr>
              <a:t>by ste merali a porovnávali mieru bulvarizácia MF Dnes a Blesku.</a:t>
            </a:r>
            <a:endParaRPr lang="sk-SK" sz="2000" dirty="0" smtClean="0">
              <a:latin typeface="Arial Narrow" pitchFamily="34" charset="0"/>
            </a:endParaRP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Úloha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 smtClean="0">
                <a:solidFill>
                  <a:srgbClr val="000000"/>
                </a:solidFill>
                <a:latin typeface="Arial Narrow" pitchFamily="34" charset="0"/>
              </a:rPr>
              <a:t>Skúste vo dvojiciach </a:t>
            </a:r>
            <a:r>
              <a:rPr lang="sk-SK" sz="3600" dirty="0" err="1" smtClean="0">
                <a:solidFill>
                  <a:srgbClr val="000000"/>
                </a:solidFill>
                <a:latin typeface="Arial Narrow" pitchFamily="34" charset="0"/>
              </a:rPr>
              <a:t>operacionalizovať</a:t>
            </a:r>
            <a:r>
              <a:rPr lang="sk-SK" sz="3600" dirty="0" smtClean="0">
                <a:solidFill>
                  <a:srgbClr val="000000"/>
                </a:solidFill>
                <a:latin typeface="Arial Narrow" pitchFamily="34" charset="0"/>
              </a:rPr>
              <a:t> koncept politickej orientácie (pre jednoduchosť len osu pravica – ľavica). Ako (prostredníctvom akých otázok, indikátorov) by ste ju merali v dotazníkovom prieskume?</a:t>
            </a:r>
            <a:endParaRPr lang="sk-SK" sz="3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operacionalizácie – bulvarizácia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indikátory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skracovanie písaného textu (dĺžka článkov, počet slov)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vysoká miera vizualizácie správy (dĺžka článkov, prítomnosť fotografií, veľkosť fotografií, veľkosť titulku, pomer textu a obrazu)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posun k zábavnej funkcii článkov (podiel hard a soft news)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zmena spravodajských tém (podiel serióznych a bulvárnych tém)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negativita (pozitívne/negatívne vyznenie správ)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personalizácia (prítomnosť personalizácie)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premena citovaných zdrojov od expertov k vox populi (počet citácií jednotlivých typov zdrojov)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vysoké percento športových správ (počet/podiel športových správ)</a:t>
            </a:r>
            <a:endParaRPr lang="sk-SK" sz="2000" dirty="0" smtClean="0">
              <a:latin typeface="Arial Narrow" pitchFamily="34" charset="0"/>
            </a:endParaRP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Metóda výskumu, technika zberu dát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marL="342900" indent="-342900"/>
            <a:r>
              <a:rPr lang="sk-SK" altLang="cs-CZ" sz="2800" dirty="0" smtClean="0">
                <a:latin typeface="Arial Narrow" pitchFamily="34" charset="0"/>
              </a:rPr>
              <a:t>Kvantitatívne, kvalitatívne, zmiešané</a:t>
            </a: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Metódy: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Prípadová štúdia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err="1" smtClean="0">
                <a:latin typeface="Arial Narrow" pitchFamily="34" charset="0"/>
              </a:rPr>
              <a:t>Survey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Experiment</a:t>
            </a:r>
          </a:p>
          <a:p>
            <a:pPr marL="342900" indent="-342900">
              <a:buNone/>
            </a:pP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Techniky zberu dát: dotazník, štandardizovaný rozhovor, obsahová analýza, hĺbkový rozhovor, </a:t>
            </a:r>
            <a:r>
              <a:rPr lang="sk-SK" altLang="cs-CZ" sz="2800" dirty="0" err="1" smtClean="0">
                <a:latin typeface="Arial Narrow" pitchFamily="34" charset="0"/>
              </a:rPr>
              <a:t>focus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group</a:t>
            </a:r>
            <a:r>
              <a:rPr lang="sk-SK" altLang="cs-CZ" sz="2800" dirty="0" smtClean="0">
                <a:latin typeface="Arial Narrow" pitchFamily="34" charset="0"/>
              </a:rPr>
              <a:t>....</a:t>
            </a:r>
          </a:p>
          <a:p>
            <a:pPr marL="342900" indent="-342900">
              <a:buNone/>
            </a:pPr>
            <a:endParaRPr lang="sk-SK" altLang="cs-CZ" sz="4000" dirty="0" smtClean="0">
              <a:latin typeface="Arial Narrow" pitchFamily="34" charset="0"/>
            </a:endParaRPr>
          </a:p>
          <a:p>
            <a:pPr marL="342900" indent="-342900"/>
            <a:endParaRPr lang="cs-CZ" alt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Rozhodnutie </a:t>
            </a:r>
            <a:r>
              <a:rPr lang="sk-SK" altLang="cs-CZ" b="1" dirty="0" smtClean="0">
                <a:latin typeface="Arial Narrow" pitchFamily="34" charset="0"/>
              </a:rPr>
              <a:t>o výskumnom súbore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42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sk-SK" altLang="cs-CZ" sz="3600" dirty="0" smtClean="0">
                <a:latin typeface="Arial Narrow" pitchFamily="34" charset="0"/>
              </a:rPr>
              <a:t>výber ľudí/artefaktov, ktoré chceme skúmať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základného súboru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výberového súboru: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náhodný výber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nenáhodný výber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konkrétna technika výberu, zdôvodnenie</a:t>
            </a:r>
            <a:endParaRPr lang="cs-CZ" altLang="cs-CZ" sz="3600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915955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4800" dirty="0" smtClean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endParaRPr lang="cs-CZ" altLang="cs-CZ" sz="4800" dirty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cs-CZ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Osnova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98849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cs-CZ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Účel a </a:t>
            </a:r>
            <a:r>
              <a:rPr lang="cs-CZ" altLang="cs-CZ" sz="3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použitie</a:t>
            </a:r>
            <a:r>
              <a:rPr lang="cs-CZ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3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výskumu</a:t>
            </a:r>
            <a:endParaRPr lang="cs-CZ" altLang="cs-CZ" sz="3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cs-CZ" altLang="cs-CZ" sz="3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Výskumné</a:t>
            </a:r>
            <a:r>
              <a:rPr lang="cs-CZ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cs-CZ" altLang="cs-CZ" sz="3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stratégie</a:t>
            </a:r>
            <a:endParaRPr lang="cs-CZ" altLang="cs-CZ" sz="3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cs-CZ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Design empirického </a:t>
            </a:r>
            <a:r>
              <a:rPr lang="cs-CZ" altLang="cs-CZ" sz="3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výskumu</a:t>
            </a:r>
            <a:endParaRPr lang="cs-CZ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3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Zber dát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používame už overený a vyskúšaný výskumný nástroj, uvedieme jeho zdroj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tvoríme nový výskumný nástroj, musíme ho najprv otestovať (pilotáž)</a:t>
            </a: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Účel </a:t>
            </a:r>
            <a:r>
              <a:rPr lang="en-GB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 </a:t>
            </a:r>
            <a:r>
              <a:rPr lang="sk-SK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použitie výskumu</a:t>
            </a:r>
            <a:endParaRPr lang="en-GB" altLang="cs-CZ" sz="36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81000" y="334963"/>
            <a:ext cx="82296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Účel výskumu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2842394"/>
              </p:ext>
            </p:extLst>
          </p:nvPr>
        </p:nvGraphicFramePr>
        <p:xfrm>
          <a:off x="228600" y="1295400"/>
          <a:ext cx="8764588" cy="4495801"/>
        </p:xfrm>
        <a:graphic>
          <a:graphicData uri="http://schemas.openxmlformats.org/drawingml/2006/table">
            <a:tbl>
              <a:tblPr/>
              <a:tblGrid>
                <a:gridCol w="1558925"/>
                <a:gridCol w="2376488"/>
                <a:gridCol w="2390775"/>
                <a:gridCol w="2438400"/>
              </a:tblGrid>
              <a:tr h="642945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exploratórny</a:t>
                      </a:r>
                      <a:endParaRPr kumimoji="0" lang="sk-SK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explanačný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existujúci výskum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obmezený či vôbec neexistujúci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existuje, ale je nekompletný, s trhlinami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rozpracovaný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104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hlavné otázky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ČO?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 sa deje? 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AKO? KTO? KDE? KEDY?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PREČO?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 sa niečo deje?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24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ciele 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počiatočné zoznámenie s témou; rozvinúť/precizovať teóriu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presný popis udalostí/javov;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kategorizovať, klasifikovať ich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testovať teóriu/hypotézu; snaha vysvetliť javy a situácie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4" name="Rectangle 59"/>
          <p:cNvSpPr>
            <a:spLocks noChangeArrowheads="1"/>
          </p:cNvSpPr>
          <p:nvPr/>
        </p:nvSpPr>
        <p:spPr bwMode="auto">
          <a:xfrm>
            <a:off x="2319338" y="6400800"/>
            <a:ext cx="68246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800" tIns="41400" rIns="82800" bIns="414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1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Podlľa Mihelj, S.: Linking Theory and Empirical Data. Loughborough University</a:t>
            </a:r>
          </a:p>
        </p:txBody>
      </p:sp>
    </p:spTree>
    <p:extLst>
      <p:ext uri="{BB962C8B-B14F-4D97-AF65-F5344CB8AC3E}">
        <p14:creationId xmlns="" xmlns:p14="http://schemas.microsoft.com/office/powerpoint/2010/main" val="352719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62000" y="16668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Použitie výskumu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3100436"/>
              </p:ext>
            </p:extLst>
          </p:nvPr>
        </p:nvGraphicFramePr>
        <p:xfrm>
          <a:off x="228600" y="990600"/>
          <a:ext cx="8459788" cy="5287705"/>
        </p:xfrm>
        <a:graphic>
          <a:graphicData uri="http://schemas.openxmlformats.org/drawingml/2006/table">
            <a:tbl>
              <a:tblPr/>
              <a:tblGrid>
                <a:gridCol w="1720850"/>
                <a:gridCol w="3146425"/>
                <a:gridCol w="3592513"/>
              </a:tblGrid>
              <a:tr h="481863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279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základný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aplikovaný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056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použitie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nepriame; „poznanie pre poznanie“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bezprostredné praktické použitie: podklad pre rozhodnutia, zhodnotenie sociálnych dopadov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34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publikum; kto definuje otázky?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vedecká komunita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politickí činitelia, </a:t>
                      </a:r>
                      <a:r>
                        <a:rPr kumimoji="0" lang="en-GB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verejn</a:t>
                      </a:r>
                      <a:r>
                        <a:rPr kumimoji="0" lang="cs-C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á správa, </a:t>
                      </a:r>
                      <a:r>
                        <a:rPr kumimoji="0" lang="cs-CZ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komerčná</a:t>
                      </a:r>
                      <a:r>
                        <a:rPr kumimoji="0" lang="cs-C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sféra</a:t>
                      </a: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, NNO...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21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 a proti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vysoká kontrola výskumníka nad charakterom výskumu a jeho použitím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nízke riziko zneužitia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prepojenia s praxou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zaoberá sa reálnymi problémami, poskytuje reálne riešenia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kontroly na strane výskumníka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nebezpečenstvo zneužitia pre súkromné či politické ciele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Text Box 46"/>
          <p:cNvSpPr txBox="1">
            <a:spLocks noChangeArrowheads="1"/>
          </p:cNvSpPr>
          <p:nvPr/>
        </p:nvSpPr>
        <p:spPr bwMode="auto">
          <a:xfrm>
            <a:off x="304800" y="6400800"/>
            <a:ext cx="53340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Pod</a:t>
            </a:r>
            <a:r>
              <a:rPr lang="sk-SK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ľa</a:t>
            </a: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: Deacon et al. 1999, 367-72; Neuman 1997, 21-28</a:t>
            </a:r>
          </a:p>
        </p:txBody>
      </p:sp>
    </p:spTree>
    <p:extLst>
      <p:ext uri="{BB962C8B-B14F-4D97-AF65-F5344CB8AC3E}">
        <p14:creationId xmlns="" xmlns:p14="http://schemas.microsoft.com/office/powerpoint/2010/main" val="823666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28600" y="609600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Typy organizácií zaoberajúcich sa mediálnym výskumom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9520972"/>
              </p:ext>
            </p:extLst>
          </p:nvPr>
        </p:nvGraphicFramePr>
        <p:xfrm>
          <a:off x="152400" y="1524000"/>
          <a:ext cx="8764588" cy="4984145"/>
        </p:xfrm>
        <a:graphic>
          <a:graphicData uri="http://schemas.openxmlformats.org/drawingml/2006/table">
            <a:tbl>
              <a:tblPr/>
              <a:tblGrid>
                <a:gridCol w="1899320"/>
                <a:gridCol w="1626518"/>
                <a:gridCol w="1651000"/>
                <a:gridCol w="1758950"/>
                <a:gridCol w="1828800"/>
              </a:tblGrid>
              <a:tr h="12112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Podľa: </a:t>
                      </a:r>
                      <a:r>
                        <a:rPr kumimoji="0" lang="sk-SK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Jensen</a:t>
                      </a: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2003: 283</a:t>
                      </a:r>
                    </a:p>
                  </a:txBody>
                  <a:tcPr marL="90000" marR="90000" marT="49103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Komerčná spoločnosť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Univerzitné pracovisko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Nezávislé výskumné centrum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Dokumentačné stredisko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48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Financovanie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príjmy od klientov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komercie</a:t>
                      </a: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komercie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83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Očakávané využitie výsledkov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strategické plánovanie, vývoj produktov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kritika minulých a súčasných mediálnych 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for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i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em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deskriptívne i proaktívne analýzy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dokumentácia mediálnych obsahov a užívania médií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98795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itchFamily="34" charset="0"/>
              </a:rPr>
              <a:t>Výskumné stratégie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Výskumné stratégie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04800" y="1214535"/>
            <a:ext cx="7924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endParaRPr lang="sk-SK" altLang="cs-CZ" sz="3200" b="1" u="sng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(od jednotlivého k všeobecnému):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biele →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z tejto misy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všetky fazule v tejto mise sú biele</a:t>
            </a:r>
            <a:r>
              <a:rPr lang="sk-SK" altLang="cs-CZ" sz="3200" dirty="0" smtClean="0">
                <a:solidFill>
                  <a:srgbClr val="000000"/>
                </a:solidFill>
                <a:latin typeface="Perpetua" panose="02020502060401020303" pitchFamily="18" charset="0"/>
              </a:rPr>
              <a:t>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</a:pPr>
            <a:endParaRPr lang="sk-SK" altLang="cs-CZ" sz="3200" dirty="0" smtClean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(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od všeobecného k jednotlivému):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všetky fazule v tejto mise sú biele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z tejto misy → 	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biele 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sk-SK" altLang="cs-CZ" sz="30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0267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2063</TotalTime>
  <Words>1098</Words>
  <Application>Microsoft Office PowerPoint</Application>
  <PresentationFormat>Prezentácia na obrazovke (4:3)</PresentationFormat>
  <Paragraphs>247</Paragraphs>
  <Slides>30</Slides>
  <Notes>13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2" baseType="lpstr">
      <vt:lpstr>Equity</vt:lpstr>
      <vt:lpstr>Dokument programu Microsoft Office Word 97 - 2003</vt:lpstr>
      <vt:lpstr>Prednáška 3: Logika a design sociálno-vedného výskumu 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Hlavné fázy empirického výskumu</vt:lpstr>
      <vt:lpstr>Stanovenie výskumnej témy a problému</vt:lpstr>
      <vt:lpstr>Motívy a význam</vt:lpstr>
      <vt:lpstr>Teoretický kontext výskumu </vt:lpstr>
      <vt:lpstr>Teórie, koncepty</vt:lpstr>
      <vt:lpstr>Cieľ výskumu</vt:lpstr>
      <vt:lpstr>   Výskumné otázky</vt:lpstr>
      <vt:lpstr>Hypotézy</vt:lpstr>
      <vt:lpstr>Kedy nie je hypotéza testovateľná?</vt:lpstr>
      <vt:lpstr>Konceptualizácia </vt:lpstr>
      <vt:lpstr>Operacionalizácia: od pojmu ku znaku</vt:lpstr>
      <vt:lpstr>Indikátor (ukazovateľ)</vt:lpstr>
      <vt:lpstr>Úloha</vt:lpstr>
      <vt:lpstr>Snímka 26</vt:lpstr>
      <vt:lpstr>Príklad operacionalizácie – bulvarizácia</vt:lpstr>
      <vt:lpstr>Metóda výskumu, technika zberu dát</vt:lpstr>
      <vt:lpstr>Rozhodnutie o výskumnom súbore</vt:lpstr>
      <vt:lpstr>Snímka 30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Marina Urbanikova</dc:creator>
  <cp:lastModifiedBy>Marina Urbanikova</cp:lastModifiedBy>
  <cp:revision>163</cp:revision>
  <dcterms:created xsi:type="dcterms:W3CDTF">2012-03-03T13:51:32Z</dcterms:created>
  <dcterms:modified xsi:type="dcterms:W3CDTF">2018-10-10T21:34:54Z</dcterms:modified>
</cp:coreProperties>
</file>