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48"/>
  </p:notesMasterIdLst>
  <p:sldIdLst>
    <p:sldId id="290" r:id="rId7"/>
    <p:sldId id="324" r:id="rId8"/>
    <p:sldId id="339" r:id="rId9"/>
    <p:sldId id="337" r:id="rId10"/>
    <p:sldId id="338" r:id="rId11"/>
    <p:sldId id="325" r:id="rId12"/>
    <p:sldId id="271" r:id="rId13"/>
    <p:sldId id="272" r:id="rId14"/>
    <p:sldId id="273" r:id="rId15"/>
    <p:sldId id="326" r:id="rId16"/>
    <p:sldId id="275" r:id="rId17"/>
    <p:sldId id="329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357" r:id="rId31"/>
    <p:sldId id="341" r:id="rId32"/>
    <p:sldId id="342" r:id="rId33"/>
    <p:sldId id="343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8" r:id="rId4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9F7FF9E2-84C6-4EEF-8D9D-3AEB934533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9A65BD5-21F8-48B2-9361-0CEC101EEC7B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82F96D4-09D9-440B-A9EB-99284EF006F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5D218C8-9BB7-425E-A7DE-6BD10BF0098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18D8C35-BBEC-4F47-BEC3-2BF2B71590A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036D10E-D1DC-4026-88F5-57658A5837D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08B68E1-3645-449C-AD15-5DE9575C710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15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16BCC92-506C-4D74-BAA7-699FB2E912BB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B00D114-BD9C-46EE-B1C3-7C77AAE09FEA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046150A-3511-42B8-8887-DBE2C5787C01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0D43E3-11A6-4648-B158-6389B94FF3E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74D2D2C-6C7F-4D6F-BC44-003528816DE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20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1859CF4-93BA-4349-87DA-8CC3DA00BFC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21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3B3905B-31A1-42CD-ABAF-8779B221373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C1B54-A6E4-464A-A438-D08583F16F5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0F0B68E-DEA3-4440-B36E-B480ADB0DE0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5D218C8-9BB7-425E-A7DE-6BD10BF0098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25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9EFB7F6-B708-427D-B227-B708A0934B63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26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C0AF63D-3B1F-45D6-81E4-48C661E0926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B41ED8C-E75D-46C0-BAEC-FF74F362CE8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1EDE21C-B397-4304-8CEB-67C779B5590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96A7E37-FF7B-4368-B197-C02502B9C704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30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371251E8-2DE7-4B6B-9721-2E0D889B24ED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81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1305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E142788-7EBD-407B-8B61-D6F3B32ECD8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31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10E9FC0-5B8F-4201-A368-54CAE40D3AA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C8CEE06-146A-4233-AD21-D0A8CD0F229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B35AA91-5399-4AF7-9927-EF9AA7E318D9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7858E43-6226-481B-A723-2776DC726AD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35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5B591-527D-4C6E-B6D9-490E9CF5156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36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27A71CA-5C3D-42DE-A707-6892444192B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E4ECCC7-813F-4B88-9873-0DC25123377A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A0CED4F-7957-4A9F-800B-CD48E21F695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40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E82A99C-FADC-4871-9AF1-F6C1B9637FB1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91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6940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1DB0DDC-6D9F-4FE5-B61C-BE684DC024A6}" type="slidenum">
              <a:rPr lang="cs-CZ">
                <a:ea typeface="Microsoft YaHei" charset="-122"/>
              </a:rPr>
              <a:pPr/>
              <a:t>41</a:t>
            </a:fld>
            <a:endParaRPr lang="cs-CZ">
              <a:ea typeface="Microsoft YaHei" charset="-122"/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01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B834688-7B2C-4B2E-A46C-BBF787C0951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926E140-4172-451D-B6B8-AC949301CCDE}" type="slidenum">
              <a:rPr lang="cs-CZ" altLang="cs-CZ" sz="12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cs-CZ" altLang="cs-CZ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C420DD7-4726-405B-BFFE-89DB9A37001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4423C48-F216-4977-A070-CE869BAB7C99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9C32F93-E7B7-4139-8DAD-06B7896C005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9A6A-79C9-4A8D-8434-05A0E7FE92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ACA95-CE79-409E-B4F5-75F12C08A8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91AE8-9053-4789-935E-C594F9B341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4D655-64E9-41FF-85EE-ACB8EDB01A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1FCE9-FABE-4303-B7D5-091940A390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40B93-CB17-46E7-BE8B-476B8D61C4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500A4-A917-454B-9C47-51AADD6E22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AB99-3231-4751-BF02-65DA699026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7843E-9A3E-418C-A932-B749D6B903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E0AAC-CB84-4A3C-A975-94D5D0016D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BF327-E33E-4524-9E44-C05EC198BE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BF808-9472-40D6-B783-A95B445B9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AD6B9-AEE2-49E6-A70D-6C81DEAE27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AAA1A-1A43-4EA0-9F0E-8AB86DA0F6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8AA32-517A-4EE4-BE65-D891BD48F1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955DD-0530-49F6-A3FD-502F2A441A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801E-8AB6-4B07-A5DC-F17FB720BE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EC9B2-2F3D-4A79-A1A0-A41F882271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93B1-19E8-4711-A987-5B4E48182E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6DF8B-FDFD-46C3-9A4E-BD6D6AA730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D4CA4-7E67-4A75-84BE-E12E10F4CD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6608A-E530-4F3C-90C8-143C137481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89A0-BAFC-4EF9-8149-6B02BBA75B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F274F-FFD1-43F5-95D9-1ED272AD98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5BB54-44F0-4277-AFA5-39F870D7D1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6735-161C-4903-AB32-6BF534E94F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E52B9-0197-45FE-A5E3-E1940564E1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D06A-D881-4E5C-938A-A90E5755BB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0678C-0A7B-4156-B186-CE247FDD4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26389-A368-42C5-A69E-135C5530D5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05DC-73DE-4E39-BE29-53B0008DC3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0C1B7-6C1E-47C8-AAB5-6C3BE8B185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6F256-23A1-4E1E-A6F2-C4B5963623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13A58-F8BE-4A57-8F42-620BBA6B20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89834-363F-4078-A87E-24C9F91B417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ECFAA-1E29-4A83-B074-3962256B88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B8D5-4349-46A5-9717-6ADA6565E8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856CB-4B5F-4D31-B114-930D6D0DF0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6EF91-D6F2-4E35-9654-9527B8109D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C0B5B-AE4F-4242-B135-E4F6C8CBC4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3060B-EE23-4D64-8DBC-6149D49F4B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9AD3B-CAFD-450A-94CD-E1F346AF1C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DB894-E5A5-4E4E-804F-B2E29C6993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4B245-826A-45C9-9B8A-80E8143853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9A081-69B8-40DF-A744-74EC4795C2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DC98E-BDE6-42A8-9FCB-1299970D61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2A896-C3C8-4AA9-A2B9-000208A9CA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B598F-3DE6-43FD-AF94-9325EB5C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C128-8EEE-47DE-B5BB-594232C106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4825-927E-4182-BE5B-57A4AEC71C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7A410-8FE0-4E1A-A68E-BD69B32991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F434-0C66-4A3C-AE86-A23BBEC2FF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F14E6-1B67-4079-8AFF-68F61065C7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85739-C4D3-4AFF-8FB1-B6A333818A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4056C-4E01-41F7-8569-CC83C0D2A0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92CA1-9F83-4EAD-8202-59F701FD5C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E50FE-3FA0-46B9-BF2E-8B44554AD6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C95D0-56FA-4B68-AB99-1361FC747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AB2F4-8870-4F7D-823B-88408BD992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D6FF6-E1CB-45B8-8F47-F7019DAA54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BCE94-419F-4171-B2BE-9B500A3F53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8A98C-EAEA-4545-B100-654FF1F5BD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B6AA3-E670-44CF-B7C4-05EC3E851D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7201-746E-4BB3-9A29-724A48CB06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DFDDE-9626-43F7-98D6-8B48E449AC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80-C52B-4602-BD3D-67D8AF768F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titulku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Tretia úroveň</a:t>
            </a:r>
          </a:p>
          <a:p>
            <a:pPr lvl="3"/>
            <a:r>
              <a:rPr lang="en-GB" altLang="cs-CZ" smtClean="0"/>
              <a:t>Štvrtá úroveň osnovy</a:t>
            </a:r>
          </a:p>
          <a:p>
            <a:pPr lvl="4"/>
            <a:r>
              <a:rPr lang="en-GB" altLang="cs-CZ" smtClean="0"/>
              <a:t>Piata úroveň osnovy</a:t>
            </a:r>
          </a:p>
          <a:p>
            <a:pPr lvl="4"/>
            <a:r>
              <a:rPr lang="en-GB" altLang="cs-CZ" smtClean="0"/>
              <a:t>Šiesta úroveň</a:t>
            </a:r>
          </a:p>
          <a:p>
            <a:pPr lvl="4"/>
            <a:r>
              <a:rPr lang="en-GB" altLang="cs-CZ" smtClean="0"/>
              <a:t>Siedma úroveň</a:t>
            </a:r>
          </a:p>
          <a:p>
            <a:pPr lvl="4"/>
            <a:r>
              <a:rPr lang="en-GB" altLang="cs-CZ" smtClean="0"/>
              <a:t>Ȏsma úroveň textu</a:t>
            </a:r>
          </a:p>
          <a:p>
            <a:pPr lvl="4"/>
            <a:r>
              <a:rPr lang="en-GB" altLang="cs-CZ" smtClean="0"/>
              <a:t>Deviata úroveň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fld id="{FFB7C534-B55E-49CC-87BB-4A7C3F7CFC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65088" y="69850"/>
            <a:ext cx="9013825" cy="6691313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3500" y="1449388"/>
            <a:ext cx="9020175" cy="15271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63500" y="2976563"/>
            <a:ext cx="9020175" cy="111125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titulku</a:t>
            </a:r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Tretia úroveň</a:t>
            </a:r>
          </a:p>
          <a:p>
            <a:pPr lvl="3"/>
            <a:r>
              <a:rPr lang="en-GB" altLang="cs-CZ" smtClean="0"/>
              <a:t>Štvrtá úroveň osnovy</a:t>
            </a:r>
          </a:p>
          <a:p>
            <a:pPr lvl="4"/>
            <a:r>
              <a:rPr lang="en-GB" altLang="cs-CZ" smtClean="0"/>
              <a:t>Piata úroveň osnovy</a:t>
            </a:r>
          </a:p>
          <a:p>
            <a:pPr lvl="4"/>
            <a:r>
              <a:rPr lang="en-GB" altLang="cs-CZ" smtClean="0"/>
              <a:t>Šiesta úroveň</a:t>
            </a:r>
          </a:p>
          <a:p>
            <a:pPr lvl="4"/>
            <a:r>
              <a:rPr lang="en-GB" altLang="cs-CZ" smtClean="0"/>
              <a:t>Siedma úroveň</a:t>
            </a:r>
          </a:p>
          <a:p>
            <a:pPr lvl="4"/>
            <a:r>
              <a:rPr lang="en-GB" altLang="cs-CZ" smtClean="0"/>
              <a:t>Ȏsma úroveň textu</a:t>
            </a:r>
          </a:p>
          <a:p>
            <a:pPr lvl="4"/>
            <a:r>
              <a:rPr lang="en-GB" altLang="cs-CZ" smtClean="0"/>
              <a:t>Deviata úroveň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1C3E7A37-7436-4A2F-A4FD-AFF0A5949B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66675" y="66675"/>
            <a:ext cx="9015413" cy="6697663"/>
            <a:chOff x="42" y="42"/>
            <a:chExt cx="5679" cy="421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" y="42"/>
              <a:ext cx="5679" cy="4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085" name="Text Box 4"/>
            <p:cNvSpPr txBox="1">
              <a:spLocks noChangeArrowheads="1"/>
            </p:cNvSpPr>
            <p:nvPr/>
          </p:nvSpPr>
          <p:spPr bwMode="auto">
            <a:xfrm>
              <a:off x="102" y="105"/>
              <a:ext cx="5555" cy="40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cs-CZ" altLang="cs-CZ">
                <a:latin typeface="Arial" charset="0"/>
                <a:ea typeface="Microsoft YaHei" charset="-122"/>
                <a:cs typeface="Arial" charset="0"/>
              </a:endParaRPr>
            </a:p>
          </p:txBody>
        </p:sp>
      </p:grpSp>
      <p:sp>
        <p:nvSpPr>
          <p:cNvPr id="3076" name="Rectangle 5"/>
          <p:cNvSpPr>
            <a:spLocks noChangeArrowheads="1"/>
          </p:cNvSpPr>
          <p:nvPr/>
        </p:nvSpPr>
        <p:spPr bwMode="auto">
          <a:xfrm flipV="1">
            <a:off x="69850" y="2376488"/>
            <a:ext cx="9013825" cy="920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69850" y="2341563"/>
            <a:ext cx="9013825" cy="46037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8263" y="2468563"/>
            <a:ext cx="9015412" cy="46037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titulku</a:t>
            </a:r>
          </a:p>
        </p:txBody>
      </p:sp>
      <p:sp>
        <p:nvSpPr>
          <p:cNvPr id="308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Tretia úroveň</a:t>
            </a:r>
          </a:p>
          <a:p>
            <a:pPr lvl="3"/>
            <a:r>
              <a:rPr lang="en-GB" altLang="cs-CZ" smtClean="0"/>
              <a:t>Štvrtá úroveň osnovy</a:t>
            </a:r>
          </a:p>
          <a:p>
            <a:pPr lvl="4"/>
            <a:r>
              <a:rPr lang="en-GB" altLang="cs-CZ" smtClean="0"/>
              <a:t>Piata úroveň osnovy</a:t>
            </a:r>
          </a:p>
          <a:p>
            <a:pPr lvl="4"/>
            <a:r>
              <a:rPr lang="en-GB" altLang="cs-CZ" smtClean="0"/>
              <a:t>Šiesta úroveň</a:t>
            </a:r>
          </a:p>
          <a:p>
            <a:pPr lvl="4"/>
            <a:r>
              <a:rPr lang="en-GB" altLang="cs-CZ" smtClean="0"/>
              <a:t>Siedma úroveň</a:t>
            </a:r>
          </a:p>
          <a:p>
            <a:pPr lvl="4"/>
            <a:r>
              <a:rPr lang="en-GB" altLang="cs-CZ" smtClean="0"/>
              <a:t>Ȏsma úroveň textu</a:t>
            </a:r>
          </a:p>
          <a:p>
            <a:pPr lvl="4"/>
            <a:r>
              <a:rPr lang="en-GB" altLang="cs-CZ" smtClean="0"/>
              <a:t>Deviata úroveň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800100" y="6172200"/>
            <a:ext cx="40005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532F8DAE-22BC-4A5F-8B14-E84B441ABA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10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titulku</a:t>
            </a: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Tretia úroveň</a:t>
            </a:r>
          </a:p>
          <a:p>
            <a:pPr lvl="3"/>
            <a:r>
              <a:rPr lang="en-GB" altLang="cs-CZ" smtClean="0"/>
              <a:t>Štvrtá úroveň osnovy</a:t>
            </a:r>
          </a:p>
          <a:p>
            <a:pPr lvl="4"/>
            <a:r>
              <a:rPr lang="en-GB" altLang="cs-CZ" smtClean="0"/>
              <a:t>Piata úroveň osnovy</a:t>
            </a:r>
          </a:p>
          <a:p>
            <a:pPr lvl="4"/>
            <a:r>
              <a:rPr lang="en-GB" altLang="cs-CZ" smtClean="0"/>
              <a:t>Šiesta úroveň</a:t>
            </a:r>
          </a:p>
          <a:p>
            <a:pPr lvl="4"/>
            <a:r>
              <a:rPr lang="en-GB" altLang="cs-CZ" smtClean="0"/>
              <a:t>Siedma úroveň</a:t>
            </a:r>
          </a:p>
          <a:p>
            <a:pPr lvl="4"/>
            <a:r>
              <a:rPr lang="en-GB" altLang="cs-CZ" smtClean="0"/>
              <a:t>Ȏsma úroveň textu</a:t>
            </a:r>
          </a:p>
          <a:p>
            <a:pPr lvl="4"/>
            <a:r>
              <a:rPr lang="en-GB" altLang="cs-CZ" smtClean="0"/>
              <a:t>Deviata úroveň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D9946790-CE05-49AF-8DB7-9254EE37E9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 flipV="1">
            <a:off x="68263" y="4683125"/>
            <a:ext cx="9007475" cy="920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68263" y="4649788"/>
            <a:ext cx="9007475" cy="46037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68263" y="4773613"/>
            <a:ext cx="9007475" cy="47625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titulku</a:t>
            </a: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Tretia úroveň</a:t>
            </a:r>
          </a:p>
          <a:p>
            <a:pPr lvl="3"/>
            <a:r>
              <a:rPr lang="en-GB" altLang="cs-CZ" smtClean="0"/>
              <a:t>Štvrtá úroveň osnovy</a:t>
            </a:r>
          </a:p>
          <a:p>
            <a:pPr lvl="4"/>
            <a:r>
              <a:rPr lang="en-GB" altLang="cs-CZ" smtClean="0"/>
              <a:t>Piata úroveň osnovy</a:t>
            </a:r>
          </a:p>
          <a:p>
            <a:pPr lvl="4"/>
            <a:r>
              <a:rPr lang="en-GB" altLang="cs-CZ" smtClean="0"/>
              <a:t>Šiesta úroveň</a:t>
            </a:r>
          </a:p>
          <a:p>
            <a:pPr lvl="4"/>
            <a:r>
              <a:rPr lang="en-GB" altLang="cs-CZ" smtClean="0"/>
              <a:t>Siedma úroveň</a:t>
            </a:r>
          </a:p>
          <a:p>
            <a:pPr lvl="4"/>
            <a:r>
              <a:rPr lang="en-GB" altLang="cs-CZ" smtClean="0"/>
              <a:t>Ȏsma úroveň textu</a:t>
            </a:r>
          </a:p>
          <a:p>
            <a:pPr lvl="4"/>
            <a:r>
              <a:rPr lang="en-GB" altLang="cs-CZ" smtClean="0"/>
              <a:t>Deviata úroveň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886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61667443-BB6B-4267-B276-DA90DB8B0D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titulku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Kliknúť na editáciu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Tretia úroveň</a:t>
            </a:r>
          </a:p>
          <a:p>
            <a:pPr lvl="3"/>
            <a:r>
              <a:rPr lang="en-GB" altLang="cs-CZ" smtClean="0"/>
              <a:t>Štvrtá úroveň osnovy</a:t>
            </a:r>
          </a:p>
          <a:p>
            <a:pPr lvl="4"/>
            <a:r>
              <a:rPr lang="en-GB" altLang="cs-CZ" smtClean="0"/>
              <a:t>Piata úroveň osnovy</a:t>
            </a:r>
          </a:p>
          <a:p>
            <a:pPr lvl="4"/>
            <a:r>
              <a:rPr lang="en-GB" altLang="cs-CZ" smtClean="0"/>
              <a:t>Šiesta úroveň</a:t>
            </a:r>
          </a:p>
          <a:p>
            <a:pPr lvl="4"/>
            <a:r>
              <a:rPr lang="en-GB" altLang="cs-CZ" smtClean="0"/>
              <a:t>Siedma úroveň</a:t>
            </a:r>
          </a:p>
          <a:p>
            <a:pPr lvl="4"/>
            <a:r>
              <a:rPr lang="en-GB" altLang="cs-CZ" smtClean="0"/>
              <a:t>Ȏsma úroveň textu</a:t>
            </a:r>
          </a:p>
          <a:p>
            <a:pPr lvl="4"/>
            <a:r>
              <a:rPr lang="en-GB" altLang="cs-CZ" smtClean="0"/>
              <a:t>Deviata úroveň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65938" y="6313488"/>
            <a:ext cx="1506537" cy="336550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488CA0A2-2464-4734-ABB6-EC30D4DF57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sresearch.com/KnowledgeCenter/toolkitcalculators/sampleerrorcalculators.asp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ichardjung.cz/Statisticka_chyba.pdf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pPr eaLnBrk="1" hangingPunct="1"/>
            <a:r>
              <a:rPr lang="sk-SK" altLang="cs-CZ" sz="2800" dirty="0" smtClean="0">
                <a:latin typeface="Arial Narrow" pitchFamily="34" charset="0"/>
              </a:rPr>
              <a:t>ZUR 434 </a:t>
            </a:r>
            <a:r>
              <a:rPr lang="sk-SK" altLang="cs-CZ" sz="2800" dirty="0" err="1" smtClean="0">
                <a:latin typeface="Arial Narrow" pitchFamily="34" charset="0"/>
              </a:rPr>
              <a:t>Metodologie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mediálního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výzkumu</a:t>
            </a:r>
            <a:endParaRPr lang="sk-SK" altLang="cs-CZ" sz="2800" dirty="0" smtClean="0">
              <a:latin typeface="Arial Narrow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2060848"/>
            <a:ext cx="9144000" cy="77946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600" b="1" kern="1200" dirty="0" err="1" smtClean="0">
                <a:solidFill>
                  <a:srgbClr val="FFFFFF"/>
                </a:solidFill>
              </a:rPr>
              <a:t>Prednáška</a:t>
            </a:r>
            <a:r>
              <a:rPr lang="cs-CZ" altLang="cs-CZ" sz="3600" b="1" kern="1200" dirty="0" smtClean="0">
                <a:solidFill>
                  <a:srgbClr val="FFFFFF"/>
                </a:solidFill>
              </a:rPr>
              <a:t> 4: Hlavní výzkumné metody a techniky</a:t>
            </a:r>
            <a:endParaRPr lang="cs-CZ" altLang="cs-CZ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835150" y="2420938"/>
            <a:ext cx="4824413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Hlavné výskumné metódy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0" y="590550"/>
            <a:ext cx="91567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Základné metódy a techniky (kvant.) výskumu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1219200"/>
            <a:ext cx="7832725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WordArt 3"/>
          <p:cNvSpPr>
            <a:spLocks noChangeArrowheads="1" noChangeShapeType="1" noTextEdit="1"/>
          </p:cNvSpPr>
          <p:nvPr/>
        </p:nvSpPr>
        <p:spPr bwMode="auto">
          <a:xfrm rot="5400000">
            <a:off x="-468375" y="3213164"/>
            <a:ext cx="1634481" cy="2373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METODA</a:t>
            </a:r>
          </a:p>
        </p:txBody>
      </p:sp>
      <p:sp>
        <p:nvSpPr>
          <p:cNvPr id="14341" name="WordArt 4"/>
          <p:cNvSpPr>
            <a:spLocks noChangeArrowheads="1" noChangeShapeType="1" noTextEdit="1"/>
          </p:cNvSpPr>
          <p:nvPr/>
        </p:nvSpPr>
        <p:spPr bwMode="auto">
          <a:xfrm rot="5400000">
            <a:off x="7435974" y="5388918"/>
            <a:ext cx="2264296" cy="2166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 dirty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TECHNIKA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475656" y="2420938"/>
            <a:ext cx="5760640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Hlavné </a:t>
            </a:r>
            <a:r>
              <a:rPr lang="sk-SK" altLang="cs-CZ" sz="3600" b="1" dirty="0" smtClean="0">
                <a:solidFill>
                  <a:srgbClr val="000000"/>
                </a:solidFill>
                <a:latin typeface="Arial Narrow" pitchFamily="34" charset="0"/>
              </a:rPr>
              <a:t>kvantitatívne a kvalitatívne techniky </a:t>
            </a: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zberu dát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09600" y="3794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Kvantitatívne techniky zberu dát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52463" y="1795463"/>
            <a:ext cx="7807325" cy="4625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dotazník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štruktúrovaný (štandardizovaný) rozhovor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štruktúrované (štandardizované) pozorovanie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obsahová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4213" y="228600"/>
            <a:ext cx="7807325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Dotazník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341438"/>
            <a:ext cx="8305800" cy="4884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(+) efektívna technika pre zber: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veľkého množstva dát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pri relatívne malých nákladoch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 relatívne krátkom čase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(-) nízka návratnosť (najmä pri posielaní poštou)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(-) nedostatočná kontrola nad získavanými dátami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27025" y="395288"/>
            <a:ext cx="81534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Štruktúrovaný (štandardizovaný) rozhovor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9750" y="198913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priamy kontakt s respondentom (face-to-face či telefonicky)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každý respondent odpovedá na rovnakú sadu otázok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prevažujú uzavreté otázky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výhoda: možnosť vysvetliť otázku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>
              <a:solidFill>
                <a:srgbClr val="000000"/>
              </a:solidFill>
              <a:latin typeface="Perpetua" pitchFamily="18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>
              <a:solidFill>
                <a:srgbClr val="000000"/>
              </a:solidFill>
              <a:latin typeface="Perpetua" pitchFamily="18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333375"/>
            <a:ext cx="78486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Štruktúrované (štandardizované) pozorovanie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8073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korene v experimentálnej psychológii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využívaný v marketingových výskumoch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experimentálne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situácie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altLang="cs-CZ" sz="32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smtClean="0">
                <a:solidFill>
                  <a:srgbClr val="000000"/>
                </a:solidFill>
                <a:latin typeface="Perpetua" pitchFamily="18" charset="0"/>
              </a:rPr>
              <a:t>https://www.youtube.com/watch?v=NjTxQy_U3ac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2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Obsahová analýza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	</a:t>
            </a:r>
            <a:r>
              <a:rPr lang="sk-SK" altLang="cs-CZ" sz="3200" i="1">
                <a:solidFill>
                  <a:srgbClr val="000000"/>
                </a:solidFill>
                <a:latin typeface="Arial Narrow" pitchFamily="34" charset="0"/>
              </a:rPr>
              <a:t>„Obsahová analýza je výskumná technika pre objektívny, systematický a kvantitatívny popis manifestného obsahu komunikácie.“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						B. Berelson</a:t>
            </a: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>
              <a:solidFill>
                <a:srgbClr val="000000"/>
              </a:solidFill>
            </a:endParaRP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Kvalitatívne techniky zberu dát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719138" y="1730375"/>
            <a:ext cx="78073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(neštruktúrované) pozorovanie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hĺbkový/neštruktúrovaný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etnografický výskum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focus groups/skupinové interview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orálna história/biografia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textuálne analýzy: 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sémiotická/štrukturalistická analýza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(kritická) diskurzívna analýza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naratívna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(Neštruktúrované) pozorovanie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1. nezúčastnené pozorovanie („fly on the wall“)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000">
                <a:solidFill>
                  <a:srgbClr val="000000"/>
                </a:solidFill>
                <a:latin typeface="Arial Narrow" pitchFamily="34" charset="0"/>
              </a:rPr>
              <a:t>subjekt nevie, že je pozorovaný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000">
                <a:solidFill>
                  <a:srgbClr val="000000"/>
                </a:solidFill>
                <a:latin typeface="Arial Narrow" pitchFamily="34" charset="0"/>
              </a:rPr>
              <a:t>sleduje vzorce každodenných aktivít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>
              <a:solidFill>
                <a:srgbClr val="000000"/>
              </a:solidFill>
              <a:latin typeface="Arial Narrow" pitchFamily="34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2. zúčastnené pozorovanie: rôzne stupne participácie výskumníka na aktivitách pozorovanej skupiny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Štruktúra prednášky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33400" y="1628800"/>
            <a:ext cx="8153400" cy="47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Časová dimenzia výskumu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Kvantitatívny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, kvalitatívny a zmiešaný výskum (povinná literatúra)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Hlavné výskumné metódy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Hlavné techniky zberu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dát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Výber výskumného súboru a </a:t>
            </a:r>
            <a:r>
              <a:rPr lang="sk-SK" altLang="cs-CZ" sz="3200" dirty="0" err="1" smtClean="0">
                <a:solidFill>
                  <a:srgbClr val="000000"/>
                </a:solidFill>
                <a:latin typeface="Arial Narrow" pitchFamily="34" charset="0"/>
              </a:rPr>
              <a:t>reprezentativita</a:t>
            </a:r>
            <a:endParaRPr lang="sk-SK" altLang="cs-CZ" sz="32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Kvalita merania: </a:t>
            </a:r>
            <a:r>
              <a:rPr lang="sk-SK" altLang="cs-CZ" sz="3200" dirty="0" err="1" smtClean="0">
                <a:solidFill>
                  <a:srgbClr val="000000"/>
                </a:solidFill>
                <a:latin typeface="Arial Narrow" pitchFamily="34" charset="0"/>
              </a:rPr>
              <a:t>validita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sk-SK" altLang="cs-CZ" sz="3200" dirty="0" err="1" smtClean="0">
                <a:solidFill>
                  <a:srgbClr val="000000"/>
                </a:solidFill>
                <a:latin typeface="Arial Narrow" pitchFamily="34" charset="0"/>
              </a:rPr>
              <a:t>reliabilita</a:t>
            </a:r>
            <a:endParaRPr lang="sk-SK" altLang="cs-CZ" sz="32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14400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Hĺbkový (neštruktúrovaný) rozhovor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38200" y="1828800"/>
            <a:ext cx="78486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malá vzorka respondentov (často &lt; 20)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vopred pripravená len téma, čiastkové koncepty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konkrétne otázky sa odvodzujú z priebehu rozhovoru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často sa používa ako doplnok kvantitatívnej analýzy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02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Etnografický výzkum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1447800"/>
            <a:ext cx="80010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korene v antropológii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cieľ: účasť výskumníka na živote skúmanej skupiny (B.Malinowski, R. Park)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dnes termín často označujúci akýkoľvek kvalitatívny výskum zahŕňajúci techniky dlhodobého (často longitudinálneho) pozorovania a/nebo interview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podstatný prvok – „práca v teréne“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2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533400" y="-2346325"/>
            <a:ext cx="8229600" cy="379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Focus groups / skupinové interview 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7526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moderovaný skupinový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predpoklad: ľudia si uvedomia lepšie svoju vlastnú perspektívu, keď je konfrontovaná s ostatnými názormi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pôvod focus groups: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pre-existujúce 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vytvorené výskumníkom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4000" b="1" noProof="1">
                <a:solidFill>
                  <a:srgbClr val="696464"/>
                </a:solidFill>
                <a:latin typeface="Arial Narrow" pitchFamily="34" charset="0"/>
              </a:rPr>
              <a:t>Orálna história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preferencia subjektívnej „history from below“ pred oficiálnou „history from above“;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rekonštrukcia historických udalostí prostredníctvom ich priamych svedkov, ich pamäti a významov, ktoré pre nich dotyčné udalosti mali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Kvalitatívne textuálne analýzy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219200" y="1676400"/>
            <a:ext cx="67818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sémiotická/štrukturálna analýza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(kritická) diskurzívna analýza (DA, CDA)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naratívna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20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3568" y="2420938"/>
            <a:ext cx="7272808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57250" indent="-8572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5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Arial Narrow" pitchFamily="34" charset="0"/>
              </a:rPr>
              <a:t>Techniky výberu výskumného súboru</a:t>
            </a:r>
            <a:endParaRPr lang="sk-SK" altLang="cs-CZ" sz="3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755650" y="1844675"/>
            <a:ext cx="7797800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základný súbor (populácia)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výberový súbor (vzorka)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výberová jednotka (sampling unit)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parameter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= empirická charakteristika základného súboru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štatistika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= naše výsledky vo výberovom súbore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1389063" y="333375"/>
            <a:ext cx="7772400" cy="94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Základné pojmy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81000" y="4786313"/>
            <a:ext cx="8496300" cy="166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360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sk-SK" altLang="cs-CZ" sz="3200" b="1" u="sng">
                <a:solidFill>
                  <a:srgbClr val="000000"/>
                </a:solidFill>
                <a:latin typeface="Arial Narrow" pitchFamily="34" charset="0"/>
              </a:rPr>
              <a:t>Reprezentativita: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do akej miery sa </a:t>
            </a:r>
            <a:r>
              <a:rPr lang="sk-SK" altLang="cs-CZ" sz="3200" i="1">
                <a:solidFill>
                  <a:srgbClr val="000000"/>
                </a:solidFill>
                <a:latin typeface="Arial Narrow" pitchFamily="34" charset="0"/>
              </a:rPr>
              <a:t>vzorka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(resp. jej vlastnosti) líši od </a:t>
            </a:r>
            <a:r>
              <a:rPr lang="sk-SK" altLang="cs-CZ" sz="3200" i="1">
                <a:solidFill>
                  <a:srgbClr val="000000"/>
                </a:solidFill>
                <a:latin typeface="Arial Narrow" pitchFamily="34" charset="0"/>
              </a:rPr>
              <a:t>populácie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(jej vlastnosti)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524000" y="376238"/>
            <a:ext cx="61722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POPULÁCIA (základný súbor)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90800" y="3124200"/>
            <a:ext cx="4032250" cy="1077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VZORKA (výberový súbor)</a:t>
            </a: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3635375" y="1484313"/>
            <a:ext cx="1588" cy="14398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V="1">
            <a:off x="5076825" y="1482725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219200" y="1066800"/>
            <a:ext cx="381000" cy="253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>
                <a:solidFill>
                  <a:srgbClr val="000000"/>
                </a:solidFill>
                <a:latin typeface="Arial Narrow" pitchFamily="34" charset="0"/>
              </a:rPr>
              <a:t>SELEKCIA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7696200" y="914400"/>
            <a:ext cx="381000" cy="378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>
                <a:solidFill>
                  <a:srgbClr val="000000"/>
                </a:solidFill>
                <a:latin typeface="Arial Narrow" pitchFamily="34" charset="0"/>
              </a:rPr>
              <a:t>GENERALIZÁCIA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905000" y="1981200"/>
            <a:ext cx="1600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>
                <a:solidFill>
                  <a:srgbClr val="000000"/>
                </a:solidFill>
                <a:latin typeface="Arial Narrow" pitchFamily="34" charset="0"/>
              </a:rPr>
              <a:t>vyberáme z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5181600" y="2057400"/>
            <a:ext cx="21336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>
                <a:solidFill>
                  <a:srgbClr val="000000"/>
                </a:solidFill>
                <a:latin typeface="Arial Narrow" pitchFamily="34" charset="0"/>
              </a:rPr>
              <a:t>usudzujeme 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457200" y="258763"/>
            <a:ext cx="8229600" cy="808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Typy výberov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79388" y="1125538"/>
          <a:ext cx="8688388" cy="5452574"/>
        </p:xfrm>
        <a:graphic>
          <a:graphicData uri="http://schemas.openxmlformats.org/drawingml/2006/table">
            <a:tbl>
              <a:tblPr/>
              <a:tblGrid>
                <a:gridCol w="3195638"/>
                <a:gridCol w="1804987"/>
                <a:gridCol w="3687763"/>
              </a:tblGrid>
              <a:tr h="1028912"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usilujúce sa o </a:t>
                      </a:r>
                      <a:r>
                        <a:rPr kumimoji="0" lang="sk-S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reprezentativitu</a:t>
                      </a:r>
                      <a:endParaRPr kumimoji="0" lang="sk-S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90000" marR="90000" marT="58903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neusilujúce sa o  </a:t>
                      </a:r>
                      <a:r>
                        <a:rPr kumimoji="0" lang="sk-S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reprezentativitu</a:t>
                      </a:r>
                      <a:endParaRPr kumimoji="0" lang="sk-S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90000" marR="90000" marT="58903" marB="468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94646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pravdepodobnostný (náhodný)</a:t>
                      </a:r>
                    </a:p>
                  </a:txBody>
                  <a:tcPr marL="90000" marR="90000" marT="58903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nezaložený na pravdepodobnosti</a:t>
                      </a:r>
                    </a:p>
                  </a:txBody>
                  <a:tcPr marL="90000" marR="90000" marT="58903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65573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prostý náhodný výber</a:t>
                      </a:r>
                    </a:p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lang="sk-SK" altLang="cs-CZ" sz="2000" noProof="1" smtClean="0">
                          <a:solidFill>
                            <a:srgbClr val="CC9900"/>
                          </a:solidFill>
                          <a:latin typeface="Arial Narrow" panose="020B0606020202030204" pitchFamily="34" charset="0"/>
                        </a:rPr>
                        <a:t>http://www.randomizer.org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kvótny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technika snehovej gule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521051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systematický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teoretický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824449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náhodný stratifikovaný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výber typických prípadov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79806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viacstupňový náhodný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výber kritických prípadov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64471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účelový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87450" y="1889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Zdroje chyby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Arial Narrow" pitchFamily="34" charset="0"/>
              </a:rPr>
              <a:t>chyby výberové náhodné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(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random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errors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) –dôsledok pôsobenia náhody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Arial Narrow" pitchFamily="34" charset="0"/>
              </a:rPr>
              <a:t>chyby výberové systematické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(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constant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errors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)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–</a:t>
            </a:r>
            <a:r>
              <a:rPr lang="en-GB" altLang="cs-CZ" sz="320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itchFamily="34" charset="0"/>
              </a:rPr>
              <a:t>výber 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je skreslený systematicky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Arial Narrow" pitchFamily="34" charset="0"/>
              </a:rPr>
              <a:t>chyby nevýberové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– napr. „ľudský faktor“</a:t>
            </a: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Arial Narrow" pitchFamily="34" charset="0"/>
              </a:rPr>
              <a:t>Časová dimenzia výskumu</a:t>
            </a:r>
            <a:endParaRPr lang="sk-SK" altLang="cs-CZ" sz="3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Veľkosť vzorky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stanovuje sa arbitrárne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čo zvažujeme: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stupeň presnosti, ktorý požadujeme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aká je v populácii variácia hlavnej charakteristiky, ktorú skúmame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rozsah dôležitých podskupín vo vzorke, ktoré chceme analyzovať</a:t>
            </a:r>
          </a:p>
          <a:p>
            <a:pPr marL="341313" indent="-341313" eaLnBrk="1" hangingPunct="1"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6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Veľkosť vzorky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3058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treba dosiahnuť bod, kedy má nárast veľkosti vzorky na vypočítanú presnosť už len malý vplyv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kvalitatívny výskum – treba dosiahnuť bod nasýtenia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survey: minimálne 500 respondentov; obvyklá veľkosť 1000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so zvyšovaním veľkosti vzorky klesá veľkosť výberovej chyby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kalkulačka: napr. </a:t>
            </a:r>
            <a:r>
              <a:rPr lang="sk-SK" altLang="cs-CZ" sz="2400">
                <a:solidFill>
                  <a:srgbClr val="CC9900"/>
                </a:solidFill>
                <a:latin typeface="Arial Narrow" pitchFamily="34" charset="0"/>
                <a:hlinkClick r:id="rId3"/>
              </a:rPr>
              <a:t>http://www.dssresearch.com/KnowledgeCenter/toolkitcalculators/sampleerrorcalculators.aspx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3388"/>
            <a:ext cx="8345488" cy="589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381000" y="6243638"/>
            <a:ext cx="82296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696464"/>
                </a:solidFill>
                <a:latin typeface="Franklin Gothic Book" pitchFamily="34" charset="0"/>
              </a:rPr>
              <a:t>(Demers 2005)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76962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381000" y="5627688"/>
            <a:ext cx="8229600" cy="39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CC9900"/>
                </a:solidFill>
                <a:latin typeface="Franklin Gothic Book" pitchFamily="34" charset="0"/>
                <a:hlinkClick r:id="rId4"/>
              </a:rPr>
              <a:t>http://www.richardjung.cz/Statisticka_chyba.pdf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611188" y="5492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Tri faktory, ktoré ovplyvňujú veľkosť výberovej (štatistickej) chyby: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755576" y="1844824"/>
            <a:ext cx="7992888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veľkosť vzorky 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variabilita jednotlivých hodnôt (čím vyššia variabilita – rozptyl – tým väčšia chyba)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 smtClean="0">
                <a:solidFill>
                  <a:srgbClr val="000000"/>
                </a:solidFill>
                <a:latin typeface="Arial Narrow" pitchFamily="34" charset="0"/>
              </a:rPr>
              <a:t>podiel vzorky z celkovej populácie (</a:t>
            </a: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čím </a:t>
            </a:r>
            <a:r>
              <a:rPr lang="sk-SK" altLang="cs-CZ" sz="2600" dirty="0" smtClean="0">
                <a:solidFill>
                  <a:srgbClr val="000000"/>
                </a:solidFill>
                <a:latin typeface="Arial Narrow" pitchFamily="34" charset="0"/>
              </a:rPr>
              <a:t>vyšší, </a:t>
            </a: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tým menšia chyba; ale začína to ovplyvňovať výsledky až </a:t>
            </a:r>
            <a:r>
              <a:rPr lang="sk-SK" altLang="cs-CZ" sz="2600" dirty="0" smtClean="0">
                <a:solidFill>
                  <a:srgbClr val="000000"/>
                </a:solidFill>
                <a:latin typeface="Arial Narrow" pitchFamily="34" charset="0"/>
              </a:rPr>
              <a:t>od cca 20 %)</a:t>
            </a:r>
            <a:endParaRPr lang="sk-SK" altLang="cs-CZ" sz="26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Veľkosť vzorky = reprezentativita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1936: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Gallup</a:t>
            </a:r>
            <a:endParaRPr lang="sk-SK" altLang="cs-CZ" sz="2400" dirty="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prezidentské voľby v USA (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: </a:t>
            </a:r>
            <a:r>
              <a:rPr lang="sk-SK" altLang="cs-CZ" sz="2400" dirty="0" smtClean="0">
                <a:solidFill>
                  <a:srgbClr val="000000"/>
                </a:solidFill>
                <a:latin typeface="Arial Narrow" pitchFamily="34" charset="0"/>
              </a:rPr>
              <a:t>výskumný súbor mal 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2 000 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000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respondentov (z 10 miliónov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oboslaných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poštou)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adresy z telefónnych zoznamov a databázy držiteľov vodičských preukazov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predpoveď, že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zvíťazí rozdielom </a:t>
            </a:r>
            <a:r>
              <a:rPr lang="sk-SK" altLang="cs-CZ" sz="2400" dirty="0" smtClean="0">
                <a:solidFill>
                  <a:srgbClr val="000000"/>
                </a:solidFill>
                <a:latin typeface="Arial Narrow" pitchFamily="34" charset="0"/>
              </a:rPr>
              <a:t>12 %; 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ale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vyhral drvivou väčšinou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naopak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Gallup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bol úspešnejší v predpovedi; kvótny výber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ako je to možné?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4140200" y="692150"/>
            <a:ext cx="219075" cy="5762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3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76375" y="2420938"/>
            <a:ext cx="5975350" cy="249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57250" indent="-8572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Kvalita merania: </a:t>
            </a:r>
            <a:r>
              <a:rPr lang="sk-SK" altLang="cs-CZ" sz="3600" b="1" dirty="0" err="1">
                <a:solidFill>
                  <a:srgbClr val="000000"/>
                </a:solidFill>
                <a:latin typeface="Arial Narrow" pitchFamily="34" charset="0"/>
              </a:rPr>
              <a:t>validita</a:t>
            </a: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sk-SK" altLang="cs-CZ" sz="3600" b="1" dirty="0" err="1">
                <a:solidFill>
                  <a:srgbClr val="000000"/>
                </a:solidFill>
                <a:latin typeface="Arial Narrow" pitchFamily="34" charset="0"/>
              </a:rPr>
              <a:t>reliabilita</a:t>
            </a:r>
            <a:endParaRPr lang="sk-SK" altLang="cs-CZ" sz="3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Reliabilita (spoľahlivosť)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162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reliabilita = stupeň konzistencie merania vykonaného opakovane za rovnakých podmienok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stabilita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replikabilita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presnosť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príčiny nezhody:</a:t>
            </a:r>
            <a:r>
              <a:rPr lang="sk-SK" altLang="cs-CZ" sz="360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subjektívna chyba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pozorovacia chyba (zlyhanie hodnotiteľa)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prístrojová chyba (resp. chyba meracieho nástroja)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2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914400" y="304800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Validita (platnosť)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6106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validné je také meranie, ktoré meria to, čo sme zamýšľali merať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interná validita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dizajn výskumu je bez teoretických a metodologických chýb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externá validita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výsledky by mali byť vztiahnuteľné a generalizovateľné aj na iné situácie/skupiny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320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Validita (platnosť)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568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zjavná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(face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intuitívny odhad platnosti nástroja (merania)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súbežná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(concurrent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meranie tej istej vlastnosti je vykonané dvoma alebo viacerými rôznymi postupmi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prediktívna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(predictive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porovnáva predpoveď založenú na testovanom meraní so skutočnými výsledkami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konštruktová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(construct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meranie preukazuje vzťah k premenným, ktoré podľa teórie očakávame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09600" y="274638"/>
            <a:ext cx="80772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Časová dimenzia výskumu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809625" indent="-492125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8207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prierezové (</a:t>
            </a: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cross-sectional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) štúdie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longitudinálne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štúdie: </a:t>
            </a:r>
          </a:p>
          <a:p>
            <a:pPr lvl="1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retrospektívne štúdie: orálne histórie/biografie</a:t>
            </a:r>
          </a:p>
          <a:p>
            <a:pPr lvl="1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prospektívne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štúdie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analýza trendov 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kohortová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štúdia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panel</a:t>
            </a:r>
            <a:endParaRPr lang="sk-SK" altLang="cs-CZ" sz="36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lvl="2" eaLnBrk="1" hangingPunct="1">
              <a:spcBef>
                <a:spcPts val="375"/>
              </a:spcBef>
              <a:buClrTx/>
              <a:buSzPct val="85000"/>
              <a:buFontTx/>
              <a:buNone/>
            </a:pPr>
            <a:endParaRPr lang="sk-SK" altLang="cs-CZ" sz="3600" dirty="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01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nízka reliabilita = &gt; nízka validita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nevalidné meranie môže byť (za istých okolností) reliabilné (opakovane dáva chybné výsledky)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Reliabilita vs. validita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99592" y="404664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 err="1">
                <a:solidFill>
                  <a:srgbClr val="696464"/>
                </a:solidFill>
                <a:latin typeface="Franklin Gothic Book" pitchFamily="32" charset="0"/>
              </a:rPr>
              <a:t>Reliabilita</a:t>
            </a: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 vs. validita</a:t>
            </a:r>
          </a:p>
        </p:txBody>
      </p:sp>
      <p:pic>
        <p:nvPicPr>
          <p:cNvPr id="4" name="Obrázok 3" descr="560px-Reliability_and_validit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340768"/>
            <a:ext cx="4896544" cy="52462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14400" y="169798"/>
            <a:ext cx="7772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Časová dimenzia – prehľad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438400" y="38862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3050" indent="-27146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Kohorta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14339" name="Group 3"/>
          <p:cNvGraphicFramePr>
            <a:graphicFrameLocks noGrp="1"/>
          </p:cNvGraphicFramePr>
          <p:nvPr/>
        </p:nvGraphicFramePr>
        <p:xfrm>
          <a:off x="2819400" y="4419600"/>
          <a:ext cx="3049588" cy="1992315"/>
        </p:xfrm>
        <a:graphic>
          <a:graphicData uri="http://schemas.openxmlformats.org/drawingml/2006/table">
            <a:tbl>
              <a:tblPr/>
              <a:tblGrid>
                <a:gridCol w="892175"/>
                <a:gridCol w="1116013"/>
                <a:gridCol w="10414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  <p:sp>
        <p:nvSpPr>
          <p:cNvPr id="15390" name="Text Box 57"/>
          <p:cNvSpPr txBox="1">
            <a:spLocks noChangeArrowheads="1"/>
          </p:cNvSpPr>
          <p:nvPr/>
        </p:nvSpPr>
        <p:spPr bwMode="auto">
          <a:xfrm>
            <a:off x="4572000" y="990600"/>
            <a:ext cx="3886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1463"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Panel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sp>
        <p:nvSpPr>
          <p:cNvPr id="15391" name="Text Box 58"/>
          <p:cNvSpPr txBox="1">
            <a:spLocks noChangeArrowheads="1"/>
          </p:cNvSpPr>
          <p:nvPr/>
        </p:nvSpPr>
        <p:spPr bwMode="auto">
          <a:xfrm>
            <a:off x="457200" y="990600"/>
            <a:ext cx="3657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1463"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Trend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14395" name="Group 59"/>
          <p:cNvGraphicFramePr>
            <a:graphicFrameLocks noGrp="1"/>
          </p:cNvGraphicFramePr>
          <p:nvPr/>
        </p:nvGraphicFramePr>
        <p:xfrm>
          <a:off x="609600" y="1524000"/>
          <a:ext cx="3049588" cy="2286000"/>
        </p:xfrm>
        <a:graphic>
          <a:graphicData uri="http://schemas.openxmlformats.org/drawingml/2006/table">
            <a:tbl>
              <a:tblPr/>
              <a:tblGrid>
                <a:gridCol w="892175"/>
                <a:gridCol w="1116013"/>
                <a:gridCol w="1041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  <p:cxnSp>
        <p:nvCxnSpPr>
          <p:cNvPr id="15418" name="AutoShape 113"/>
          <p:cNvCxnSpPr>
            <a:cxnSpLocks noChangeShapeType="1"/>
          </p:cNvCxnSpPr>
          <p:nvPr/>
        </p:nvCxnSpPr>
        <p:spPr bwMode="auto">
          <a:xfrm>
            <a:off x="1676400" y="22098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19" name="AutoShape 114"/>
          <p:cNvCxnSpPr>
            <a:cxnSpLocks noChangeShapeType="1"/>
          </p:cNvCxnSpPr>
          <p:nvPr/>
        </p:nvCxnSpPr>
        <p:spPr bwMode="auto">
          <a:xfrm>
            <a:off x="1676400" y="26670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20" name="AutoShape 115"/>
          <p:cNvCxnSpPr>
            <a:cxnSpLocks noChangeShapeType="1"/>
          </p:cNvCxnSpPr>
          <p:nvPr/>
        </p:nvCxnSpPr>
        <p:spPr bwMode="auto">
          <a:xfrm>
            <a:off x="1676400" y="31242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21" name="AutoShape 116"/>
          <p:cNvCxnSpPr>
            <a:cxnSpLocks noChangeShapeType="1"/>
          </p:cNvCxnSpPr>
          <p:nvPr/>
        </p:nvCxnSpPr>
        <p:spPr bwMode="auto">
          <a:xfrm>
            <a:off x="1676400" y="35814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aphicFrame>
        <p:nvGraphicFramePr>
          <p:cNvPr id="14453" name="Group 117"/>
          <p:cNvGraphicFramePr>
            <a:graphicFrameLocks noGrp="1"/>
          </p:cNvGraphicFramePr>
          <p:nvPr/>
        </p:nvGraphicFramePr>
        <p:xfrm>
          <a:off x="4648200" y="1524000"/>
          <a:ext cx="3049588" cy="2581274"/>
        </p:xfrm>
        <a:graphic>
          <a:graphicData uri="http://schemas.openxmlformats.org/drawingml/2006/table">
            <a:tbl>
              <a:tblPr/>
              <a:tblGrid>
                <a:gridCol w="892175"/>
                <a:gridCol w="1116013"/>
                <a:gridCol w="1041400"/>
              </a:tblGrid>
              <a:tr h="2798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798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+81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  <p:cxnSp>
        <p:nvCxnSpPr>
          <p:cNvPr id="15452" name="AutoShape 181"/>
          <p:cNvCxnSpPr>
            <a:cxnSpLocks noChangeShapeType="1"/>
          </p:cNvCxnSpPr>
          <p:nvPr/>
        </p:nvCxnSpPr>
        <p:spPr bwMode="auto">
          <a:xfrm>
            <a:off x="3962400" y="5029200"/>
            <a:ext cx="609600" cy="381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3" name="AutoShape 182"/>
          <p:cNvCxnSpPr>
            <a:cxnSpLocks noChangeShapeType="1"/>
          </p:cNvCxnSpPr>
          <p:nvPr/>
        </p:nvCxnSpPr>
        <p:spPr bwMode="auto">
          <a:xfrm>
            <a:off x="3962400" y="5410200"/>
            <a:ext cx="609600" cy="382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4" name="AutoShape 183"/>
          <p:cNvCxnSpPr>
            <a:cxnSpLocks noChangeShapeType="1"/>
          </p:cNvCxnSpPr>
          <p:nvPr/>
        </p:nvCxnSpPr>
        <p:spPr bwMode="auto">
          <a:xfrm>
            <a:off x="3962400" y="5791200"/>
            <a:ext cx="609600" cy="381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5" name="AutoShape 184"/>
          <p:cNvCxnSpPr>
            <a:cxnSpLocks noChangeShapeType="1"/>
          </p:cNvCxnSpPr>
          <p:nvPr/>
        </p:nvCxnSpPr>
        <p:spPr bwMode="auto">
          <a:xfrm>
            <a:off x="5791200" y="2027238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6" name="AutoShape 185"/>
          <p:cNvCxnSpPr>
            <a:cxnSpLocks noChangeShapeType="1"/>
          </p:cNvCxnSpPr>
          <p:nvPr/>
        </p:nvCxnSpPr>
        <p:spPr bwMode="auto">
          <a:xfrm>
            <a:off x="5791200" y="2454275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7" name="AutoShape 186"/>
          <p:cNvCxnSpPr>
            <a:cxnSpLocks noChangeShapeType="1"/>
          </p:cNvCxnSpPr>
          <p:nvPr/>
        </p:nvCxnSpPr>
        <p:spPr bwMode="auto">
          <a:xfrm>
            <a:off x="5792755" y="3016898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8" name="AutoShape 187"/>
          <p:cNvCxnSpPr>
            <a:cxnSpLocks noChangeShapeType="1"/>
          </p:cNvCxnSpPr>
          <p:nvPr/>
        </p:nvCxnSpPr>
        <p:spPr bwMode="auto">
          <a:xfrm>
            <a:off x="5822302" y="3500373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3821918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Kvantitatívny, kvalitatívny a zmiešaný výskum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Group 1"/>
          <p:cNvGraphicFramePr>
            <a:graphicFrameLocks noGrp="1"/>
          </p:cNvGraphicFramePr>
          <p:nvPr/>
        </p:nvGraphicFramePr>
        <p:xfrm>
          <a:off x="533400" y="1219200"/>
          <a:ext cx="7850188" cy="4816538"/>
        </p:xfrm>
        <a:graphic>
          <a:graphicData uri="http://schemas.openxmlformats.org/drawingml/2006/table">
            <a:tbl>
              <a:tblPr/>
              <a:tblGrid>
                <a:gridCol w="3925888"/>
                <a:gridCol w="3924300"/>
              </a:tblGrid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Kvantitatívny výskum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Kvalitatívny výskum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dedukcia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indukcia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1042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deskriptívny/</a:t>
                      </a:r>
                      <a:r>
                        <a:rPr kumimoji="0" lang="sk-SK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explanatívny</a:t>
                      </a:r>
                      <a:endParaRPr kumimoji="0" lang="sk-SK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exploratívny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vysvetľujúci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hľadajúci zmysel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„tvrdé“ metódy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„mäkké“ metódy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meranie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popis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72285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náhodný výber (</a:t>
                      </a:r>
                      <a:r>
                        <a:rPr kumimoji="0" lang="sk-SK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reprezentativita</a:t>
                      </a: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)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cielený výber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atomistický, partikulárny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holistický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1042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„objektívny“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„subjektívny“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  <p:sp>
        <p:nvSpPr>
          <p:cNvPr id="10274" name="Text Box 74"/>
          <p:cNvSpPr txBox="1">
            <a:spLocks noChangeArrowheads="1"/>
          </p:cNvSpPr>
          <p:nvPr/>
        </p:nvSpPr>
        <p:spPr bwMode="auto">
          <a:xfrm>
            <a:off x="381000" y="6324600"/>
            <a:ext cx="784860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1400">
                <a:solidFill>
                  <a:srgbClr val="000000"/>
                </a:solidFill>
                <a:latin typeface="Arial Narrow" pitchFamily="34" charset="0"/>
              </a:rPr>
              <a:t>Jan Hendl: Úvod do kvalitatívneho výskumu; Norman Blaikie: Designing Social Research</a:t>
            </a:r>
          </a:p>
        </p:txBody>
      </p:sp>
      <p:sp>
        <p:nvSpPr>
          <p:cNvPr id="10275" name="Text Box 75"/>
          <p:cNvSpPr txBox="1">
            <a:spLocks noChangeArrowheads="1"/>
          </p:cNvSpPr>
          <p:nvPr/>
        </p:nvSpPr>
        <p:spPr bwMode="auto">
          <a:xfrm>
            <a:off x="457200" y="228600"/>
            <a:ext cx="8229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Kvantitatívny vs. kvalitatívny výskum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Zmiešaný výskum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24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kombinuje kvantitatívne a kvalitatívne prístupy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 príprave výskumu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 jeho realizácii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 analýze dát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23900" y="31908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Triangulácia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umožňuje získať niekoľko rôznych perspektív na ten istý fenomén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širšie poňatie: kombinácia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metód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dát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výskumníkov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skúmaných skupín alebo osôb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lokálnych a časových okolností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teoretických perspektív, ktoré sa uplatňujú pri skúmaní určitého javu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1058</Words>
  <Application>Microsoft Office PowerPoint</Application>
  <PresentationFormat>Prezentácia na obrazovke (4:3)</PresentationFormat>
  <Paragraphs>295</Paragraphs>
  <Slides>41</Slides>
  <Notes>40</Notes>
  <HiddenSlides>0</HiddenSlides>
  <MMClips>0</MMClips>
  <ScaleCrop>false</ScaleCrop>
  <HeadingPairs>
    <vt:vector size="4" baseType="variant">
      <vt:variant>
        <vt:lpstr>Motív</vt:lpstr>
      </vt:variant>
      <vt:variant>
        <vt:i4>6</vt:i4>
      </vt:variant>
      <vt:variant>
        <vt:lpstr>Nadpisy snímok</vt:lpstr>
      </vt:variant>
      <vt:variant>
        <vt:i4>41</vt:i4>
      </vt:variant>
    </vt:vector>
  </HeadingPairs>
  <TitlesOfParts>
    <vt:vector size="47" baseType="lpstr">
      <vt:lpstr>Motív Office</vt:lpstr>
      <vt:lpstr>1_Motív Office</vt:lpstr>
      <vt:lpstr>2_Motív Office</vt:lpstr>
      <vt:lpstr>3_Motív Office</vt:lpstr>
      <vt:lpstr>4_Motív Office</vt:lpstr>
      <vt:lpstr>5_Motív Office</vt:lpstr>
      <vt:lpstr>Prednáška 4: Hlavní výzkumné metody a techniky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  <vt:lpstr>Snímka 24</vt:lpstr>
      <vt:lpstr>Snímka 25</vt:lpstr>
      <vt:lpstr>Snímka 26</vt:lpstr>
      <vt:lpstr>Snímka 27</vt:lpstr>
      <vt:lpstr>Snímka 28</vt:lpstr>
      <vt:lpstr>Snímka 29</vt:lpstr>
      <vt:lpstr>Snímka 30</vt:lpstr>
      <vt:lpstr>Snímka 31</vt:lpstr>
      <vt:lpstr>Snímka 32</vt:lpstr>
      <vt:lpstr>Snímka 33</vt:lpstr>
      <vt:lpstr>Snímka 34</vt:lpstr>
      <vt:lpstr>Snímka 35</vt:lpstr>
      <vt:lpstr>Snímka 36</vt:lpstr>
      <vt:lpstr>Snímka 37</vt:lpstr>
      <vt:lpstr>Snímka 38</vt:lpstr>
      <vt:lpstr>Snímka 39</vt:lpstr>
      <vt:lpstr>Snímka 40</vt:lpstr>
      <vt:lpstr>Snímka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Marina Urbanikova</dc:creator>
  <cp:lastModifiedBy>Marina Urbanikova</cp:lastModifiedBy>
  <cp:revision>123</cp:revision>
  <cp:lastPrinted>1601-01-01T00:00:00Z</cp:lastPrinted>
  <dcterms:created xsi:type="dcterms:W3CDTF">2012-03-03T13:51:32Z</dcterms:created>
  <dcterms:modified xsi:type="dcterms:W3CDTF">2018-10-16T21:30:29Z</dcterms:modified>
</cp:coreProperties>
</file>