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6" r:id="rId1"/>
  </p:sldMasterIdLst>
  <p:notesMasterIdLst>
    <p:notesMasterId r:id="rId22"/>
  </p:notesMasterIdLst>
  <p:sldIdLst>
    <p:sldId id="256" r:id="rId2"/>
    <p:sldId id="259" r:id="rId3"/>
    <p:sldId id="260" r:id="rId4"/>
    <p:sldId id="272" r:id="rId5"/>
    <p:sldId id="262" r:id="rId6"/>
    <p:sldId id="263" r:id="rId7"/>
    <p:sldId id="264" r:id="rId8"/>
    <p:sldId id="265" r:id="rId9"/>
    <p:sldId id="266" r:id="rId10"/>
    <p:sldId id="267" r:id="rId11"/>
    <p:sldId id="273" r:id="rId12"/>
    <p:sldId id="268" r:id="rId13"/>
    <p:sldId id="274" r:id="rId14"/>
    <p:sldId id="269" r:id="rId15"/>
    <p:sldId id="275" r:id="rId16"/>
    <p:sldId id="257" r:id="rId17"/>
    <p:sldId id="276" r:id="rId18"/>
    <p:sldId id="258" r:id="rId19"/>
    <p:sldId id="270" r:id="rId20"/>
    <p:sldId id="271"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6611" autoAdjust="0"/>
  </p:normalViewPr>
  <p:slideViewPr>
    <p:cSldViewPr snapToGrid="0">
      <p:cViewPr varScale="1">
        <p:scale>
          <a:sx n="73" d="100"/>
          <a:sy n="73" d="100"/>
        </p:scale>
        <p:origin x="21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C2DF25-24E7-4363-B433-96103AF0C0A5}" type="datetimeFigureOut">
              <a:rPr lang="en-US" smtClean="0"/>
              <a:t>10/5/2018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C737AB-CB92-46CD-A3F7-35FC43104941}" type="slidenum">
              <a:rPr lang="en-US" smtClean="0"/>
              <a:t>‹#›</a:t>
            </a:fld>
            <a:endParaRPr lang="en-US"/>
          </a:p>
        </p:txBody>
      </p:sp>
    </p:spTree>
    <p:extLst>
      <p:ext uri="{BB962C8B-B14F-4D97-AF65-F5344CB8AC3E}">
        <p14:creationId xmlns:p14="http://schemas.microsoft.com/office/powerpoint/2010/main" val="358090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Major physical features such as the size of the image, its colors, and its forms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Concepts, Ideas, Allusions that a viewer is likely to understand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64C737AB-CB92-46CD-A3F7-35FC43104941}" type="slidenum">
              <a:rPr lang="en-US" smtClean="0"/>
              <a:t>4</a:t>
            </a:fld>
            <a:endParaRPr lang="en-US"/>
          </a:p>
        </p:txBody>
      </p:sp>
    </p:spTree>
    <p:extLst>
      <p:ext uri="{BB962C8B-B14F-4D97-AF65-F5344CB8AC3E}">
        <p14:creationId xmlns:p14="http://schemas.microsoft.com/office/powerpoint/2010/main" val="1377264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 image’s “function” refers not to the creator’s intended or desired effect, as we may not know the creator’s intentions. We view the object as independent of the creator’s intention; rather, we are interested in what is there for the audience to take away. </a:t>
            </a:r>
            <a:endParaRPr lang="en-US" dirty="0"/>
          </a:p>
        </p:txBody>
      </p:sp>
      <p:sp>
        <p:nvSpPr>
          <p:cNvPr id="4" name="Slide Number Placeholder 3"/>
          <p:cNvSpPr>
            <a:spLocks noGrp="1"/>
          </p:cNvSpPr>
          <p:nvPr>
            <p:ph type="sldNum" sz="quarter" idx="10"/>
          </p:nvPr>
        </p:nvSpPr>
        <p:spPr/>
        <p:txBody>
          <a:bodyPr/>
          <a:lstStyle/>
          <a:p>
            <a:fld id="{64C737AB-CB92-46CD-A3F7-35FC43104941}" type="slidenum">
              <a:rPr lang="en-US" smtClean="0"/>
              <a:t>5</a:t>
            </a:fld>
            <a:endParaRPr lang="en-US"/>
          </a:p>
        </p:txBody>
      </p:sp>
    </p:spTree>
    <p:extLst>
      <p:ext uri="{BB962C8B-B14F-4D97-AF65-F5344CB8AC3E}">
        <p14:creationId xmlns:p14="http://schemas.microsoft.com/office/powerpoint/2010/main" val="848907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 image can be evaluated in different ways: first, whether it accomplishes the functions suggested by the image itself. How are the denotative (literal) and connotative (suggested) meanings presented in the visual influence and impact each other?  Second, evaluate whether the functions themselves are legitimate based on their implications and consequences—perhaps questioning their ethics or emancipatory potential. For example, if analyzing an ad that uses women in sexually suggestive posturing to sell bathroom fixtures, one might conclude it stereotypes or degrades women. </a:t>
            </a:r>
            <a:endParaRPr lang="en-US" dirty="0"/>
          </a:p>
        </p:txBody>
      </p:sp>
      <p:sp>
        <p:nvSpPr>
          <p:cNvPr id="4" name="Slide Number Placeholder 3"/>
          <p:cNvSpPr>
            <a:spLocks noGrp="1"/>
          </p:cNvSpPr>
          <p:nvPr>
            <p:ph type="sldNum" sz="quarter" idx="10"/>
          </p:nvPr>
        </p:nvSpPr>
        <p:spPr/>
        <p:txBody>
          <a:bodyPr/>
          <a:lstStyle/>
          <a:p>
            <a:fld id="{64C737AB-CB92-46CD-A3F7-35FC43104941}" type="slidenum">
              <a:rPr lang="en-US" smtClean="0"/>
              <a:t>6</a:t>
            </a:fld>
            <a:endParaRPr lang="en-US"/>
          </a:p>
        </p:txBody>
      </p:sp>
    </p:spTree>
    <p:extLst>
      <p:ext uri="{BB962C8B-B14F-4D97-AF65-F5344CB8AC3E}">
        <p14:creationId xmlns:p14="http://schemas.microsoft.com/office/powerpoint/2010/main" val="2937262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Any introduction to visual rhetoric would be incomplete without mentioning the ancient Greek philosopher Aristotle who identified three strategies that communicators use to persuasively appeal to their audiences: </a:t>
            </a:r>
            <a:r>
              <a:rPr lang="en-US" sz="1200" b="1" kern="1200" dirty="0" smtClean="0">
                <a:solidFill>
                  <a:schemeClr val="tx1"/>
                </a:solidFill>
                <a:effectLst/>
                <a:latin typeface="+mn-lt"/>
                <a:ea typeface="+mn-ea"/>
                <a:cs typeface="+mn-cs"/>
              </a:rPr>
              <a:t>ethos, logos, </a:t>
            </a:r>
            <a:r>
              <a:rPr lang="en-US" sz="1200" kern="1200" dirty="0" smtClean="0">
                <a:solidFill>
                  <a:schemeClr val="tx1"/>
                </a:solidFill>
                <a:effectLst/>
                <a:latin typeface="+mn-lt"/>
                <a:ea typeface="+mn-ea"/>
                <a:cs typeface="+mn-cs"/>
              </a:rPr>
              <a:t>and </a:t>
            </a:r>
            <a:r>
              <a:rPr lang="en-US" sz="1200" b="1" kern="1200" dirty="0" smtClean="0">
                <a:solidFill>
                  <a:schemeClr val="tx1"/>
                </a:solidFill>
                <a:effectLst/>
                <a:latin typeface="+mn-lt"/>
                <a:ea typeface="+mn-ea"/>
                <a:cs typeface="+mn-cs"/>
              </a:rPr>
              <a:t>pathos</a:t>
            </a:r>
            <a:r>
              <a:rPr lang="en-US" sz="1200" kern="1200" dirty="0" smtClean="0">
                <a:solidFill>
                  <a:schemeClr val="tx1"/>
                </a:solidFill>
                <a:effectLst/>
                <a:latin typeface="+mn-lt"/>
                <a:ea typeface="+mn-ea"/>
                <a:cs typeface="+mn-cs"/>
              </a:rPr>
              <a:t>—known as the Aristotelian Triad. It is also commonly referred to as the “rhetorical triangle” of </a:t>
            </a:r>
            <a:r>
              <a:rPr lang="en-US" sz="1200" kern="1200" dirty="0" err="1" smtClean="0">
                <a:solidFill>
                  <a:schemeClr val="tx1"/>
                </a:solidFill>
                <a:effectLst/>
                <a:latin typeface="+mn-lt"/>
                <a:ea typeface="+mn-ea"/>
                <a:cs typeface="+mn-cs"/>
              </a:rPr>
              <a:t>rhetor</a:t>
            </a:r>
            <a:r>
              <a:rPr lang="en-US" sz="1200" kern="1200" dirty="0" smtClean="0">
                <a:solidFill>
                  <a:schemeClr val="tx1"/>
                </a:solidFill>
                <a:effectLst/>
                <a:latin typeface="+mn-lt"/>
                <a:ea typeface="+mn-ea"/>
                <a:cs typeface="+mn-cs"/>
              </a:rPr>
              <a:t>, message, and audience, and can be extended to the visual. For example: </a:t>
            </a:r>
          </a:p>
          <a:p>
            <a:endParaRPr lang="en-US" dirty="0"/>
          </a:p>
        </p:txBody>
      </p:sp>
      <p:sp>
        <p:nvSpPr>
          <p:cNvPr id="4" name="Slide Number Placeholder 3"/>
          <p:cNvSpPr>
            <a:spLocks noGrp="1"/>
          </p:cNvSpPr>
          <p:nvPr>
            <p:ph type="sldNum" sz="quarter" idx="10"/>
          </p:nvPr>
        </p:nvSpPr>
        <p:spPr/>
        <p:txBody>
          <a:bodyPr/>
          <a:lstStyle/>
          <a:p>
            <a:fld id="{64C737AB-CB92-46CD-A3F7-35FC43104941}" type="slidenum">
              <a:rPr lang="en-US" smtClean="0"/>
              <a:t>9</a:t>
            </a:fld>
            <a:endParaRPr lang="en-US"/>
          </a:p>
        </p:txBody>
      </p:sp>
    </p:spTree>
    <p:extLst>
      <p:ext uri="{BB962C8B-B14F-4D97-AF65-F5344CB8AC3E}">
        <p14:creationId xmlns:p14="http://schemas.microsoft.com/office/powerpoint/2010/main" val="3067036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C737AB-CB92-46CD-A3F7-35FC43104941}" type="slidenum">
              <a:rPr lang="en-US" smtClean="0"/>
              <a:t>10</a:t>
            </a:fld>
            <a:endParaRPr lang="en-US"/>
          </a:p>
        </p:txBody>
      </p:sp>
    </p:spTree>
    <p:extLst>
      <p:ext uri="{BB962C8B-B14F-4D97-AF65-F5344CB8AC3E}">
        <p14:creationId xmlns:p14="http://schemas.microsoft.com/office/powerpoint/2010/main" val="1289240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C737AB-CB92-46CD-A3F7-35FC43104941}" type="slidenum">
              <a:rPr lang="en-US" smtClean="0"/>
              <a:t>12</a:t>
            </a:fld>
            <a:endParaRPr lang="en-US"/>
          </a:p>
        </p:txBody>
      </p:sp>
    </p:spTree>
    <p:extLst>
      <p:ext uri="{BB962C8B-B14F-4D97-AF65-F5344CB8AC3E}">
        <p14:creationId xmlns:p14="http://schemas.microsoft.com/office/powerpoint/2010/main" val="3464070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C737AB-CB92-46CD-A3F7-35FC43104941}" type="slidenum">
              <a:rPr lang="en-US" smtClean="0"/>
              <a:t>14</a:t>
            </a:fld>
            <a:endParaRPr lang="en-US"/>
          </a:p>
        </p:txBody>
      </p:sp>
    </p:spTree>
    <p:extLst>
      <p:ext uri="{BB962C8B-B14F-4D97-AF65-F5344CB8AC3E}">
        <p14:creationId xmlns:p14="http://schemas.microsoft.com/office/powerpoint/2010/main" val="3877651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3890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10/5/2018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765889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7633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smtClean="0"/>
              <a:t>10/5/2018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206088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3022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smtClean="0"/>
              <a:t>10/5/2018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174939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03763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47984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61BEF0D-F0BB-DE4B-95CE-6DB70DBA9567}" type="datetimeFigureOut">
              <a:rPr lang="en-US" smtClean="0"/>
              <a:pPr/>
              <a:t>10/5/2018</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42068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42A54C80-263E-416B-A8E0-580EDEADCBDC}" type="datetimeFigureOut">
              <a:rPr lang="en-US" smtClean="0"/>
              <a:t>10/5/2018</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9954A3-9DFD-4C44-94BA-B95130A3BA1C}" type="slidenum">
              <a:rPr lang="en-US" smtClean="0"/>
              <a:t>‹#›</a:t>
            </a:fld>
            <a:endParaRPr lang="en-US" dirty="0"/>
          </a:p>
        </p:txBody>
      </p:sp>
    </p:spTree>
    <p:extLst>
      <p:ext uri="{BB962C8B-B14F-4D97-AF65-F5344CB8AC3E}">
        <p14:creationId xmlns:p14="http://schemas.microsoft.com/office/powerpoint/2010/main" val="4028721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16554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B61BEF0D-F0BB-DE4B-95CE-6DB70DBA9567}" type="datetimeFigureOut">
              <a:rPr lang="en-US" smtClean="0"/>
              <a:pPr/>
              <a:t>10/5/2018</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D57F1E4F-1CFF-5643-939E-217C01CDF565}"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22299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5394" y="184186"/>
            <a:ext cx="7543800" cy="3566160"/>
          </a:xfrm>
        </p:spPr>
        <p:txBody>
          <a:bodyPr/>
          <a:lstStyle/>
          <a:p>
            <a:r>
              <a:rPr lang="en-US" dirty="0" smtClean="0"/>
              <a:t>What is  </a:t>
            </a:r>
            <a:br>
              <a:rPr lang="en-US" dirty="0" smtClean="0"/>
            </a:br>
            <a:r>
              <a:rPr lang="en-US" b="1" dirty="0" smtClean="0">
                <a:solidFill>
                  <a:schemeClr val="bg2">
                    <a:lumMod val="50000"/>
                  </a:schemeClr>
                </a:solidFill>
              </a:rPr>
              <a:t>Visual Rhetoric?</a:t>
            </a:r>
            <a:endParaRPr lang="en-US" b="1" dirty="0">
              <a:solidFill>
                <a:schemeClr val="bg2">
                  <a:lumMod val="50000"/>
                </a:schemeClr>
              </a:solidFill>
            </a:endParaRPr>
          </a:p>
        </p:txBody>
      </p:sp>
      <p:sp>
        <p:nvSpPr>
          <p:cNvPr id="3" name="Subtitle 2"/>
          <p:cNvSpPr>
            <a:spLocks noGrp="1"/>
          </p:cNvSpPr>
          <p:nvPr>
            <p:ph type="subTitle" idx="1"/>
          </p:nvPr>
        </p:nvSpPr>
        <p:spPr>
          <a:xfrm>
            <a:off x="705394" y="3750346"/>
            <a:ext cx="7978141" cy="1749237"/>
          </a:xfrm>
          <a:solidFill>
            <a:schemeClr val="bg1"/>
          </a:solidFill>
        </p:spPr>
        <p:txBody>
          <a:bodyPr>
            <a:noAutofit/>
          </a:bodyPr>
          <a:lstStyle/>
          <a:p>
            <a:r>
              <a:rPr lang="en-US" sz="3200" b="1" dirty="0" smtClean="0">
                <a:solidFill>
                  <a:schemeClr val="tx1"/>
                </a:solidFill>
              </a:rPr>
              <a:t>How visual images &amp; objects </a:t>
            </a:r>
            <a:r>
              <a:rPr lang="en-US" sz="3200" b="1" u="sng" dirty="0" smtClean="0">
                <a:solidFill>
                  <a:schemeClr val="tx1"/>
                </a:solidFill>
              </a:rPr>
              <a:t>strategically</a:t>
            </a:r>
            <a:r>
              <a:rPr lang="en-US" sz="3200" b="1" dirty="0" smtClean="0">
                <a:solidFill>
                  <a:schemeClr val="tx1"/>
                </a:solidFill>
              </a:rPr>
              <a:t> communicate meaning to </a:t>
            </a:r>
            <a:r>
              <a:rPr lang="en-US" sz="3200" b="1" u="sng" dirty="0" smtClean="0">
                <a:solidFill>
                  <a:schemeClr val="tx1"/>
                </a:solidFill>
              </a:rPr>
              <a:t>influence</a:t>
            </a:r>
            <a:r>
              <a:rPr lang="en-US" sz="3200" b="1" dirty="0" smtClean="0">
                <a:solidFill>
                  <a:schemeClr val="tx1"/>
                </a:solidFill>
              </a:rPr>
              <a:t> or </a:t>
            </a:r>
            <a:r>
              <a:rPr lang="en-US" sz="3200" b="1" u="sng" dirty="0" smtClean="0">
                <a:solidFill>
                  <a:schemeClr val="tx1"/>
                </a:solidFill>
              </a:rPr>
              <a:t>persuade</a:t>
            </a:r>
            <a:endParaRPr lang="en-US" sz="3200" b="1" u="sng" dirty="0">
              <a:solidFill>
                <a:schemeClr val="tx1"/>
              </a:solidFill>
            </a:endParaRPr>
          </a:p>
        </p:txBody>
      </p:sp>
    </p:spTree>
    <p:extLst>
      <p:ext uri="{BB962C8B-B14F-4D97-AF65-F5344CB8AC3E}">
        <p14:creationId xmlns:p14="http://schemas.microsoft.com/office/powerpoint/2010/main" val="1182153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1" y="249936"/>
            <a:ext cx="7916090" cy="4322064"/>
          </a:xfrm>
          <a:solidFill>
            <a:schemeClr val="bg1"/>
          </a:solidFill>
        </p:spPr>
        <p:txBody>
          <a:bodyPr>
            <a:noAutofit/>
          </a:bodyPr>
          <a:lstStyle/>
          <a:p>
            <a:pPr>
              <a:lnSpc>
                <a:spcPct val="100000"/>
              </a:lnSpc>
              <a:spcBef>
                <a:spcPts val="0"/>
              </a:spcBef>
              <a:spcAft>
                <a:spcPts val="0"/>
              </a:spcAft>
            </a:pPr>
            <a:r>
              <a:rPr lang="en-US" sz="3600" b="1" dirty="0" smtClean="0"/>
              <a:t>ETHOS </a:t>
            </a:r>
            <a:r>
              <a:rPr lang="en-US" sz="3600" b="1" dirty="0"/>
              <a:t>(Trustworthy):</a:t>
            </a:r>
            <a:r>
              <a:rPr lang="en-US" sz="3600" dirty="0"/>
              <a:t> Credibility of the </a:t>
            </a:r>
            <a:r>
              <a:rPr lang="en-US" sz="3600" dirty="0" smtClean="0"/>
              <a:t>author/creator </a:t>
            </a:r>
          </a:p>
          <a:p>
            <a:pPr>
              <a:lnSpc>
                <a:spcPct val="100000"/>
              </a:lnSpc>
              <a:spcBef>
                <a:spcPts val="0"/>
              </a:spcBef>
              <a:spcAft>
                <a:spcPts val="0"/>
              </a:spcAft>
            </a:pPr>
            <a:endParaRPr lang="en-US" sz="3600" dirty="0"/>
          </a:p>
          <a:p>
            <a:pPr lvl="1">
              <a:lnSpc>
                <a:spcPct val="100000"/>
              </a:lnSpc>
              <a:spcBef>
                <a:spcPts val="0"/>
              </a:spcBef>
              <a:spcAft>
                <a:spcPts val="0"/>
              </a:spcAft>
            </a:pPr>
            <a:r>
              <a:rPr lang="en-US" sz="3600" b="1" dirty="0" smtClean="0"/>
              <a:t>Message:</a:t>
            </a:r>
            <a:r>
              <a:rPr lang="en-US" sz="3600" dirty="0" smtClean="0"/>
              <a:t> </a:t>
            </a:r>
            <a:r>
              <a:rPr lang="en-US" sz="3600" dirty="0"/>
              <a:t>Form and manner of </a:t>
            </a:r>
            <a:r>
              <a:rPr lang="en-US" sz="3600" dirty="0" smtClean="0"/>
              <a:t>communication</a:t>
            </a:r>
          </a:p>
          <a:p>
            <a:pPr lvl="1">
              <a:lnSpc>
                <a:spcPct val="100000"/>
              </a:lnSpc>
              <a:spcBef>
                <a:spcPts val="0"/>
              </a:spcBef>
              <a:spcAft>
                <a:spcPts val="0"/>
              </a:spcAft>
            </a:pPr>
            <a:endParaRPr lang="en-US" sz="3600" dirty="0"/>
          </a:p>
          <a:p>
            <a:pPr lvl="2">
              <a:lnSpc>
                <a:spcPct val="100000"/>
              </a:lnSpc>
              <a:spcBef>
                <a:spcPts val="0"/>
              </a:spcBef>
              <a:spcAft>
                <a:spcPts val="0"/>
              </a:spcAft>
            </a:pPr>
            <a:r>
              <a:rPr lang="en-US" sz="3600" b="1" dirty="0"/>
              <a:t>Visual signifiers</a:t>
            </a:r>
            <a:r>
              <a:rPr lang="en-US" sz="3600" dirty="0"/>
              <a:t>: Well-designed, ethical, well-intentioned, high-status logo or </a:t>
            </a:r>
            <a:r>
              <a:rPr lang="en-US" sz="3600" dirty="0" smtClean="0"/>
              <a:t>product</a:t>
            </a:r>
          </a:p>
          <a:p>
            <a:pPr lvl="2">
              <a:lnSpc>
                <a:spcPct val="100000"/>
              </a:lnSpc>
              <a:spcBef>
                <a:spcPts val="0"/>
              </a:spcBef>
              <a:spcAft>
                <a:spcPts val="0"/>
              </a:spcAft>
            </a:pPr>
            <a:endParaRPr lang="en-US" sz="3600" dirty="0"/>
          </a:p>
          <a:p>
            <a:pPr lvl="2">
              <a:lnSpc>
                <a:spcPct val="100000"/>
              </a:lnSpc>
              <a:spcBef>
                <a:spcPts val="0"/>
              </a:spcBef>
              <a:spcAft>
                <a:spcPts val="0"/>
              </a:spcAft>
            </a:pPr>
            <a:r>
              <a:rPr lang="en-US" sz="3600" dirty="0" smtClean="0"/>
              <a:t>(see next slide)</a:t>
            </a:r>
            <a:endParaRPr lang="en-US" sz="3600" dirty="0"/>
          </a:p>
        </p:txBody>
      </p:sp>
    </p:spTree>
    <p:extLst>
      <p:ext uri="{BB962C8B-B14F-4D97-AF65-F5344CB8AC3E}">
        <p14:creationId xmlns:p14="http://schemas.microsoft.com/office/powerpoint/2010/main" val="3951185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Bicoastal Bride: &lt;strong&gt;White&lt;/strong&gt; &lt;strong&gt;House&lt;/strong&gt; Wedding Wish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9843" y="286604"/>
            <a:ext cx="8590034" cy="5333411"/>
          </a:xfrm>
        </p:spPr>
      </p:pic>
    </p:spTree>
    <p:extLst>
      <p:ext uri="{BB962C8B-B14F-4D97-AF65-F5344CB8AC3E}">
        <p14:creationId xmlns:p14="http://schemas.microsoft.com/office/powerpoint/2010/main" val="30439702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9" y="597408"/>
            <a:ext cx="8522208" cy="3206496"/>
          </a:xfrm>
          <a:solidFill>
            <a:schemeClr val="bg1"/>
          </a:solidFill>
        </p:spPr>
        <p:txBody>
          <a:bodyPr>
            <a:noAutofit/>
          </a:bodyPr>
          <a:lstStyle/>
          <a:p>
            <a:pPr>
              <a:lnSpc>
                <a:spcPct val="100000"/>
              </a:lnSpc>
              <a:spcBef>
                <a:spcPts val="0"/>
              </a:spcBef>
              <a:spcAft>
                <a:spcPts val="0"/>
              </a:spcAft>
            </a:pPr>
            <a:r>
              <a:rPr lang="en-US" sz="4000" b="1" dirty="0" smtClean="0"/>
              <a:t>LOGOS </a:t>
            </a:r>
            <a:r>
              <a:rPr lang="en-US" sz="4000" b="1" dirty="0"/>
              <a:t>(Logical):</a:t>
            </a:r>
            <a:r>
              <a:rPr lang="en-US" sz="4000" dirty="0"/>
              <a:t>  Use of reasoning </a:t>
            </a:r>
          </a:p>
          <a:p>
            <a:pPr lvl="1">
              <a:lnSpc>
                <a:spcPct val="100000"/>
              </a:lnSpc>
              <a:spcBef>
                <a:spcPts val="0"/>
              </a:spcBef>
              <a:spcAft>
                <a:spcPts val="0"/>
              </a:spcAft>
            </a:pPr>
            <a:r>
              <a:rPr lang="en-US" sz="4000" b="1" dirty="0"/>
              <a:t>Message:</a:t>
            </a:r>
            <a:r>
              <a:rPr lang="en-US" sz="4000" dirty="0"/>
              <a:t> Communicated ideas; the argument</a:t>
            </a:r>
          </a:p>
          <a:p>
            <a:pPr lvl="2">
              <a:lnSpc>
                <a:spcPct val="100000"/>
              </a:lnSpc>
              <a:spcBef>
                <a:spcPts val="0"/>
              </a:spcBef>
              <a:spcAft>
                <a:spcPts val="0"/>
              </a:spcAft>
            </a:pPr>
            <a:r>
              <a:rPr lang="en-US" sz="4000" b="1" dirty="0"/>
              <a:t>Visual signifiers:</a:t>
            </a:r>
            <a:r>
              <a:rPr lang="en-US" sz="4000" dirty="0"/>
              <a:t> Unity, balance, evidence </a:t>
            </a:r>
            <a:endParaRPr lang="en-US" sz="4000" dirty="0" smtClean="0"/>
          </a:p>
          <a:p>
            <a:pPr lvl="2">
              <a:lnSpc>
                <a:spcPct val="100000"/>
              </a:lnSpc>
              <a:spcBef>
                <a:spcPts val="0"/>
              </a:spcBef>
              <a:spcAft>
                <a:spcPts val="0"/>
              </a:spcAft>
            </a:pPr>
            <a:endParaRPr lang="en-US" sz="4000" dirty="0"/>
          </a:p>
          <a:p>
            <a:pPr lvl="2">
              <a:lnSpc>
                <a:spcPct val="100000"/>
              </a:lnSpc>
              <a:spcBef>
                <a:spcPts val="0"/>
              </a:spcBef>
              <a:spcAft>
                <a:spcPts val="0"/>
              </a:spcAft>
            </a:pPr>
            <a:r>
              <a:rPr lang="en-US" sz="4000" dirty="0"/>
              <a:t>(see next slide)</a:t>
            </a:r>
          </a:p>
          <a:p>
            <a:pPr lvl="2">
              <a:lnSpc>
                <a:spcPct val="100000"/>
              </a:lnSpc>
              <a:spcBef>
                <a:spcPts val="0"/>
              </a:spcBef>
              <a:spcAft>
                <a:spcPts val="0"/>
              </a:spcAft>
            </a:pPr>
            <a:endParaRPr lang="en-US" sz="4000" dirty="0"/>
          </a:p>
          <a:p>
            <a:pPr>
              <a:lnSpc>
                <a:spcPct val="100000"/>
              </a:lnSpc>
              <a:spcBef>
                <a:spcPts val="0"/>
              </a:spcBef>
              <a:spcAft>
                <a:spcPts val="0"/>
              </a:spcAft>
            </a:pPr>
            <a:r>
              <a:rPr lang="en-US" sz="2800" dirty="0"/>
              <a:t> </a:t>
            </a:r>
          </a:p>
        </p:txBody>
      </p:sp>
    </p:spTree>
    <p:extLst>
      <p:ext uri="{BB962C8B-B14F-4D97-AF65-F5344CB8AC3E}">
        <p14:creationId xmlns:p14="http://schemas.microsoft.com/office/powerpoint/2010/main" val="31897987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lt;strong&gt;10&lt;/strong&gt; ฟีเจอร์ที่น่าสนใจใน &lt;strong&gt;iPhone&lt;/strong&gt; &lt;strong&gt;X&lt;/strong&gt; (ไอโฟนเท็น) ที่ไม่พูดถึงคง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60395" y="221290"/>
            <a:ext cx="7268930" cy="5868988"/>
          </a:xfrm>
        </p:spPr>
      </p:pic>
    </p:spTree>
    <p:extLst>
      <p:ext uri="{BB962C8B-B14F-4D97-AF65-F5344CB8AC3E}">
        <p14:creationId xmlns:p14="http://schemas.microsoft.com/office/powerpoint/2010/main" val="40818190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1" y="134112"/>
            <a:ext cx="8522208" cy="5876544"/>
          </a:xfrm>
          <a:solidFill>
            <a:schemeClr val="bg1"/>
          </a:solidFill>
        </p:spPr>
        <p:txBody>
          <a:bodyPr>
            <a:noAutofit/>
          </a:bodyPr>
          <a:lstStyle/>
          <a:p>
            <a:pPr>
              <a:lnSpc>
                <a:spcPct val="100000"/>
              </a:lnSpc>
              <a:spcBef>
                <a:spcPts val="0"/>
              </a:spcBef>
              <a:spcAft>
                <a:spcPts val="0"/>
              </a:spcAft>
            </a:pPr>
            <a:r>
              <a:rPr lang="en-US" sz="2800" dirty="0"/>
              <a:t> </a:t>
            </a:r>
          </a:p>
          <a:p>
            <a:pPr>
              <a:lnSpc>
                <a:spcPct val="100000"/>
              </a:lnSpc>
              <a:spcBef>
                <a:spcPts val="0"/>
              </a:spcBef>
              <a:spcAft>
                <a:spcPts val="0"/>
              </a:spcAft>
            </a:pPr>
            <a:r>
              <a:rPr lang="en-US" sz="4000" b="1" dirty="0" smtClean="0"/>
              <a:t>PATHOS </a:t>
            </a:r>
            <a:r>
              <a:rPr lang="en-US" sz="4000" b="1" dirty="0"/>
              <a:t>(Emotional):</a:t>
            </a:r>
            <a:r>
              <a:rPr lang="en-US" sz="4000" dirty="0"/>
              <a:t> Force, feelings</a:t>
            </a:r>
          </a:p>
          <a:p>
            <a:pPr lvl="1">
              <a:lnSpc>
                <a:spcPct val="100000"/>
              </a:lnSpc>
              <a:spcBef>
                <a:spcPts val="0"/>
              </a:spcBef>
              <a:spcAft>
                <a:spcPts val="0"/>
              </a:spcAft>
            </a:pPr>
            <a:r>
              <a:rPr lang="en-US" sz="4000" b="1" dirty="0" smtClean="0"/>
              <a:t>Message</a:t>
            </a:r>
            <a:r>
              <a:rPr lang="en-US" sz="4000" b="1" dirty="0" smtClean="0"/>
              <a:t>:</a:t>
            </a:r>
            <a:r>
              <a:rPr lang="en-US" sz="4000" dirty="0" smtClean="0"/>
              <a:t> </a:t>
            </a:r>
            <a:r>
              <a:rPr lang="en-US" sz="4000" dirty="0"/>
              <a:t>Appeals to audience’s emotion and sympathies</a:t>
            </a:r>
          </a:p>
          <a:p>
            <a:pPr lvl="2">
              <a:lnSpc>
                <a:spcPct val="100000"/>
              </a:lnSpc>
              <a:spcBef>
                <a:spcPts val="0"/>
              </a:spcBef>
              <a:spcAft>
                <a:spcPts val="0"/>
              </a:spcAft>
            </a:pPr>
            <a:r>
              <a:rPr lang="en-US" sz="4000" b="1" dirty="0"/>
              <a:t>Visual signifiers:</a:t>
            </a:r>
            <a:r>
              <a:rPr lang="en-US" sz="4000" dirty="0"/>
              <a:t> Friendly, pitiful, indignant (any desired state</a:t>
            </a:r>
            <a:r>
              <a:rPr lang="en-US" sz="4000" dirty="0" smtClean="0"/>
              <a:t>)</a:t>
            </a:r>
            <a:endParaRPr lang="en-US" sz="4000" dirty="0"/>
          </a:p>
        </p:txBody>
      </p:sp>
    </p:spTree>
    <p:extLst>
      <p:ext uri="{BB962C8B-B14F-4D97-AF65-F5344CB8AC3E}">
        <p14:creationId xmlns:p14="http://schemas.microsoft.com/office/powerpoint/2010/main" val="21204518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McDonald's Treasure Land Adventure - Wikipedia"/>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10840" y="117749"/>
            <a:ext cx="4568040" cy="6374491"/>
          </a:xfrm>
        </p:spPr>
      </p:pic>
    </p:spTree>
    <p:extLst>
      <p:ext uri="{BB962C8B-B14F-4D97-AF65-F5344CB8AC3E}">
        <p14:creationId xmlns:p14="http://schemas.microsoft.com/office/powerpoint/2010/main" val="4159007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64978" y="80794"/>
            <a:ext cx="8470978" cy="5995810"/>
          </a:xfrm>
          <a:prstGeom prst="rect">
            <a:avLst/>
          </a:prstGeom>
        </p:spPr>
      </p:pic>
    </p:spTree>
    <p:extLst>
      <p:ext uri="{BB962C8B-B14F-4D97-AF65-F5344CB8AC3E}">
        <p14:creationId xmlns:p14="http://schemas.microsoft.com/office/powerpoint/2010/main" val="39954603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9246" y="1710455"/>
            <a:ext cx="7543800" cy="1450757"/>
          </a:xfrm>
        </p:spPr>
        <p:txBody>
          <a:bodyPr/>
          <a:lstStyle/>
          <a:p>
            <a:r>
              <a:rPr lang="en-US" dirty="0" smtClean="0"/>
              <a:t>Students analyze</a:t>
            </a:r>
            <a:endParaRPr lang="en-US" dirty="0"/>
          </a:p>
        </p:txBody>
      </p:sp>
    </p:spTree>
    <p:extLst>
      <p:ext uri="{BB962C8B-B14F-4D97-AF65-F5344CB8AC3E}">
        <p14:creationId xmlns:p14="http://schemas.microsoft.com/office/powerpoint/2010/main" val="34270640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450" y="232756"/>
            <a:ext cx="8009313" cy="740141"/>
          </a:xfrm>
        </p:spPr>
        <p:txBody>
          <a:bodyPr>
            <a:normAutofit/>
          </a:bodyPr>
          <a:lstStyle/>
          <a:p>
            <a:r>
              <a:rPr lang="en-US" dirty="0"/>
              <a:t>Your analysis might look like this</a:t>
            </a:r>
            <a:r>
              <a:rPr lang="en-US" dirty="0" smtClean="0"/>
              <a:t>:</a:t>
            </a:r>
            <a:endParaRPr lang="en-US" dirty="0"/>
          </a:p>
        </p:txBody>
      </p:sp>
      <p:sp>
        <p:nvSpPr>
          <p:cNvPr id="3" name="Content Placeholder 2"/>
          <p:cNvSpPr>
            <a:spLocks noGrp="1"/>
          </p:cNvSpPr>
          <p:nvPr>
            <p:ph idx="1"/>
          </p:nvPr>
        </p:nvSpPr>
        <p:spPr>
          <a:xfrm>
            <a:off x="231648" y="972897"/>
            <a:ext cx="8384493" cy="5793663"/>
          </a:xfrm>
          <a:solidFill>
            <a:schemeClr val="bg1"/>
          </a:solidFill>
        </p:spPr>
        <p:txBody>
          <a:bodyPr>
            <a:noAutofit/>
          </a:bodyPr>
          <a:lstStyle/>
          <a:p>
            <a:pPr lvl="1"/>
            <a:r>
              <a:rPr lang="en-US" sz="2800" b="1" dirty="0" smtClean="0"/>
              <a:t>Who ad is for? </a:t>
            </a:r>
            <a:r>
              <a:rPr lang="en-US" sz="2800" dirty="0" err="1" smtClean="0"/>
              <a:t>Misereor</a:t>
            </a:r>
            <a:r>
              <a:rPr lang="en-US" sz="2800" dirty="0" smtClean="0"/>
              <a:t> nonprofit that benefits war orphans</a:t>
            </a:r>
          </a:p>
          <a:p>
            <a:pPr lvl="1"/>
            <a:r>
              <a:rPr lang="en-US" sz="2800" b="1" dirty="0" smtClean="0"/>
              <a:t>Purpose? </a:t>
            </a:r>
            <a:r>
              <a:rPr lang="en-US" sz="2800" dirty="0" smtClean="0"/>
              <a:t>Raise money to help them</a:t>
            </a:r>
          </a:p>
          <a:p>
            <a:pPr lvl="1"/>
            <a:r>
              <a:rPr lang="en-US" sz="2800" b="1" dirty="0" smtClean="0"/>
              <a:t>What we see (literally)…..</a:t>
            </a:r>
          </a:p>
          <a:p>
            <a:pPr lvl="1"/>
            <a:r>
              <a:rPr lang="en-US" sz="2800" b="1" dirty="0" smtClean="0"/>
              <a:t>Importance of objects—why chosen, how do you feel and what do you think? </a:t>
            </a:r>
          </a:p>
          <a:p>
            <a:pPr lvl="1"/>
            <a:r>
              <a:rPr lang="en-US" sz="2800" dirty="0" smtClean="0"/>
              <a:t>The </a:t>
            </a:r>
            <a:r>
              <a:rPr lang="en-US" sz="2800" dirty="0"/>
              <a:t>colors are </a:t>
            </a:r>
            <a:r>
              <a:rPr lang="en-US" sz="2800" dirty="0" smtClean="0"/>
              <a:t>calm. The chosen </a:t>
            </a:r>
            <a:r>
              <a:rPr lang="en-US" sz="2800" dirty="0"/>
              <a:t>image depicts the love of a mother for </a:t>
            </a:r>
            <a:r>
              <a:rPr lang="en-US" sz="2800" dirty="0" smtClean="0"/>
              <a:t>her baby. These elements are </a:t>
            </a:r>
            <a:r>
              <a:rPr lang="en-US" sz="2800" dirty="0"/>
              <a:t>contradictory to the violence </a:t>
            </a:r>
            <a:r>
              <a:rPr lang="en-US" sz="2800" dirty="0" smtClean="0"/>
              <a:t>shown</a:t>
            </a:r>
            <a:r>
              <a:rPr lang="en-US" sz="2800" dirty="0"/>
              <a:t>. People naturally are more sensitive to violence against women and children, </a:t>
            </a:r>
            <a:r>
              <a:rPr lang="en-US" sz="2800" dirty="0" smtClean="0"/>
              <a:t>influencing </a:t>
            </a:r>
            <a:r>
              <a:rPr lang="en-US" sz="2800" dirty="0" err="1" smtClean="0"/>
              <a:t>Misereor</a:t>
            </a:r>
            <a:r>
              <a:rPr lang="en-US" sz="2800" dirty="0" smtClean="0"/>
              <a:t> to use </a:t>
            </a:r>
            <a:r>
              <a:rPr lang="en-US" sz="2800" dirty="0"/>
              <a:t>a mother and </a:t>
            </a:r>
            <a:r>
              <a:rPr lang="en-US" sz="2800" dirty="0" smtClean="0"/>
              <a:t>child. Together the elements evoke fear</a:t>
            </a:r>
            <a:r>
              <a:rPr lang="en-US" sz="2800" dirty="0"/>
              <a:t>. The audience </a:t>
            </a:r>
            <a:r>
              <a:rPr lang="en-US" sz="2800" dirty="0" smtClean="0"/>
              <a:t>feels </a:t>
            </a:r>
            <a:r>
              <a:rPr lang="en-US" sz="2800" dirty="0"/>
              <a:t>empathy for the people who go through this in real </a:t>
            </a:r>
            <a:r>
              <a:rPr lang="en-US" sz="2800" dirty="0" smtClean="0"/>
              <a:t>life</a:t>
            </a:r>
            <a:r>
              <a:rPr lang="en-US" sz="2800" dirty="0"/>
              <a:t>. </a:t>
            </a:r>
          </a:p>
        </p:txBody>
      </p:sp>
    </p:spTree>
    <p:extLst>
      <p:ext uri="{BB962C8B-B14F-4D97-AF65-F5344CB8AC3E}">
        <p14:creationId xmlns:p14="http://schemas.microsoft.com/office/powerpoint/2010/main" val="42550552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450" y="232756"/>
            <a:ext cx="8009313" cy="740141"/>
          </a:xfrm>
        </p:spPr>
        <p:txBody>
          <a:bodyPr>
            <a:normAutofit/>
          </a:bodyPr>
          <a:lstStyle/>
          <a:p>
            <a:r>
              <a:rPr lang="en-US" dirty="0"/>
              <a:t>Your analysis might look like this</a:t>
            </a:r>
            <a:r>
              <a:rPr lang="en-US" dirty="0" smtClean="0"/>
              <a:t>:</a:t>
            </a:r>
            <a:endParaRPr lang="en-US" dirty="0"/>
          </a:p>
        </p:txBody>
      </p:sp>
      <p:sp>
        <p:nvSpPr>
          <p:cNvPr id="3" name="Content Placeholder 2"/>
          <p:cNvSpPr>
            <a:spLocks noGrp="1"/>
          </p:cNvSpPr>
          <p:nvPr>
            <p:ph idx="1"/>
          </p:nvPr>
        </p:nvSpPr>
        <p:spPr>
          <a:xfrm>
            <a:off x="78694" y="1387425"/>
            <a:ext cx="8421069" cy="5184063"/>
          </a:xfrm>
          <a:solidFill>
            <a:schemeClr val="bg1"/>
          </a:solidFill>
        </p:spPr>
        <p:txBody>
          <a:bodyPr>
            <a:noAutofit/>
          </a:bodyPr>
          <a:lstStyle/>
          <a:p>
            <a:pPr lvl="1"/>
            <a:r>
              <a:rPr lang="en-US" sz="2800" b="1" dirty="0" smtClean="0"/>
              <a:t>Image’s visual message? Overall goal? </a:t>
            </a:r>
            <a:endParaRPr lang="en-US" sz="2800" b="1" dirty="0"/>
          </a:p>
          <a:p>
            <a:pPr lvl="1"/>
            <a:r>
              <a:rPr lang="en-US" sz="2800" dirty="0" smtClean="0"/>
              <a:t>Families are being destroyed leaving innocent children. The image’s goal is to bring the reality of war to the viewers, make them realize there are innocent victims who need help, and encourage them to help.   The words have </a:t>
            </a:r>
            <a:r>
              <a:rPr lang="en-US" sz="2800" dirty="0"/>
              <a:t>an impact, however, they are smaller in scale to the image so that they do not distract </a:t>
            </a:r>
            <a:r>
              <a:rPr lang="en-US" sz="2800" dirty="0" smtClean="0"/>
              <a:t>from the </a:t>
            </a:r>
            <a:r>
              <a:rPr lang="en-US" sz="2800" dirty="0"/>
              <a:t>visual’s main message. </a:t>
            </a:r>
            <a:endParaRPr lang="en-US" sz="2800" dirty="0" smtClean="0"/>
          </a:p>
          <a:p>
            <a:pPr lvl="1"/>
            <a:endParaRPr lang="en-US" sz="2800" dirty="0"/>
          </a:p>
          <a:p>
            <a:pPr lvl="1"/>
            <a:r>
              <a:rPr lang="en-US" sz="2800" dirty="0" smtClean="0"/>
              <a:t>Would </a:t>
            </a:r>
            <a:r>
              <a:rPr lang="en-US" sz="2800" dirty="0"/>
              <a:t>the impact have been the same </a:t>
            </a:r>
            <a:r>
              <a:rPr lang="en-US" sz="2800" dirty="0" smtClean="0"/>
              <a:t>if </a:t>
            </a:r>
            <a:r>
              <a:rPr lang="en-US" sz="2800" dirty="0"/>
              <a:t>the image was smaller and the wording larger</a:t>
            </a:r>
            <a:r>
              <a:rPr lang="en-US" sz="2800" dirty="0" smtClean="0"/>
              <a:t>?</a:t>
            </a:r>
            <a:endParaRPr lang="en-US" sz="2800" dirty="0"/>
          </a:p>
        </p:txBody>
      </p:sp>
    </p:spTree>
    <p:extLst>
      <p:ext uri="{BB962C8B-B14F-4D97-AF65-F5344CB8AC3E}">
        <p14:creationId xmlns:p14="http://schemas.microsoft.com/office/powerpoint/2010/main" val="29100206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1738139"/>
          </a:xfrm>
        </p:spPr>
        <p:txBody>
          <a:bodyPr>
            <a:normAutofit fontScale="90000"/>
          </a:bodyPr>
          <a:lstStyle/>
          <a:p>
            <a:r>
              <a:rPr lang="en-US" b="1" dirty="0"/>
              <a:t>Created by </a:t>
            </a:r>
            <a:r>
              <a:rPr lang="en-US" b="1" dirty="0" smtClean="0"/>
              <a:t>humans.</a:t>
            </a:r>
            <a:br>
              <a:rPr lang="en-US" b="1" dirty="0" smtClean="0"/>
            </a:br>
            <a:r>
              <a:rPr lang="en-US" b="1" dirty="0"/>
              <a:t>C</a:t>
            </a:r>
            <a:r>
              <a:rPr lang="en-US" b="1" dirty="0" smtClean="0"/>
              <a:t>ulturally meaningful.</a:t>
            </a:r>
            <a:r>
              <a:rPr lang="en-US" dirty="0"/>
              <a:t/>
            </a:r>
            <a:br>
              <a:rPr lang="en-US" dirty="0"/>
            </a:br>
            <a:endParaRPr lang="en-US" dirty="0"/>
          </a:p>
        </p:txBody>
      </p:sp>
      <p:sp>
        <p:nvSpPr>
          <p:cNvPr id="3" name="Content Placeholder 2"/>
          <p:cNvSpPr>
            <a:spLocks noGrp="1"/>
          </p:cNvSpPr>
          <p:nvPr>
            <p:ph idx="1"/>
          </p:nvPr>
        </p:nvSpPr>
        <p:spPr/>
        <p:txBody>
          <a:bodyPr>
            <a:normAutofit/>
          </a:bodyPr>
          <a:lstStyle/>
          <a:p>
            <a:pPr marL="0" indent="0">
              <a:buNone/>
            </a:pPr>
            <a:endParaRPr lang="en-US" sz="3200" dirty="0"/>
          </a:p>
          <a:p>
            <a:pPr marL="0" indent="0">
              <a:buNone/>
            </a:pPr>
            <a:r>
              <a:rPr lang="en-US" sz="4000" dirty="0" smtClean="0"/>
              <a:t>2-dimensional:</a:t>
            </a:r>
            <a:r>
              <a:rPr lang="en-US" sz="4000" dirty="0"/>
              <a:t/>
            </a:r>
            <a:br>
              <a:rPr lang="en-US" sz="4000" dirty="0"/>
            </a:br>
            <a:r>
              <a:rPr lang="en-US" sz="4000" dirty="0" smtClean="0"/>
              <a:t>Photos, </a:t>
            </a:r>
            <a:r>
              <a:rPr lang="en-US" sz="4000" dirty="0"/>
              <a:t>videos, logos, </a:t>
            </a:r>
            <a:r>
              <a:rPr lang="en-US" sz="4000" dirty="0" smtClean="0"/>
              <a:t>flyers, etc.</a:t>
            </a:r>
          </a:p>
          <a:p>
            <a:pPr marL="0" indent="0">
              <a:buNone/>
            </a:pPr>
            <a:r>
              <a:rPr lang="en-US" sz="4000" dirty="0" smtClean="0"/>
              <a:t>3-dimensional</a:t>
            </a:r>
            <a:r>
              <a:rPr lang="en-US" sz="4000" dirty="0"/>
              <a:t/>
            </a:r>
            <a:br>
              <a:rPr lang="en-US" sz="4000" dirty="0"/>
            </a:br>
            <a:r>
              <a:rPr lang="en-US" sz="4000" dirty="0"/>
              <a:t>Museums, fashion, dance, etc. </a:t>
            </a:r>
          </a:p>
        </p:txBody>
      </p:sp>
    </p:spTree>
    <p:extLst>
      <p:ext uri="{BB962C8B-B14F-4D97-AF65-F5344CB8AC3E}">
        <p14:creationId xmlns:p14="http://schemas.microsoft.com/office/powerpoint/2010/main" val="21855049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450" y="232756"/>
            <a:ext cx="8009313" cy="740141"/>
          </a:xfrm>
        </p:spPr>
        <p:txBody>
          <a:bodyPr>
            <a:normAutofit/>
          </a:bodyPr>
          <a:lstStyle/>
          <a:p>
            <a:r>
              <a:rPr lang="en-US" dirty="0"/>
              <a:t>Your analysis might look like this</a:t>
            </a:r>
            <a:r>
              <a:rPr lang="en-US" dirty="0" smtClean="0"/>
              <a:t>:</a:t>
            </a:r>
            <a:endParaRPr lang="en-US" dirty="0"/>
          </a:p>
        </p:txBody>
      </p:sp>
      <p:sp>
        <p:nvSpPr>
          <p:cNvPr id="3" name="Content Placeholder 2"/>
          <p:cNvSpPr>
            <a:spLocks noGrp="1"/>
          </p:cNvSpPr>
          <p:nvPr>
            <p:ph idx="1"/>
          </p:nvPr>
        </p:nvSpPr>
        <p:spPr>
          <a:xfrm>
            <a:off x="195072" y="972897"/>
            <a:ext cx="8421069" cy="5184063"/>
          </a:xfrm>
          <a:solidFill>
            <a:schemeClr val="bg1"/>
          </a:solidFill>
        </p:spPr>
        <p:txBody>
          <a:bodyPr>
            <a:noAutofit/>
          </a:bodyPr>
          <a:lstStyle/>
          <a:p>
            <a:pPr marL="201168" lvl="1" indent="0">
              <a:buNone/>
            </a:pPr>
            <a:endParaRPr lang="en-US" sz="5400" b="1" dirty="0" smtClean="0"/>
          </a:p>
          <a:p>
            <a:pPr marL="201168" lvl="1" indent="0">
              <a:buNone/>
            </a:pPr>
            <a:r>
              <a:rPr lang="en-US" sz="6600" b="1" dirty="0" smtClean="0"/>
              <a:t>Pathos</a:t>
            </a:r>
            <a:r>
              <a:rPr lang="en-US" sz="2800" b="1" dirty="0" smtClean="0"/>
              <a:t>              </a:t>
            </a:r>
            <a:r>
              <a:rPr lang="en-US" sz="4400" b="1" dirty="0" smtClean="0"/>
              <a:t>Ethos</a:t>
            </a:r>
            <a:r>
              <a:rPr lang="en-US" sz="5400" b="1" dirty="0" smtClean="0"/>
              <a:t>  </a:t>
            </a:r>
            <a:r>
              <a:rPr lang="en-US" sz="2800" b="1" dirty="0" smtClean="0"/>
              <a:t>                 Logos </a:t>
            </a:r>
          </a:p>
          <a:p>
            <a:pPr lvl="1"/>
            <a:endParaRPr lang="en-US" sz="2800" b="1" dirty="0"/>
          </a:p>
          <a:p>
            <a:pPr lvl="1"/>
            <a:endParaRPr lang="en-US" sz="2800" b="1" dirty="0"/>
          </a:p>
          <a:p>
            <a:pPr marL="384048" lvl="2" indent="0">
              <a:buNone/>
            </a:pPr>
            <a:r>
              <a:rPr lang="en-US" sz="2800" b="1" dirty="0"/>
              <a:t>Who is the ideal </a:t>
            </a:r>
            <a:r>
              <a:rPr lang="en-US" sz="2800" b="1" dirty="0" smtClean="0"/>
              <a:t>audience? </a:t>
            </a:r>
            <a:r>
              <a:rPr lang="en-US" sz="2800" dirty="0"/>
              <a:t>A</a:t>
            </a:r>
            <a:r>
              <a:rPr lang="en-US" sz="2800" dirty="0" smtClean="0"/>
              <a:t>nyone globally who is removed from war situations and feel they have a moral responsibility to help. </a:t>
            </a:r>
            <a:endParaRPr lang="en-US" sz="2800" dirty="0"/>
          </a:p>
        </p:txBody>
      </p:sp>
    </p:spTree>
    <p:extLst>
      <p:ext uri="{BB962C8B-B14F-4D97-AF65-F5344CB8AC3E}">
        <p14:creationId xmlns:p14="http://schemas.microsoft.com/office/powerpoint/2010/main" val="24999462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452192"/>
            <a:ext cx="8801100" cy="5753535"/>
          </a:xfrm>
          <a:solidFill>
            <a:schemeClr val="bg1"/>
          </a:solidFill>
        </p:spPr>
        <p:txBody>
          <a:bodyPr>
            <a:normAutofit lnSpcReduction="10000"/>
          </a:bodyPr>
          <a:lstStyle/>
          <a:p>
            <a:r>
              <a:rPr lang="en-US" sz="3200" b="1" dirty="0"/>
              <a:t>To analyze </a:t>
            </a:r>
            <a:r>
              <a:rPr lang="en-US" sz="3200" b="1" dirty="0">
                <a:solidFill>
                  <a:schemeClr val="bg2">
                    <a:lumMod val="50000"/>
                  </a:schemeClr>
                </a:solidFill>
              </a:rPr>
              <a:t>Visual </a:t>
            </a:r>
            <a:r>
              <a:rPr lang="en-US" sz="3200" b="1" dirty="0" smtClean="0">
                <a:solidFill>
                  <a:schemeClr val="bg2">
                    <a:lumMod val="50000"/>
                  </a:schemeClr>
                </a:solidFill>
              </a:rPr>
              <a:t>Rhetoric</a:t>
            </a:r>
            <a:r>
              <a:rPr lang="en-US" sz="3200" b="1" i="1" dirty="0"/>
              <a:t> </a:t>
            </a:r>
            <a:r>
              <a:rPr lang="en-US" sz="3200" b="1" dirty="0"/>
              <a:t>c</a:t>
            </a:r>
            <a:r>
              <a:rPr lang="en-US" sz="3200" b="1" dirty="0" smtClean="0"/>
              <a:t>onsider                                   </a:t>
            </a:r>
            <a:r>
              <a:rPr lang="en-US" sz="3200" b="1" u="sng" dirty="0" smtClean="0"/>
              <a:t>3 </a:t>
            </a:r>
            <a:r>
              <a:rPr lang="en-US" sz="3200" b="1" u="sng" dirty="0"/>
              <a:t>Aspects </a:t>
            </a:r>
            <a:r>
              <a:rPr lang="en-US" sz="3200" b="1" dirty="0"/>
              <a:t>of Visual </a:t>
            </a:r>
            <a:r>
              <a:rPr lang="en-US" sz="3200" b="1" dirty="0" smtClean="0"/>
              <a:t>Images:</a:t>
            </a:r>
          </a:p>
          <a:p>
            <a:endParaRPr lang="en-US" sz="3200" dirty="0"/>
          </a:p>
          <a:p>
            <a:r>
              <a:rPr lang="en-US" sz="3200" dirty="0" smtClean="0"/>
              <a:t>         1</a:t>
            </a:r>
            <a:r>
              <a:rPr lang="en-US" sz="3200" dirty="0"/>
              <a:t>) </a:t>
            </a:r>
            <a:r>
              <a:rPr lang="en-US" sz="3200" dirty="0" smtClean="0"/>
              <a:t>Nature </a:t>
            </a:r>
            <a:r>
              <a:rPr lang="en-US" sz="3200" dirty="0"/>
              <a:t>2) </a:t>
            </a:r>
            <a:r>
              <a:rPr lang="en-US" sz="3200" dirty="0" smtClean="0"/>
              <a:t>Function </a:t>
            </a:r>
            <a:r>
              <a:rPr lang="en-US" sz="3200" dirty="0"/>
              <a:t>and 3) Evaluation </a:t>
            </a:r>
          </a:p>
          <a:p>
            <a:endParaRPr lang="en-US" sz="3200" b="1" dirty="0" smtClean="0"/>
          </a:p>
          <a:p>
            <a:r>
              <a:rPr lang="en-US" sz="2800" b="1" dirty="0" smtClean="0"/>
              <a:t>NATURE:  </a:t>
            </a:r>
            <a:r>
              <a:rPr lang="en-US" sz="2800" dirty="0" smtClean="0"/>
              <a:t>Distinguishing features, presented or suggested.</a:t>
            </a:r>
          </a:p>
          <a:p>
            <a:r>
              <a:rPr lang="en-US" sz="2800" u="sng" dirty="0" smtClean="0"/>
              <a:t>Presented:</a:t>
            </a:r>
            <a:r>
              <a:rPr lang="en-US" sz="2800" dirty="0" smtClean="0"/>
              <a:t> </a:t>
            </a:r>
            <a:r>
              <a:rPr lang="en-US" sz="2800" dirty="0"/>
              <a:t>Major physical features such as the size of the image, its colors, </a:t>
            </a:r>
            <a:r>
              <a:rPr lang="en-US" sz="2800" dirty="0" smtClean="0"/>
              <a:t>and its forms</a:t>
            </a:r>
          </a:p>
          <a:p>
            <a:r>
              <a:rPr lang="en-US" sz="2800" u="sng" dirty="0" smtClean="0"/>
              <a:t>Suggested:</a:t>
            </a:r>
            <a:r>
              <a:rPr lang="en-US" sz="2800" dirty="0" smtClean="0"/>
              <a:t> Concepts, Ideas, Allusions that a viewer is likely to understand</a:t>
            </a:r>
          </a:p>
          <a:p>
            <a:pPr lvl="8"/>
            <a:r>
              <a:rPr lang="en-US" sz="3600" dirty="0" smtClean="0"/>
              <a:t>(See next slide:  Eiffel Tower)</a:t>
            </a:r>
            <a:endParaRPr lang="en-US" sz="3600" dirty="0"/>
          </a:p>
        </p:txBody>
      </p:sp>
    </p:spTree>
    <p:extLst>
      <p:ext uri="{BB962C8B-B14F-4D97-AF65-F5344CB8AC3E}">
        <p14:creationId xmlns:p14="http://schemas.microsoft.com/office/powerpoint/2010/main" val="36557892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opyright and the &lt;strong&gt;Eiffel Tower&lt;/strong&g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87747" y="286604"/>
            <a:ext cx="7875909" cy="5906932"/>
          </a:xfrm>
        </p:spPr>
      </p:pic>
    </p:spTree>
    <p:extLst>
      <p:ext uri="{BB962C8B-B14F-4D97-AF65-F5344CB8AC3E}">
        <p14:creationId xmlns:p14="http://schemas.microsoft.com/office/powerpoint/2010/main" val="1809954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2271" y="391887"/>
            <a:ext cx="8719458" cy="6139542"/>
          </a:xfrm>
          <a:solidFill>
            <a:schemeClr val="bg1"/>
          </a:solidFill>
        </p:spPr>
        <p:txBody>
          <a:bodyPr>
            <a:normAutofit/>
          </a:bodyPr>
          <a:lstStyle/>
          <a:p>
            <a:pPr marL="0" indent="0">
              <a:buNone/>
            </a:pPr>
            <a:endParaRPr lang="en-US" sz="3200" dirty="0"/>
          </a:p>
          <a:p>
            <a:r>
              <a:rPr lang="en-US" sz="2800" b="1" dirty="0" smtClean="0"/>
              <a:t>FUNCTION: </a:t>
            </a:r>
            <a:r>
              <a:rPr lang="en-US" sz="2800" dirty="0" smtClean="0"/>
              <a:t>Denotations and Connotations communicated</a:t>
            </a:r>
          </a:p>
          <a:p>
            <a:r>
              <a:rPr lang="en-US" sz="2800" u="sng" dirty="0"/>
              <a:t>Denotation</a:t>
            </a:r>
            <a:r>
              <a:rPr lang="en-US" sz="2800" dirty="0"/>
              <a:t>: </a:t>
            </a:r>
            <a:r>
              <a:rPr lang="en-US" sz="2800" dirty="0" smtClean="0"/>
              <a:t>Literal meaning, explicit definition</a:t>
            </a:r>
            <a:endParaRPr lang="en-US" sz="2800" dirty="0"/>
          </a:p>
          <a:p>
            <a:r>
              <a:rPr lang="en-US" sz="2800" u="sng" dirty="0" smtClean="0"/>
              <a:t>Connotation</a:t>
            </a:r>
            <a:r>
              <a:rPr lang="en-US" sz="2800" dirty="0" smtClean="0"/>
              <a:t>: Feelings or ideas the image arouses in the viewer</a:t>
            </a:r>
          </a:p>
          <a:p>
            <a:endParaRPr lang="en-US" sz="2800" dirty="0" smtClean="0"/>
          </a:p>
        </p:txBody>
      </p:sp>
      <p:pic>
        <p:nvPicPr>
          <p:cNvPr id="5" name="Picture 4"/>
          <p:cNvPicPr>
            <a:picLocks noChangeAspect="1"/>
          </p:cNvPicPr>
          <p:nvPr/>
        </p:nvPicPr>
        <p:blipFill>
          <a:blip r:embed="rId3"/>
          <a:stretch>
            <a:fillRect/>
          </a:stretch>
        </p:blipFill>
        <p:spPr>
          <a:xfrm>
            <a:off x="2031367" y="2942407"/>
            <a:ext cx="4447809" cy="3335857"/>
          </a:xfrm>
          <a:prstGeom prst="rect">
            <a:avLst/>
          </a:prstGeom>
        </p:spPr>
      </p:pic>
    </p:spTree>
    <p:extLst>
      <p:ext uri="{BB962C8B-B14F-4D97-AF65-F5344CB8AC3E}">
        <p14:creationId xmlns:p14="http://schemas.microsoft.com/office/powerpoint/2010/main" val="17474433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2271" y="391887"/>
            <a:ext cx="8719458" cy="6139542"/>
          </a:xfrm>
          <a:solidFill>
            <a:schemeClr val="bg1"/>
          </a:solidFill>
        </p:spPr>
        <p:txBody>
          <a:bodyPr>
            <a:normAutofit/>
          </a:bodyPr>
          <a:lstStyle/>
          <a:p>
            <a:pPr marL="0" indent="0">
              <a:buNone/>
            </a:pPr>
            <a:endParaRPr lang="en-US" sz="3200" dirty="0"/>
          </a:p>
          <a:p>
            <a:r>
              <a:rPr lang="en-US" sz="2800" b="1" dirty="0" smtClean="0"/>
              <a:t>EVALUATION: </a:t>
            </a:r>
            <a:r>
              <a:rPr lang="en-US" sz="2800" dirty="0" smtClean="0"/>
              <a:t>How well functions make meanings and if they are legitimate</a:t>
            </a:r>
          </a:p>
          <a:p>
            <a:endParaRPr lang="en-US" sz="2800" dirty="0" smtClean="0"/>
          </a:p>
        </p:txBody>
      </p:sp>
      <p:pic>
        <p:nvPicPr>
          <p:cNvPr id="4" name="Picture 3"/>
          <p:cNvPicPr>
            <a:picLocks noChangeAspect="1"/>
          </p:cNvPicPr>
          <p:nvPr/>
        </p:nvPicPr>
        <p:blipFill>
          <a:blip r:embed="rId3"/>
          <a:stretch>
            <a:fillRect/>
          </a:stretch>
        </p:blipFill>
        <p:spPr>
          <a:xfrm>
            <a:off x="1982335" y="2033362"/>
            <a:ext cx="5422656" cy="4066992"/>
          </a:xfrm>
          <a:prstGeom prst="rect">
            <a:avLst/>
          </a:prstGeom>
        </p:spPr>
      </p:pic>
    </p:spTree>
    <p:extLst>
      <p:ext uri="{BB962C8B-B14F-4D97-AF65-F5344CB8AC3E}">
        <p14:creationId xmlns:p14="http://schemas.microsoft.com/office/powerpoint/2010/main" val="38732341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445473435_0c7f18fab6_z.jp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75277" y="132596"/>
            <a:ext cx="7914661" cy="5193996"/>
          </a:xfrm>
        </p:spPr>
      </p:pic>
      <p:sp>
        <p:nvSpPr>
          <p:cNvPr id="6" name="TextBox 5"/>
          <p:cNvSpPr txBox="1"/>
          <p:nvPr/>
        </p:nvSpPr>
        <p:spPr>
          <a:xfrm>
            <a:off x="1689677" y="5326592"/>
            <a:ext cx="7754769" cy="1754326"/>
          </a:xfrm>
          <a:prstGeom prst="rect">
            <a:avLst/>
          </a:prstGeom>
          <a:noFill/>
        </p:spPr>
        <p:txBody>
          <a:bodyPr wrap="square" rtlCol="0">
            <a:spAutoFit/>
          </a:bodyPr>
          <a:lstStyle/>
          <a:p>
            <a:r>
              <a:rPr lang="en-US" b="1" dirty="0"/>
              <a:t>NATURE:  </a:t>
            </a:r>
            <a:r>
              <a:rPr lang="en-US" dirty="0"/>
              <a:t>Distinguishing features, presented or suggested</a:t>
            </a:r>
            <a:r>
              <a:rPr lang="en-US" dirty="0" smtClean="0"/>
              <a:t>.</a:t>
            </a:r>
          </a:p>
          <a:p>
            <a:r>
              <a:rPr lang="en-US" b="1" dirty="0"/>
              <a:t>FUNCTION: </a:t>
            </a:r>
            <a:r>
              <a:rPr lang="en-US" dirty="0"/>
              <a:t>Denotations and Connotations </a:t>
            </a:r>
            <a:r>
              <a:rPr lang="en-US" dirty="0" smtClean="0"/>
              <a:t>communicated</a:t>
            </a:r>
          </a:p>
          <a:p>
            <a:r>
              <a:rPr lang="en-US" b="1" dirty="0"/>
              <a:t>EVALUATION: </a:t>
            </a:r>
            <a:r>
              <a:rPr lang="en-US" dirty="0"/>
              <a:t>How well functions make meanings and if they are legitimate</a:t>
            </a:r>
          </a:p>
          <a:p>
            <a:endParaRPr lang="en-US" dirty="0"/>
          </a:p>
          <a:p>
            <a:endParaRPr lang="en-US" dirty="0"/>
          </a:p>
          <a:p>
            <a:endParaRPr lang="en-US" dirty="0"/>
          </a:p>
        </p:txBody>
      </p:sp>
    </p:spTree>
    <p:extLst>
      <p:ext uri="{BB962C8B-B14F-4D97-AF65-F5344CB8AC3E}">
        <p14:creationId xmlns:p14="http://schemas.microsoft.com/office/powerpoint/2010/main" val="26578921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f It's Hip, It's Here (Archives): GREED: All About The ..."/>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8041" y="0"/>
            <a:ext cx="8233637" cy="5475369"/>
          </a:xfrm>
        </p:spPr>
      </p:pic>
      <p:sp>
        <p:nvSpPr>
          <p:cNvPr id="6" name="TextBox 5"/>
          <p:cNvSpPr txBox="1"/>
          <p:nvPr/>
        </p:nvSpPr>
        <p:spPr>
          <a:xfrm>
            <a:off x="956909" y="5590047"/>
            <a:ext cx="7754769" cy="1754326"/>
          </a:xfrm>
          <a:prstGeom prst="rect">
            <a:avLst/>
          </a:prstGeom>
          <a:solidFill>
            <a:schemeClr val="bg1"/>
          </a:solidFill>
        </p:spPr>
        <p:txBody>
          <a:bodyPr wrap="square" rtlCol="0">
            <a:spAutoFit/>
          </a:bodyPr>
          <a:lstStyle/>
          <a:p>
            <a:r>
              <a:rPr lang="en-US" b="1" dirty="0"/>
              <a:t>NATURE:  </a:t>
            </a:r>
            <a:r>
              <a:rPr lang="en-US" dirty="0"/>
              <a:t>Distinguishing features, presented or suggested</a:t>
            </a:r>
            <a:r>
              <a:rPr lang="en-US" dirty="0" smtClean="0"/>
              <a:t>.</a:t>
            </a:r>
          </a:p>
          <a:p>
            <a:r>
              <a:rPr lang="en-US" b="1" dirty="0"/>
              <a:t>FUNCTION: </a:t>
            </a:r>
            <a:r>
              <a:rPr lang="en-US" dirty="0"/>
              <a:t>Denotations and Connotations </a:t>
            </a:r>
            <a:r>
              <a:rPr lang="en-US" dirty="0" smtClean="0"/>
              <a:t>communicated</a:t>
            </a:r>
          </a:p>
          <a:p>
            <a:r>
              <a:rPr lang="en-US" b="1" dirty="0"/>
              <a:t>EVALUATION: </a:t>
            </a:r>
            <a:r>
              <a:rPr lang="en-US" dirty="0"/>
              <a:t>How well functions make meanings and if they are legitimate</a:t>
            </a:r>
          </a:p>
          <a:p>
            <a:endParaRPr lang="en-US" dirty="0"/>
          </a:p>
          <a:p>
            <a:endParaRPr lang="en-US" dirty="0"/>
          </a:p>
          <a:p>
            <a:endParaRPr lang="en-US" dirty="0"/>
          </a:p>
        </p:txBody>
      </p:sp>
    </p:spTree>
    <p:extLst>
      <p:ext uri="{BB962C8B-B14F-4D97-AF65-F5344CB8AC3E}">
        <p14:creationId xmlns:p14="http://schemas.microsoft.com/office/powerpoint/2010/main" val="34573240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104" y="377952"/>
            <a:ext cx="8436864" cy="774193"/>
          </a:xfrm>
        </p:spPr>
        <p:txBody>
          <a:bodyPr>
            <a:normAutofit/>
          </a:bodyPr>
          <a:lstStyle/>
          <a:p>
            <a:r>
              <a:rPr lang="en-US" sz="4000" b="1" dirty="0" smtClean="0"/>
              <a:t>Aristotle’s Triangle or Rhetorical Triangle </a:t>
            </a:r>
            <a:endParaRPr lang="en-US" sz="4000" b="1" dirty="0"/>
          </a:p>
        </p:txBody>
      </p:sp>
      <p:sp>
        <p:nvSpPr>
          <p:cNvPr id="3" name="Content Placeholder 2"/>
          <p:cNvSpPr>
            <a:spLocks noGrp="1"/>
          </p:cNvSpPr>
          <p:nvPr>
            <p:ph idx="1"/>
          </p:nvPr>
        </p:nvSpPr>
        <p:spPr>
          <a:xfrm>
            <a:off x="218586" y="1152145"/>
            <a:ext cx="8522208" cy="3775165"/>
          </a:xfrm>
          <a:solidFill>
            <a:schemeClr val="bg1"/>
          </a:solidFill>
        </p:spPr>
        <p:txBody>
          <a:bodyPr>
            <a:noAutofit/>
          </a:bodyPr>
          <a:lstStyle/>
          <a:p>
            <a:pPr algn="ctr">
              <a:lnSpc>
                <a:spcPct val="120000"/>
              </a:lnSpc>
              <a:spcBef>
                <a:spcPts val="0"/>
              </a:spcBef>
              <a:spcAft>
                <a:spcPts val="0"/>
              </a:spcAft>
            </a:pPr>
            <a:endParaRPr lang="en-US" sz="3200" b="1" dirty="0" smtClean="0"/>
          </a:p>
          <a:p>
            <a:pPr algn="ctr">
              <a:lnSpc>
                <a:spcPct val="120000"/>
              </a:lnSpc>
              <a:spcBef>
                <a:spcPts val="0"/>
              </a:spcBef>
              <a:spcAft>
                <a:spcPts val="0"/>
              </a:spcAft>
            </a:pPr>
            <a:r>
              <a:rPr lang="en-US" sz="4000" b="1" dirty="0" smtClean="0"/>
              <a:t>Ethos </a:t>
            </a:r>
            <a:r>
              <a:rPr lang="en-US" sz="4000" b="1" dirty="0"/>
              <a:t>(Trustworthy</a:t>
            </a:r>
            <a:r>
              <a:rPr lang="en-US" sz="4000" b="1" dirty="0" smtClean="0"/>
              <a:t>)</a:t>
            </a:r>
            <a:r>
              <a:rPr lang="en-US" sz="4000" dirty="0"/>
              <a:t> </a:t>
            </a:r>
          </a:p>
          <a:p>
            <a:pPr algn="ctr">
              <a:lnSpc>
                <a:spcPct val="120000"/>
              </a:lnSpc>
              <a:spcBef>
                <a:spcPts val="0"/>
              </a:spcBef>
              <a:spcAft>
                <a:spcPts val="0"/>
              </a:spcAft>
            </a:pPr>
            <a:r>
              <a:rPr lang="en-US" sz="4000" b="1" dirty="0"/>
              <a:t>Logos (Logical</a:t>
            </a:r>
            <a:r>
              <a:rPr lang="en-US" sz="4000" b="1" dirty="0" smtClean="0"/>
              <a:t>) </a:t>
            </a:r>
            <a:r>
              <a:rPr lang="en-US" sz="4000" dirty="0"/>
              <a:t> </a:t>
            </a:r>
          </a:p>
          <a:p>
            <a:pPr algn="ctr">
              <a:lnSpc>
                <a:spcPct val="120000"/>
              </a:lnSpc>
              <a:spcBef>
                <a:spcPts val="0"/>
              </a:spcBef>
              <a:spcAft>
                <a:spcPts val="0"/>
              </a:spcAft>
            </a:pPr>
            <a:r>
              <a:rPr lang="en-US" sz="4000" b="1" dirty="0"/>
              <a:t>Pathos (Emotional</a:t>
            </a:r>
            <a:r>
              <a:rPr lang="en-US" sz="4000" b="1" dirty="0" smtClean="0"/>
              <a:t>)</a:t>
            </a:r>
            <a:endParaRPr lang="en-US" sz="4000" dirty="0"/>
          </a:p>
        </p:txBody>
      </p:sp>
    </p:spTree>
    <p:extLst>
      <p:ext uri="{BB962C8B-B14F-4D97-AF65-F5344CB8AC3E}">
        <p14:creationId xmlns:p14="http://schemas.microsoft.com/office/powerpoint/2010/main" val="1640290788"/>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110</TotalTime>
  <Words>753</Words>
  <Application>Microsoft Office PowerPoint</Application>
  <PresentationFormat>On-screen Show (4:3)</PresentationFormat>
  <Paragraphs>81</Paragraphs>
  <Slides>20</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Calibri</vt:lpstr>
      <vt:lpstr>Calibri Light</vt:lpstr>
      <vt:lpstr>Retrospect</vt:lpstr>
      <vt:lpstr>What is   Visual Rhetoric?</vt:lpstr>
      <vt:lpstr>Created by humans. Culturally meaningful. </vt:lpstr>
      <vt:lpstr>PowerPoint Presentation</vt:lpstr>
      <vt:lpstr>PowerPoint Presentation</vt:lpstr>
      <vt:lpstr>PowerPoint Presentation</vt:lpstr>
      <vt:lpstr>PowerPoint Presentation</vt:lpstr>
      <vt:lpstr>PowerPoint Presentation</vt:lpstr>
      <vt:lpstr>PowerPoint Presentation</vt:lpstr>
      <vt:lpstr>Aristotle’s Triangle or Rhetorical Triangle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Students analyze</vt:lpstr>
      <vt:lpstr>Your analysis might look like this:</vt:lpstr>
      <vt:lpstr>Your analysis might look like this:</vt:lpstr>
      <vt:lpstr>Your analysis might look like this:</vt:lpstr>
    </vt:vector>
  </TitlesOfParts>
  <Company>FSS MU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Visual Rhetoric?</dc:title>
  <dc:creator>Janis Page</dc:creator>
  <cp:lastModifiedBy>Janis Page</cp:lastModifiedBy>
  <cp:revision>20</cp:revision>
  <dcterms:created xsi:type="dcterms:W3CDTF">2018-10-02T10:51:03Z</dcterms:created>
  <dcterms:modified xsi:type="dcterms:W3CDTF">2018-10-05T09:19:18Z</dcterms:modified>
</cp:coreProperties>
</file>