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9" autoAdjust="0"/>
    <p:restoredTop sz="63916" autoAdjust="0"/>
  </p:normalViewPr>
  <p:slideViewPr>
    <p:cSldViewPr snapToGrid="0">
      <p:cViewPr varScale="1">
        <p:scale>
          <a:sx n="44" d="100"/>
          <a:sy n="44" d="100"/>
        </p:scale>
        <p:origin x="68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54A032-3383-48A1-A9AC-D18B62BF3AFE}" type="datetimeFigureOut">
              <a:rPr lang="en-US" smtClean="0"/>
              <a:t>10/12/2018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3FEB75-1D54-4FF7-A5AE-A2FE4DCD73DA}" type="slidenum">
              <a:rPr lang="en-US" smtClean="0"/>
              <a:t>‹#›</a:t>
            </a:fld>
            <a:endParaRPr lang="en-US"/>
          </a:p>
        </p:txBody>
      </p:sp>
    </p:spTree>
    <p:extLst>
      <p:ext uri="{BB962C8B-B14F-4D97-AF65-F5344CB8AC3E}">
        <p14:creationId xmlns:p14="http://schemas.microsoft.com/office/powerpoint/2010/main" val="1735281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Life </a:t>
            </a:r>
            <a:r>
              <a:rPr lang="en-US" sz="1200" i="1" kern="1200" dirty="0" smtClean="0">
                <a:solidFill>
                  <a:schemeClr val="tx1"/>
                </a:solidFill>
                <a:effectLst/>
                <a:latin typeface="+mn-lt"/>
                <a:ea typeface="+mn-ea"/>
                <a:cs typeface="+mn-cs"/>
              </a:rPr>
              <a:t>can </a:t>
            </a:r>
            <a:r>
              <a:rPr lang="en-US" sz="1200" kern="1200" dirty="0" smtClean="0">
                <a:solidFill>
                  <a:schemeClr val="tx1"/>
                </a:solidFill>
                <a:effectLst/>
                <a:latin typeface="+mn-lt"/>
                <a:ea typeface="+mn-ea"/>
                <a:cs typeface="+mn-cs"/>
              </a:rPr>
              <a:t>be puzzling (figure 4.1)—not knowing where to go in a new place, wondering how you will fit with all the different shapes, sizes, and colors of things you encounter, and trying to make sense out of what sometimes seems like a jumbled mess. </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Our tendency to make comparisons to aid understanding is common in communication. More than just uttering these similarities or analogies, we tend to </a:t>
            </a:r>
            <a:r>
              <a:rPr lang="en-US" sz="1200" i="1" kern="1200" dirty="0" smtClean="0">
                <a:solidFill>
                  <a:schemeClr val="tx1"/>
                </a:solidFill>
                <a:effectLst/>
                <a:latin typeface="+mn-lt"/>
                <a:ea typeface="+mn-ea"/>
                <a:cs typeface="+mn-cs"/>
              </a:rPr>
              <a:t>think </a:t>
            </a:r>
            <a:r>
              <a:rPr lang="en-US" sz="1200" kern="1200" dirty="0" smtClean="0">
                <a:solidFill>
                  <a:schemeClr val="tx1"/>
                </a:solidFill>
                <a:effectLst/>
                <a:latin typeface="+mn-lt"/>
                <a:ea typeface="+mn-ea"/>
                <a:cs typeface="+mn-cs"/>
              </a:rPr>
              <a:t>that way. Our knowledge about the world is largely “metaphoric” – knowing one thing in terms of something else. Metaphors are frequently used in our daily speech, writing, and visual communication.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9A3FEB75-1D54-4FF7-A5AE-A2FE4DCD73DA}" type="slidenum">
              <a:rPr lang="en-US" smtClean="0"/>
              <a:t>2</a:t>
            </a:fld>
            <a:endParaRPr lang="en-US"/>
          </a:p>
        </p:txBody>
      </p:sp>
    </p:spTree>
    <p:extLst>
      <p:ext uri="{BB962C8B-B14F-4D97-AF65-F5344CB8AC3E}">
        <p14:creationId xmlns:p14="http://schemas.microsoft.com/office/powerpoint/2010/main" val="3811487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identification of a metaphor dates to Aristotle, with the notion that metaphor works through analogy, transferring meaning from one concept to another: "As old age is to life, so is evening to day. Evening may therefore be called, 'the old age of the day,' and old age, 'the evening of life'" (Aristotle, 350, 21).</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9A3FEB75-1D54-4FF7-A5AE-A2FE4DCD73DA}" type="slidenum">
              <a:rPr lang="en-US" smtClean="0"/>
              <a:t>3</a:t>
            </a:fld>
            <a:endParaRPr lang="en-US"/>
          </a:p>
        </p:txBody>
      </p:sp>
    </p:spTree>
    <p:extLst>
      <p:ext uri="{BB962C8B-B14F-4D97-AF65-F5344CB8AC3E}">
        <p14:creationId xmlns:p14="http://schemas.microsoft.com/office/powerpoint/2010/main" val="4010068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Advertisements often use metaphorical images because visual comparisons can be quickly evident, understood, and accepted. Absolut Vodka ads have a long history of using visual metaphors to suggest a relationship between its vodka and popular or desired lifestyles—often using imagery that violates physical reality. The Absolut bottle has taken the shape of a guitar, has been suggested by a spiraling lemon peel, has been represented as a Keith Haring artwork, and has appeared on a man’s back as the </a:t>
            </a:r>
            <a:r>
              <a:rPr lang="en-US" sz="1200" i="1" kern="1200" dirty="0" smtClean="0">
                <a:solidFill>
                  <a:schemeClr val="tx1"/>
                </a:solidFill>
                <a:effectLst/>
                <a:latin typeface="+mn-lt"/>
                <a:ea typeface="+mn-ea"/>
                <a:cs typeface="+mn-cs"/>
              </a:rPr>
              <a:t>only</a:t>
            </a:r>
            <a:r>
              <a:rPr lang="en-US" sz="1200" kern="1200" dirty="0" smtClean="0">
                <a:solidFill>
                  <a:schemeClr val="tx1"/>
                </a:solidFill>
                <a:effectLst/>
                <a:latin typeface="+mn-lt"/>
                <a:ea typeface="+mn-ea"/>
                <a:cs typeface="+mn-cs"/>
              </a:rPr>
              <a:t> skin not tattooed -- all to evoke tastes, attitudes, identities, and popular culture. </a:t>
            </a:r>
            <a:endParaRPr lang="en-US" dirty="0"/>
          </a:p>
        </p:txBody>
      </p:sp>
      <p:sp>
        <p:nvSpPr>
          <p:cNvPr id="4" name="Slide Number Placeholder 3"/>
          <p:cNvSpPr>
            <a:spLocks noGrp="1"/>
          </p:cNvSpPr>
          <p:nvPr>
            <p:ph type="sldNum" sz="quarter" idx="10"/>
          </p:nvPr>
        </p:nvSpPr>
        <p:spPr/>
        <p:txBody>
          <a:bodyPr/>
          <a:lstStyle/>
          <a:p>
            <a:fld id="{9A3FEB75-1D54-4FF7-A5AE-A2FE4DCD73DA}" type="slidenum">
              <a:rPr lang="en-US" smtClean="0"/>
              <a:t>4</a:t>
            </a:fld>
            <a:endParaRPr lang="en-US"/>
          </a:p>
        </p:txBody>
      </p:sp>
    </p:spTree>
    <p:extLst>
      <p:ext uri="{BB962C8B-B14F-4D97-AF65-F5344CB8AC3E}">
        <p14:creationId xmlns:p14="http://schemas.microsoft.com/office/powerpoint/2010/main" val="3720656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Our eternal passion for springtime is captured in one ad in which the Absolut bottle is constructed with wildflowers—a metaphor comparing the scents and sensations of spring (and perhaps evoking an image found on a seed packet, suggesting “new beginnings”) with an Absolut recipe for a mixed drink. </a:t>
            </a:r>
            <a:endParaRPr lang="en-US" dirty="0"/>
          </a:p>
        </p:txBody>
      </p:sp>
      <p:sp>
        <p:nvSpPr>
          <p:cNvPr id="4" name="Slide Number Placeholder 3"/>
          <p:cNvSpPr>
            <a:spLocks noGrp="1"/>
          </p:cNvSpPr>
          <p:nvPr>
            <p:ph type="sldNum" sz="quarter" idx="10"/>
          </p:nvPr>
        </p:nvSpPr>
        <p:spPr/>
        <p:txBody>
          <a:bodyPr/>
          <a:lstStyle/>
          <a:p>
            <a:fld id="{9A3FEB75-1D54-4FF7-A5AE-A2FE4DCD73DA}" type="slidenum">
              <a:rPr lang="en-US" smtClean="0"/>
              <a:t>5</a:t>
            </a:fld>
            <a:endParaRPr lang="en-US"/>
          </a:p>
        </p:txBody>
      </p:sp>
    </p:spTree>
    <p:extLst>
      <p:ext uri="{BB962C8B-B14F-4D97-AF65-F5344CB8AC3E}">
        <p14:creationId xmlns:p14="http://schemas.microsoft.com/office/powerpoint/2010/main" val="498104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3FEB75-1D54-4FF7-A5AE-A2FE4DCD73DA}" type="slidenum">
              <a:rPr lang="en-US" smtClean="0"/>
              <a:t>6</a:t>
            </a:fld>
            <a:endParaRPr lang="en-US"/>
          </a:p>
        </p:txBody>
      </p:sp>
    </p:spTree>
    <p:extLst>
      <p:ext uri="{BB962C8B-B14F-4D97-AF65-F5344CB8AC3E}">
        <p14:creationId xmlns:p14="http://schemas.microsoft.com/office/powerpoint/2010/main" val="3047773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292261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37996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28654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4198148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28063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4097559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158679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3375374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16519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DAE7728-538B-48F6-808A-C88BDF0BDA5D}" type="datetimeFigureOut">
              <a:rPr lang="en-US" smtClean="0"/>
              <a:t>10/12/2018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3725037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DAE7728-538B-48F6-808A-C88BDF0BDA5D}" type="datetimeFigureOut">
              <a:rPr lang="en-US" smtClean="0"/>
              <a:t>10/12/2018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3648249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AE7728-538B-48F6-808A-C88BDF0BDA5D}" type="datetimeFigureOut">
              <a:rPr lang="en-US" smtClean="0"/>
              <a:t>10/12/2018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2100628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DAE7728-538B-48F6-808A-C88BDF0BDA5D}" type="datetimeFigureOut">
              <a:rPr lang="en-US" smtClean="0"/>
              <a:t>10/12/2018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2459823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AE7728-538B-48F6-808A-C88BDF0BDA5D}" type="datetimeFigureOut">
              <a:rPr lang="en-US" smtClean="0"/>
              <a:t>10/12/2018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4026900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DAE7728-538B-48F6-808A-C88BDF0BDA5D}" type="datetimeFigureOut">
              <a:rPr lang="en-US" smtClean="0"/>
              <a:t>10/12/2018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1444827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DAE7728-538B-48F6-808A-C88BDF0BDA5D}" type="datetimeFigureOut">
              <a:rPr lang="en-US" smtClean="0"/>
              <a:t>10/12/2018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55E696-2BA8-4683-9ACD-268BE729F375}" type="slidenum">
              <a:rPr lang="en-US" smtClean="0"/>
              <a:t>‹#›</a:t>
            </a:fld>
            <a:endParaRPr lang="en-US"/>
          </a:p>
        </p:txBody>
      </p:sp>
    </p:spTree>
    <p:extLst>
      <p:ext uri="{BB962C8B-B14F-4D97-AF65-F5344CB8AC3E}">
        <p14:creationId xmlns:p14="http://schemas.microsoft.com/office/powerpoint/2010/main" val="718572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AE7728-538B-48F6-808A-C88BDF0BDA5D}" type="datetimeFigureOut">
              <a:rPr lang="en-US" smtClean="0"/>
              <a:t>10/12/2018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755E696-2BA8-4683-9ACD-268BE729F375}" type="slidenum">
              <a:rPr lang="en-US" smtClean="0"/>
              <a:t>‹#›</a:t>
            </a:fld>
            <a:endParaRPr lang="en-US"/>
          </a:p>
        </p:txBody>
      </p:sp>
    </p:spTree>
    <p:extLst>
      <p:ext uri="{BB962C8B-B14F-4D97-AF65-F5344CB8AC3E}">
        <p14:creationId xmlns:p14="http://schemas.microsoft.com/office/powerpoint/2010/main" val="29470758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79601"/>
            <a:ext cx="9855200" cy="1646302"/>
          </a:xfrm>
        </p:spPr>
        <p:txBody>
          <a:bodyPr/>
          <a:lstStyle/>
          <a:p>
            <a:r>
              <a:rPr lang="en-US" sz="8800" dirty="0" smtClean="0">
                <a:solidFill>
                  <a:srgbClr val="7030A0"/>
                </a:solidFill>
              </a:rPr>
              <a:t>Visual Metaphors</a:t>
            </a:r>
            <a:endParaRPr lang="en-US" sz="8800" dirty="0">
              <a:solidFill>
                <a:srgbClr val="7030A0"/>
              </a:solidFill>
            </a:endParaRPr>
          </a:p>
        </p:txBody>
      </p:sp>
    </p:spTree>
    <p:extLst>
      <p:ext uri="{BB962C8B-B14F-4D97-AF65-F5344CB8AC3E}">
        <p14:creationId xmlns:p14="http://schemas.microsoft.com/office/powerpoint/2010/main" val="2879506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6668" y="406400"/>
            <a:ext cx="8596668" cy="1320800"/>
          </a:xfrm>
        </p:spPr>
        <p:txBody>
          <a:bodyPr>
            <a:noAutofit/>
          </a:bodyPr>
          <a:lstStyle/>
          <a:p>
            <a:r>
              <a:rPr lang="en-US" sz="4400" b="1" dirty="0">
                <a:solidFill>
                  <a:srgbClr val="7030A0"/>
                </a:solidFill>
              </a:rPr>
              <a:t>“Life is a puzzle.”</a:t>
            </a:r>
            <a:r>
              <a:rPr lang="en-US" sz="4400" dirty="0">
                <a:solidFill>
                  <a:srgbClr val="7030A0"/>
                </a:solidFill>
              </a:rPr>
              <a:t/>
            </a:r>
            <a:br>
              <a:rPr lang="en-US" sz="4400" dirty="0">
                <a:solidFill>
                  <a:srgbClr val="7030A0"/>
                </a:solidFill>
              </a:rPr>
            </a:br>
            <a:endParaRPr lang="en-US" sz="4400" dirty="0">
              <a:solidFill>
                <a:srgbClr val="7030A0"/>
              </a:solidFill>
            </a:endParaRPr>
          </a:p>
        </p:txBody>
      </p:sp>
      <p:pic>
        <p:nvPicPr>
          <p:cNvPr id="4" name="Picture 3"/>
          <p:cNvPicPr/>
          <p:nvPr/>
        </p:nvPicPr>
        <p:blipFill>
          <a:blip r:embed="rId3">
            <a:extLst/>
          </a:blip>
          <a:stretch>
            <a:fillRect/>
          </a:stretch>
        </p:blipFill>
        <p:spPr>
          <a:xfrm>
            <a:off x="2336801" y="1231900"/>
            <a:ext cx="7501466" cy="5626100"/>
          </a:xfrm>
          <a:prstGeom prst="rect">
            <a:avLst/>
          </a:prstGeom>
        </p:spPr>
      </p:pic>
    </p:spTree>
    <p:extLst>
      <p:ext uri="{BB962C8B-B14F-4D97-AF65-F5344CB8AC3E}">
        <p14:creationId xmlns:p14="http://schemas.microsoft.com/office/powerpoint/2010/main" val="1720737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71814"/>
            <a:ext cx="8596668" cy="1320800"/>
          </a:xfrm>
        </p:spPr>
        <p:txBody>
          <a:bodyPr>
            <a:normAutofit/>
          </a:bodyPr>
          <a:lstStyle/>
          <a:p>
            <a:r>
              <a:rPr lang="en-US" sz="4000" b="1" dirty="0" smtClean="0">
                <a:solidFill>
                  <a:srgbClr val="7030A0"/>
                </a:solidFill>
              </a:rPr>
              <a:t>Old Age = Evening of Life</a:t>
            </a:r>
            <a:endParaRPr lang="en-US" sz="4000" b="1" dirty="0">
              <a:solidFill>
                <a:srgbClr val="7030A0"/>
              </a:solidFill>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1221" b="22065"/>
          <a:stretch/>
        </p:blipFill>
        <p:spPr>
          <a:xfrm>
            <a:off x="677334" y="2292613"/>
            <a:ext cx="8592462" cy="3109119"/>
          </a:xfrm>
        </p:spPr>
      </p:pic>
    </p:spTree>
    <p:extLst>
      <p:ext uri="{BB962C8B-B14F-4D97-AF65-F5344CB8AC3E}">
        <p14:creationId xmlns:p14="http://schemas.microsoft.com/office/powerpoint/2010/main" val="1989876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7030A0"/>
                </a:solidFill>
              </a:rPr>
              <a:t>Many ads use metaphors </a:t>
            </a:r>
            <a:endParaRPr lang="en-US" sz="4000" b="1" dirty="0">
              <a:solidFill>
                <a:srgbClr val="7030A0"/>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83152" y="1388537"/>
            <a:ext cx="3670299" cy="4893732"/>
          </a:xfrm>
        </p:spPr>
      </p:pic>
      <p:pic>
        <p:nvPicPr>
          <p:cNvPr id="9" name="Picture 8"/>
          <p:cNvPicPr>
            <a:picLocks noChangeAspect="1"/>
          </p:cNvPicPr>
          <p:nvPr/>
        </p:nvPicPr>
        <p:blipFill>
          <a:blip r:embed="rId4"/>
          <a:stretch>
            <a:fillRect/>
          </a:stretch>
        </p:blipFill>
        <p:spPr>
          <a:xfrm>
            <a:off x="4005280" y="1388537"/>
            <a:ext cx="3943499" cy="526626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1290" y="1454153"/>
            <a:ext cx="3619500" cy="4762500"/>
          </a:xfrm>
          <a:prstGeom prst="rect">
            <a:avLst/>
          </a:prstGeom>
        </p:spPr>
      </p:pic>
    </p:spTree>
    <p:extLst>
      <p:ext uri="{BB962C8B-B14F-4D97-AF65-F5344CB8AC3E}">
        <p14:creationId xmlns:p14="http://schemas.microsoft.com/office/powerpoint/2010/main" val="2708934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881120" y="472333"/>
            <a:ext cx="4531360" cy="6082665"/>
          </a:xfrm>
          <a:prstGeom prst="rect">
            <a:avLst/>
          </a:prstGeom>
        </p:spPr>
      </p:pic>
    </p:spTree>
    <p:extLst>
      <p:ext uri="{BB962C8B-B14F-4D97-AF65-F5344CB8AC3E}">
        <p14:creationId xmlns:p14="http://schemas.microsoft.com/office/powerpoint/2010/main" val="170558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rgbClr val="7030A0"/>
                </a:solidFill>
              </a:rPr>
              <a:t>VISUAL METAPHOR: </a:t>
            </a:r>
            <a:endParaRPr lang="en-US" sz="4400" b="1" dirty="0">
              <a:solidFill>
                <a:srgbClr val="7030A0"/>
              </a:solidFill>
            </a:endParaRPr>
          </a:p>
        </p:txBody>
      </p:sp>
      <p:sp>
        <p:nvSpPr>
          <p:cNvPr id="3" name="Content Placeholder 2"/>
          <p:cNvSpPr>
            <a:spLocks noGrp="1"/>
          </p:cNvSpPr>
          <p:nvPr>
            <p:ph idx="1"/>
          </p:nvPr>
        </p:nvSpPr>
        <p:spPr>
          <a:xfrm>
            <a:off x="254001" y="1930400"/>
            <a:ext cx="9770532" cy="3880773"/>
          </a:xfrm>
        </p:spPr>
        <p:txBody>
          <a:bodyPr>
            <a:noAutofit/>
          </a:bodyPr>
          <a:lstStyle/>
          <a:p>
            <a:r>
              <a:rPr lang="en-US" sz="3600" b="1" dirty="0" smtClean="0"/>
              <a:t>An image of one </a:t>
            </a:r>
            <a:r>
              <a:rPr lang="en-US" sz="3600" b="1" dirty="0"/>
              <a:t>thing </a:t>
            </a:r>
            <a:r>
              <a:rPr lang="en-US" sz="3600" b="1" dirty="0" smtClean="0"/>
              <a:t>used </a:t>
            </a:r>
            <a:r>
              <a:rPr lang="en-US" sz="3600" b="1" dirty="0"/>
              <a:t>to refer to another </a:t>
            </a:r>
            <a:r>
              <a:rPr lang="en-US" sz="3600" b="1" dirty="0" smtClean="0"/>
              <a:t>thing -- </a:t>
            </a:r>
            <a:r>
              <a:rPr lang="en-US" sz="3600" b="1" dirty="0"/>
              <a:t>in order to show or suggest that they are </a:t>
            </a:r>
            <a:r>
              <a:rPr lang="en-US" sz="3600" b="1" dirty="0" smtClean="0"/>
              <a:t>similar.</a:t>
            </a:r>
          </a:p>
          <a:p>
            <a:r>
              <a:rPr lang="en-US" sz="3600" b="1" dirty="0" smtClean="0"/>
              <a:t>Causes the viewer to understand </a:t>
            </a:r>
            <a:r>
              <a:rPr lang="en-US" sz="3600" b="1" dirty="0"/>
              <a:t>and </a:t>
            </a:r>
            <a:r>
              <a:rPr lang="en-US" sz="3600" b="1" dirty="0" smtClean="0"/>
              <a:t>experience </a:t>
            </a:r>
            <a:r>
              <a:rPr lang="en-US" sz="3600" b="1" dirty="0"/>
              <a:t>one kind of thing in terms of </a:t>
            </a:r>
            <a:r>
              <a:rPr lang="en-US" sz="3600" b="1" dirty="0" smtClean="0"/>
              <a:t>another.</a:t>
            </a:r>
            <a:r>
              <a:rPr lang="en-US" sz="3600" dirty="0" smtClean="0"/>
              <a:t> </a:t>
            </a:r>
            <a:endParaRPr lang="en-US" sz="3600" dirty="0"/>
          </a:p>
        </p:txBody>
      </p:sp>
    </p:spTree>
    <p:extLst>
      <p:ext uri="{BB962C8B-B14F-4D97-AF65-F5344CB8AC3E}">
        <p14:creationId xmlns:p14="http://schemas.microsoft.com/office/powerpoint/2010/main" val="4283144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38</TotalTime>
  <Words>344</Words>
  <Application>Microsoft Office PowerPoint</Application>
  <PresentationFormat>Širokoúhlá obrazovka</PresentationFormat>
  <Paragraphs>18</Paragraphs>
  <Slides>6</Slides>
  <Notes>5</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6</vt:i4>
      </vt:variant>
    </vt:vector>
  </HeadingPairs>
  <TitlesOfParts>
    <vt:vector size="11" baseType="lpstr">
      <vt:lpstr>Arial</vt:lpstr>
      <vt:lpstr>Calibri</vt:lpstr>
      <vt:lpstr>Trebuchet MS</vt:lpstr>
      <vt:lpstr>Wingdings 3</vt:lpstr>
      <vt:lpstr>Facet</vt:lpstr>
      <vt:lpstr>Visual Metaphors</vt:lpstr>
      <vt:lpstr>“Life is a puzzle.” </vt:lpstr>
      <vt:lpstr>Old Age = Evening of Life</vt:lpstr>
      <vt:lpstr>Many ads use metaphors </vt:lpstr>
      <vt:lpstr>Prezentace aplikace PowerPoint</vt:lpstr>
      <vt:lpstr>VISUAL METAPHOR: </vt:lpstr>
    </vt:vector>
  </TitlesOfParts>
  <Company>FSS MU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Metaphors</dc:title>
  <dc:creator>Janis Page</dc:creator>
  <cp:lastModifiedBy>Janis</cp:lastModifiedBy>
  <cp:revision>5</cp:revision>
  <dcterms:created xsi:type="dcterms:W3CDTF">2018-10-04T16:25:00Z</dcterms:created>
  <dcterms:modified xsi:type="dcterms:W3CDTF">2018-10-12T15:52:41Z</dcterms:modified>
</cp:coreProperties>
</file>