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4"/>
  </p:notesMasterIdLst>
  <p:sldIdLst>
    <p:sldId id="299" r:id="rId2"/>
    <p:sldId id="350" r:id="rId3"/>
    <p:sldId id="339" r:id="rId4"/>
    <p:sldId id="351" r:id="rId5"/>
    <p:sldId id="262" r:id="rId6"/>
    <p:sldId id="263" r:id="rId7"/>
    <p:sldId id="266" r:id="rId8"/>
    <p:sldId id="274" r:id="rId9"/>
    <p:sldId id="281" r:id="rId10"/>
    <p:sldId id="282" r:id="rId11"/>
    <p:sldId id="349" r:id="rId12"/>
    <p:sldId id="340" r:id="rId13"/>
    <p:sldId id="341" r:id="rId14"/>
    <p:sldId id="352" r:id="rId15"/>
    <p:sldId id="342" r:id="rId16"/>
    <p:sldId id="353" r:id="rId17"/>
    <p:sldId id="279" r:id="rId18"/>
    <p:sldId id="354" r:id="rId19"/>
    <p:sldId id="344" r:id="rId20"/>
    <p:sldId id="335" r:id="rId21"/>
    <p:sldId id="328" r:id="rId22"/>
    <p:sldId id="321" r:id="rId23"/>
    <p:sldId id="322" r:id="rId24"/>
    <p:sldId id="323" r:id="rId25"/>
    <p:sldId id="316" r:id="rId26"/>
    <p:sldId id="324" r:id="rId27"/>
    <p:sldId id="325" r:id="rId28"/>
    <p:sldId id="326" r:id="rId29"/>
    <p:sldId id="330" r:id="rId30"/>
    <p:sldId id="347" r:id="rId31"/>
    <p:sldId id="338" r:id="rId32"/>
    <p:sldId id="318" r:id="rId33"/>
  </p:sldIdLst>
  <p:sldSz cx="9144000" cy="6858000" type="screen4x3"/>
  <p:notesSz cx="6858000" cy="9144000"/>
  <p:defaultTextStyle>
    <a:defPPr>
      <a:defRPr lang="en-GB"/>
    </a:defPPr>
    <a:lvl1pPr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Times New Roman" panose="02020603050405020304" pitchFamily="18" charset="0"/>
      </a:defRPr>
    </a:lvl1pPr>
    <a:lvl2pPr marL="4572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Times New Roman" panose="02020603050405020304" pitchFamily="18" charset="0"/>
      </a:defRPr>
    </a:lvl2pPr>
    <a:lvl3pPr marL="9144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Times New Roman" panose="02020603050405020304" pitchFamily="18" charset="0"/>
      </a:defRPr>
    </a:lvl3pPr>
    <a:lvl4pPr marL="13716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Times New Roman" panose="02020603050405020304" pitchFamily="18" charset="0"/>
      </a:defRPr>
    </a:lvl4pPr>
    <a:lvl5pPr marL="18288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Times New Roman" panose="02020603050405020304" pitchFamily="18" charset="0"/>
      </a:defRPr>
    </a:lvl5pPr>
    <a:lvl6pPr marL="2286000" algn="l" defTabSz="914400" rtl="0" eaLnBrk="1" latinLnBrk="0" hangingPunct="1">
      <a:defRPr sz="2400" kern="1200">
        <a:solidFill>
          <a:schemeClr val="tx1"/>
        </a:solidFill>
        <a:latin typeface="Times New Roman" panose="02020603050405020304" pitchFamily="18" charset="0"/>
        <a:ea typeface="+mn-ea"/>
        <a:cs typeface="Times New Roman" panose="02020603050405020304" pitchFamily="18" charset="0"/>
      </a:defRPr>
    </a:lvl6pPr>
    <a:lvl7pPr marL="2743200" algn="l" defTabSz="914400" rtl="0" eaLnBrk="1" latinLnBrk="0" hangingPunct="1">
      <a:defRPr sz="2400" kern="1200">
        <a:solidFill>
          <a:schemeClr val="tx1"/>
        </a:solidFill>
        <a:latin typeface="Times New Roman" panose="02020603050405020304" pitchFamily="18" charset="0"/>
        <a:ea typeface="+mn-ea"/>
        <a:cs typeface="Times New Roman" panose="02020603050405020304" pitchFamily="18" charset="0"/>
      </a:defRPr>
    </a:lvl7pPr>
    <a:lvl8pPr marL="3200400" algn="l" defTabSz="914400" rtl="0" eaLnBrk="1" latinLnBrk="0" hangingPunct="1">
      <a:defRPr sz="2400" kern="1200">
        <a:solidFill>
          <a:schemeClr val="tx1"/>
        </a:solidFill>
        <a:latin typeface="Times New Roman" panose="02020603050405020304" pitchFamily="18" charset="0"/>
        <a:ea typeface="+mn-ea"/>
        <a:cs typeface="Times New Roman" panose="02020603050405020304" pitchFamily="18" charset="0"/>
      </a:defRPr>
    </a:lvl8pPr>
    <a:lvl9pPr marL="3657600" algn="l" defTabSz="914400" rtl="0" eaLnBrk="1" latinLnBrk="0" hangingPunct="1">
      <a:defRPr sz="2400" kern="1200">
        <a:solidFill>
          <a:schemeClr val="tx1"/>
        </a:solidFill>
        <a:latin typeface="Times New Roman" panose="02020603050405020304" pitchFamily="18" charset="0"/>
        <a:ea typeface="+mn-ea"/>
        <a:cs typeface="Times New Roman" panose="02020603050405020304" pitchFamily="18"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749" autoAdjust="0"/>
    <p:restoredTop sz="87535" autoAdjust="0"/>
  </p:normalViewPr>
  <p:slideViewPr>
    <p:cSldViewPr>
      <p:cViewPr varScale="1">
        <p:scale>
          <a:sx n="69" d="100"/>
          <a:sy n="69" d="100"/>
        </p:scale>
        <p:origin x="66" y="3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hangingPunct="1">
              <a:defRPr sz="1200"/>
            </a:lvl1pPr>
          </a:lstStyle>
          <a:p>
            <a:pPr>
              <a:defRPr/>
            </a:pPr>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hangingPunct="1">
              <a:defRPr sz="1200"/>
            </a:lvl1pPr>
          </a:lstStyle>
          <a:p>
            <a:pPr>
              <a:defRPr/>
            </a:pPr>
            <a:fld id="{75E0D2A1-B00A-4106-A65E-088076E00794}" type="datetimeFigureOut">
              <a:rPr lang="en-GB"/>
              <a:pPr>
                <a:defRPr/>
              </a:pPr>
              <a:t>12/10/2018</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GB"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hangingPunct="1">
              <a:defRPr sz="1200"/>
            </a:lvl1pPr>
          </a:lstStyle>
          <a:p>
            <a:pPr>
              <a:defRPr/>
            </a:pPr>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24542619-618A-4CFF-9401-E534FB20380C}" type="slidenum">
              <a:rPr lang="en-GB" altLang="en-US"/>
              <a:pPr>
                <a:defRPr/>
              </a:pPr>
              <a:t>‹#›</a:t>
            </a:fld>
            <a:endParaRPr lang="en-GB"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Paul Saussure</a:t>
            </a:r>
          </a:p>
        </p:txBody>
      </p:sp>
      <p:sp>
        <p:nvSpPr>
          <p:cNvPr id="4" name="Slide Number Placeholder 3"/>
          <p:cNvSpPr>
            <a:spLocks noGrp="1"/>
          </p:cNvSpPr>
          <p:nvPr>
            <p:ph type="sldNum" sz="quarter" idx="10"/>
          </p:nvPr>
        </p:nvSpPr>
        <p:spPr/>
        <p:txBody>
          <a:bodyPr/>
          <a:lstStyle/>
          <a:p>
            <a:fld id="{8C1C85CF-3DB7-4063-B751-A27B477635C7}" type="slidenum">
              <a:rPr lang="en-US" smtClean="0"/>
              <a:t>4</a:t>
            </a:fld>
            <a:endParaRPr lang="en-US"/>
          </a:p>
        </p:txBody>
      </p:sp>
    </p:spTree>
    <p:extLst>
      <p:ext uri="{BB962C8B-B14F-4D97-AF65-F5344CB8AC3E}">
        <p14:creationId xmlns:p14="http://schemas.microsoft.com/office/powerpoint/2010/main" val="18330208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en-US" dirty="0"/>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155595BC-AAA1-4B24-BD0B-212443F6D882}" type="slidenum">
              <a:rPr lang="en-GB" altLang="en-US" smtClean="0">
                <a:latin typeface="Times New Roman" panose="02020603050405020304" pitchFamily="18" charset="0"/>
              </a:rPr>
              <a:pPr>
                <a:spcBef>
                  <a:spcPct val="0"/>
                </a:spcBef>
              </a:pPr>
              <a:t>5</a:t>
            </a:fld>
            <a:endParaRPr lang="en-GB" altLang="en-US">
              <a:latin typeface="Times New Roman" panose="02020603050405020304" pitchFamily="18"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en-US" dirty="0"/>
          </a:p>
        </p:txBody>
      </p:sp>
      <p:sp>
        <p:nvSpPr>
          <p:cNvPr id="122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1F47743F-A901-4FB9-A07A-B1DD6AAC3E8F}" type="slidenum">
              <a:rPr lang="en-GB" altLang="en-US" smtClean="0">
                <a:latin typeface="Times New Roman" panose="02020603050405020304" pitchFamily="18" charset="0"/>
              </a:rPr>
              <a:pPr>
                <a:spcBef>
                  <a:spcPct val="0"/>
                </a:spcBef>
              </a:pPr>
              <a:t>6</a:t>
            </a:fld>
            <a:endParaRPr lang="en-GB" altLang="en-US">
              <a:latin typeface="Times New Roman" panose="02020603050405020304" pitchFamily="18"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p:cNvSpPr>
            <a:spLocks noGrp="1" noChangeArrowheads="1"/>
          </p:cNvSpPr>
          <p:nvPr>
            <p:ph type="sldNum" sz="quarter" idx="5"/>
          </p:nvPr>
        </p:nvSpPr>
        <p:spPr>
          <a:noFill/>
        </p:spPr>
        <p:txBody>
          <a:bodyPr/>
          <a:lstStyle>
            <a:lvl1pPr defTabSz="966788">
              <a:defRPr sz="2400">
                <a:solidFill>
                  <a:schemeClr val="tx1"/>
                </a:solidFill>
                <a:latin typeface="Times" panose="02020603050405020304" pitchFamily="18" charset="0"/>
              </a:defRPr>
            </a:lvl1pPr>
            <a:lvl2pPr marL="742950" indent="-285750" defTabSz="966788">
              <a:defRPr sz="2400">
                <a:solidFill>
                  <a:schemeClr val="tx1"/>
                </a:solidFill>
                <a:latin typeface="Times" panose="02020603050405020304" pitchFamily="18" charset="0"/>
              </a:defRPr>
            </a:lvl2pPr>
            <a:lvl3pPr marL="1143000" indent="-228600" defTabSz="966788">
              <a:defRPr sz="2400">
                <a:solidFill>
                  <a:schemeClr val="tx1"/>
                </a:solidFill>
                <a:latin typeface="Times" panose="02020603050405020304" pitchFamily="18" charset="0"/>
              </a:defRPr>
            </a:lvl3pPr>
            <a:lvl4pPr marL="1600200" indent="-228600" defTabSz="966788">
              <a:defRPr sz="2400">
                <a:solidFill>
                  <a:schemeClr val="tx1"/>
                </a:solidFill>
                <a:latin typeface="Times" panose="02020603050405020304" pitchFamily="18" charset="0"/>
              </a:defRPr>
            </a:lvl4pPr>
            <a:lvl5pPr marL="2057400" indent="-228600" defTabSz="966788">
              <a:defRPr sz="2400">
                <a:solidFill>
                  <a:schemeClr val="tx1"/>
                </a:solidFill>
                <a:latin typeface="Times" panose="02020603050405020304" pitchFamily="18" charset="0"/>
              </a:defRPr>
            </a:lvl5pPr>
            <a:lvl6pPr marL="2514600" indent="-228600" defTabSz="966788" eaLnBrk="0" fontAlgn="base" hangingPunct="0">
              <a:spcBef>
                <a:spcPct val="0"/>
              </a:spcBef>
              <a:spcAft>
                <a:spcPct val="0"/>
              </a:spcAft>
              <a:defRPr sz="2400">
                <a:solidFill>
                  <a:schemeClr val="tx1"/>
                </a:solidFill>
                <a:latin typeface="Times" panose="02020603050405020304" pitchFamily="18" charset="0"/>
              </a:defRPr>
            </a:lvl6pPr>
            <a:lvl7pPr marL="2971800" indent="-228600" defTabSz="966788" eaLnBrk="0" fontAlgn="base" hangingPunct="0">
              <a:spcBef>
                <a:spcPct val="0"/>
              </a:spcBef>
              <a:spcAft>
                <a:spcPct val="0"/>
              </a:spcAft>
              <a:defRPr sz="2400">
                <a:solidFill>
                  <a:schemeClr val="tx1"/>
                </a:solidFill>
                <a:latin typeface="Times" panose="02020603050405020304" pitchFamily="18" charset="0"/>
              </a:defRPr>
            </a:lvl7pPr>
            <a:lvl8pPr marL="3429000" indent="-228600" defTabSz="966788" eaLnBrk="0" fontAlgn="base" hangingPunct="0">
              <a:spcBef>
                <a:spcPct val="0"/>
              </a:spcBef>
              <a:spcAft>
                <a:spcPct val="0"/>
              </a:spcAft>
              <a:defRPr sz="2400">
                <a:solidFill>
                  <a:schemeClr val="tx1"/>
                </a:solidFill>
                <a:latin typeface="Times" panose="02020603050405020304" pitchFamily="18" charset="0"/>
              </a:defRPr>
            </a:lvl8pPr>
            <a:lvl9pPr marL="3886200" indent="-228600" defTabSz="966788" eaLnBrk="0" fontAlgn="base" hangingPunct="0">
              <a:spcBef>
                <a:spcPct val="0"/>
              </a:spcBef>
              <a:spcAft>
                <a:spcPct val="0"/>
              </a:spcAft>
              <a:defRPr sz="2400">
                <a:solidFill>
                  <a:schemeClr val="tx1"/>
                </a:solidFill>
                <a:latin typeface="Times" panose="02020603050405020304" pitchFamily="18" charset="0"/>
              </a:defRPr>
            </a:lvl9pPr>
          </a:lstStyle>
          <a:p>
            <a:fld id="{379EA58C-BCCD-4FA0-A2FE-DF7EEF2377F7}" type="slidenum">
              <a:rPr lang="en-US" altLang="en-US" sz="1300"/>
              <a:pPr/>
              <a:t>14</a:t>
            </a:fld>
            <a:endParaRPr lang="en-US" altLang="en-US" sz="1300"/>
          </a:p>
        </p:txBody>
      </p:sp>
      <p:sp>
        <p:nvSpPr>
          <p:cNvPr id="79875" name="Rectangle 2"/>
          <p:cNvSpPr>
            <a:spLocks noGrp="1" noRot="1" noChangeAspect="1" noChangeArrowheads="1" noTextEdit="1"/>
          </p:cNvSpPr>
          <p:nvPr>
            <p:ph type="sldImg"/>
          </p:nvPr>
        </p:nvSpPr>
        <p:spPr>
          <a:ln/>
        </p:spPr>
      </p:sp>
      <p:sp>
        <p:nvSpPr>
          <p:cNvPr id="79876" name="Rectangle 3"/>
          <p:cNvSpPr>
            <a:spLocks noGrp="1" noChangeArrowheads="1"/>
          </p:cNvSpPr>
          <p:nvPr>
            <p:ph type="body" idx="1"/>
          </p:nvPr>
        </p:nvSpPr>
        <p:spPr>
          <a:noFill/>
        </p:spPr>
        <p:txBody>
          <a:bodyPr/>
          <a:lstStyle/>
          <a:p>
            <a:pPr eaLnBrk="1" hangingPunct="1"/>
            <a:endParaRPr lang="en-US" altLang="en-US">
              <a:latin typeface="Times" panose="02020603050405020304" pitchFamily="18" charset="0"/>
            </a:endParaRPr>
          </a:p>
        </p:txBody>
      </p:sp>
    </p:spTree>
    <p:extLst>
      <p:ext uri="{BB962C8B-B14F-4D97-AF65-F5344CB8AC3E}">
        <p14:creationId xmlns:p14="http://schemas.microsoft.com/office/powerpoint/2010/main" val="37927662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a:noFill/>
        </p:spPr>
        <p:txBody>
          <a:bodyPr/>
          <a:lstStyle>
            <a:lvl1pPr defTabSz="966788">
              <a:defRPr sz="2400">
                <a:solidFill>
                  <a:schemeClr val="tx1"/>
                </a:solidFill>
                <a:latin typeface="Times" panose="02020603050405020304" pitchFamily="18" charset="0"/>
              </a:defRPr>
            </a:lvl1pPr>
            <a:lvl2pPr marL="742950" indent="-285750" defTabSz="966788">
              <a:defRPr sz="2400">
                <a:solidFill>
                  <a:schemeClr val="tx1"/>
                </a:solidFill>
                <a:latin typeface="Times" panose="02020603050405020304" pitchFamily="18" charset="0"/>
              </a:defRPr>
            </a:lvl2pPr>
            <a:lvl3pPr marL="1143000" indent="-228600" defTabSz="966788">
              <a:defRPr sz="2400">
                <a:solidFill>
                  <a:schemeClr val="tx1"/>
                </a:solidFill>
                <a:latin typeface="Times" panose="02020603050405020304" pitchFamily="18" charset="0"/>
              </a:defRPr>
            </a:lvl3pPr>
            <a:lvl4pPr marL="1600200" indent="-228600" defTabSz="966788">
              <a:defRPr sz="2400">
                <a:solidFill>
                  <a:schemeClr val="tx1"/>
                </a:solidFill>
                <a:latin typeface="Times" panose="02020603050405020304" pitchFamily="18" charset="0"/>
              </a:defRPr>
            </a:lvl4pPr>
            <a:lvl5pPr marL="2057400" indent="-228600" defTabSz="966788">
              <a:defRPr sz="2400">
                <a:solidFill>
                  <a:schemeClr val="tx1"/>
                </a:solidFill>
                <a:latin typeface="Times" panose="02020603050405020304" pitchFamily="18" charset="0"/>
              </a:defRPr>
            </a:lvl5pPr>
            <a:lvl6pPr marL="2514600" indent="-228600" defTabSz="966788" eaLnBrk="0" fontAlgn="base" hangingPunct="0">
              <a:spcBef>
                <a:spcPct val="0"/>
              </a:spcBef>
              <a:spcAft>
                <a:spcPct val="0"/>
              </a:spcAft>
              <a:defRPr sz="2400">
                <a:solidFill>
                  <a:schemeClr val="tx1"/>
                </a:solidFill>
                <a:latin typeface="Times" panose="02020603050405020304" pitchFamily="18" charset="0"/>
              </a:defRPr>
            </a:lvl6pPr>
            <a:lvl7pPr marL="2971800" indent="-228600" defTabSz="966788" eaLnBrk="0" fontAlgn="base" hangingPunct="0">
              <a:spcBef>
                <a:spcPct val="0"/>
              </a:spcBef>
              <a:spcAft>
                <a:spcPct val="0"/>
              </a:spcAft>
              <a:defRPr sz="2400">
                <a:solidFill>
                  <a:schemeClr val="tx1"/>
                </a:solidFill>
                <a:latin typeface="Times" panose="02020603050405020304" pitchFamily="18" charset="0"/>
              </a:defRPr>
            </a:lvl7pPr>
            <a:lvl8pPr marL="3429000" indent="-228600" defTabSz="966788" eaLnBrk="0" fontAlgn="base" hangingPunct="0">
              <a:spcBef>
                <a:spcPct val="0"/>
              </a:spcBef>
              <a:spcAft>
                <a:spcPct val="0"/>
              </a:spcAft>
              <a:defRPr sz="2400">
                <a:solidFill>
                  <a:schemeClr val="tx1"/>
                </a:solidFill>
                <a:latin typeface="Times" panose="02020603050405020304" pitchFamily="18" charset="0"/>
              </a:defRPr>
            </a:lvl8pPr>
            <a:lvl9pPr marL="3886200" indent="-228600" defTabSz="966788" eaLnBrk="0" fontAlgn="base" hangingPunct="0">
              <a:spcBef>
                <a:spcPct val="0"/>
              </a:spcBef>
              <a:spcAft>
                <a:spcPct val="0"/>
              </a:spcAft>
              <a:defRPr sz="2400">
                <a:solidFill>
                  <a:schemeClr val="tx1"/>
                </a:solidFill>
                <a:latin typeface="Times" panose="02020603050405020304" pitchFamily="18" charset="0"/>
              </a:defRPr>
            </a:lvl9pPr>
          </a:lstStyle>
          <a:p>
            <a:fld id="{53313E62-3F41-457D-9B2E-BE8C0C38E940}" type="slidenum">
              <a:rPr lang="en-US" altLang="en-US" sz="1300"/>
              <a:pPr/>
              <a:t>16</a:t>
            </a:fld>
            <a:endParaRPr lang="en-US" altLang="en-US" sz="1300"/>
          </a:p>
        </p:txBody>
      </p:sp>
      <p:sp>
        <p:nvSpPr>
          <p:cNvPr id="91139" name="Rectangle 2"/>
          <p:cNvSpPr>
            <a:spLocks noGrp="1" noRot="1" noChangeAspect="1" noChangeArrowheads="1" noTextEdit="1"/>
          </p:cNvSpPr>
          <p:nvPr>
            <p:ph type="sldImg"/>
          </p:nvPr>
        </p:nvSpPr>
        <p:spPr>
          <a:ln/>
        </p:spPr>
      </p:sp>
      <p:sp>
        <p:nvSpPr>
          <p:cNvPr id="91140" name="Rectangle 3"/>
          <p:cNvSpPr>
            <a:spLocks noGrp="1" noChangeArrowheads="1"/>
          </p:cNvSpPr>
          <p:nvPr>
            <p:ph type="body" idx="1"/>
          </p:nvPr>
        </p:nvSpPr>
        <p:spPr>
          <a:noFill/>
        </p:spPr>
        <p:txBody>
          <a:bodyPr/>
          <a:lstStyle/>
          <a:p>
            <a:pPr eaLnBrk="1" hangingPunct="1"/>
            <a:endParaRPr lang="en-US" altLang="en-US">
              <a:latin typeface="Times" panose="02020603050405020304" pitchFamily="18" charset="0"/>
            </a:endParaRPr>
          </a:p>
        </p:txBody>
      </p:sp>
    </p:spTree>
    <p:extLst>
      <p:ext uri="{BB962C8B-B14F-4D97-AF65-F5344CB8AC3E}">
        <p14:creationId xmlns:p14="http://schemas.microsoft.com/office/powerpoint/2010/main" val="9954981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GB" altLang="en-US" dirty="0"/>
              <a:t>However signs can be complex.  What does this sign mean, for instance?  (Look for: pirate / danger / toxic / poison / death etc.)  Discuss how meaning changes according to context (e.g. If it was on a bottle, the meaning would be obvious.</a:t>
            </a:r>
          </a:p>
        </p:txBody>
      </p:sp>
      <p:sp>
        <p:nvSpPr>
          <p:cNvPr id="81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AC6B8E9B-4F99-4D48-A583-EBD2D2357C4F}" type="slidenum">
              <a:rPr lang="en-GB" altLang="en-US" smtClean="0">
                <a:latin typeface="Times New Roman" panose="02020603050405020304" pitchFamily="18" charset="0"/>
              </a:rPr>
              <a:pPr>
                <a:spcBef>
                  <a:spcPct val="0"/>
                </a:spcBef>
              </a:pPr>
              <a:t>17</a:t>
            </a:fld>
            <a:endParaRPr lang="en-GB" altLang="en-US">
              <a:latin typeface="Times New Roman" panose="02020603050405020304" pitchFamily="18"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GB" altLang="en-US" dirty="0"/>
              <a:t>Look for: Weapon in right hand / both white males of similar age group / both have face half-hidden in shadow / both have a serious, determined expression, eyes fixed on something just off camera / both smartly dressed / both have short hair / both images are dark / both characters have an aura or light surrounding them.</a:t>
            </a:r>
          </a:p>
        </p:txBody>
      </p:sp>
      <p:sp>
        <p:nvSpPr>
          <p:cNvPr id="317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7AC3E6C7-F4B4-4ACA-A24C-32FD0CB6E0FA}" type="slidenum">
              <a:rPr lang="en-GB" altLang="en-US" smtClean="0">
                <a:latin typeface="Times New Roman" panose="02020603050405020304" pitchFamily="18" charset="0"/>
              </a:rPr>
              <a:pPr>
                <a:spcBef>
                  <a:spcPct val="0"/>
                </a:spcBef>
              </a:pPr>
              <a:t>20</a:t>
            </a:fld>
            <a:endParaRPr lang="en-GB" altLang="en-US">
              <a:latin typeface="Times New Roman" panose="02020603050405020304" pitchFamily="18"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GB" altLang="en-US" dirty="0"/>
              <a:t>Note the similarities.  Explain why poster-designers use such codes.</a:t>
            </a:r>
          </a:p>
        </p:txBody>
      </p:sp>
      <p:sp>
        <p:nvSpPr>
          <p:cNvPr id="368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EEB712B0-343E-49DD-AEE2-AF156BBAE23A}" type="slidenum">
              <a:rPr lang="en-GB" altLang="en-US" smtClean="0">
                <a:latin typeface="Times New Roman" panose="02020603050405020304" pitchFamily="18" charset="0"/>
              </a:rPr>
              <a:pPr>
                <a:spcBef>
                  <a:spcPct val="0"/>
                </a:spcBef>
              </a:pPr>
              <a:t>21</a:t>
            </a:fld>
            <a:endParaRPr lang="en-GB" altLang="en-US">
              <a:latin typeface="Times New Roman" panose="02020603050405020304" pitchFamily="18"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FCA994F2-4424-43C4-9169-5A81B9A43EF0}" type="slidenum">
              <a:rPr lang="en-GB" altLang="en-US"/>
              <a:pPr>
                <a:defRPr/>
              </a:pPr>
              <a:t>‹#›</a:t>
            </a:fld>
            <a:endParaRPr lang="en-GB" altLang="en-US"/>
          </a:p>
        </p:txBody>
      </p:sp>
    </p:spTree>
    <p:extLst>
      <p:ext uri="{BB962C8B-B14F-4D97-AF65-F5344CB8AC3E}">
        <p14:creationId xmlns:p14="http://schemas.microsoft.com/office/powerpoint/2010/main" val="30495193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3961CE1A-9C33-4FFD-A246-9C07440C0318}" type="slidenum">
              <a:rPr lang="en-GB" altLang="en-US"/>
              <a:pPr>
                <a:defRPr/>
              </a:pPr>
              <a:t>‹#›</a:t>
            </a:fld>
            <a:endParaRPr lang="en-GB" altLang="en-US"/>
          </a:p>
        </p:txBody>
      </p:sp>
    </p:spTree>
    <p:extLst>
      <p:ext uri="{BB962C8B-B14F-4D97-AF65-F5344CB8AC3E}">
        <p14:creationId xmlns:p14="http://schemas.microsoft.com/office/powerpoint/2010/main" val="41159661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DA42D272-197E-48B7-A95D-6B9C763E85D9}" type="slidenum">
              <a:rPr lang="en-GB" altLang="en-US"/>
              <a:pPr>
                <a:defRPr/>
              </a:pPr>
              <a:t>‹#›</a:t>
            </a:fld>
            <a:endParaRPr lang="en-GB" altLang="en-US"/>
          </a:p>
        </p:txBody>
      </p:sp>
    </p:spTree>
    <p:extLst>
      <p:ext uri="{BB962C8B-B14F-4D97-AF65-F5344CB8AC3E}">
        <p14:creationId xmlns:p14="http://schemas.microsoft.com/office/powerpoint/2010/main" val="22705431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85800" y="609600"/>
            <a:ext cx="7772400" cy="5486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CAA5457A-09E4-4797-816E-59472193CCE6}" type="slidenum">
              <a:rPr lang="en-GB" altLang="en-US"/>
              <a:pPr>
                <a:defRPr/>
              </a:pPr>
              <a:t>‹#›</a:t>
            </a:fld>
            <a:endParaRPr lang="en-GB" altLang="en-US"/>
          </a:p>
        </p:txBody>
      </p:sp>
    </p:spTree>
    <p:extLst>
      <p:ext uri="{BB962C8B-B14F-4D97-AF65-F5344CB8AC3E}">
        <p14:creationId xmlns:p14="http://schemas.microsoft.com/office/powerpoint/2010/main" val="10665247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EB979C5F-8D34-4AF9-9AB2-D8606557A123}" type="slidenum">
              <a:rPr lang="en-GB" altLang="en-US"/>
              <a:pPr>
                <a:defRPr/>
              </a:pPr>
              <a:t>‹#›</a:t>
            </a:fld>
            <a:endParaRPr lang="en-GB" altLang="en-US"/>
          </a:p>
        </p:txBody>
      </p:sp>
    </p:spTree>
    <p:extLst>
      <p:ext uri="{BB962C8B-B14F-4D97-AF65-F5344CB8AC3E}">
        <p14:creationId xmlns:p14="http://schemas.microsoft.com/office/powerpoint/2010/main" val="31642697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B50A23E3-089A-40FA-A691-0E86CEE6FBC3}" type="slidenum">
              <a:rPr lang="en-GB" altLang="en-US"/>
              <a:pPr>
                <a:defRPr/>
              </a:pPr>
              <a:t>‹#›</a:t>
            </a:fld>
            <a:endParaRPr lang="en-GB" altLang="en-US"/>
          </a:p>
        </p:txBody>
      </p:sp>
    </p:spTree>
    <p:extLst>
      <p:ext uri="{BB962C8B-B14F-4D97-AF65-F5344CB8AC3E}">
        <p14:creationId xmlns:p14="http://schemas.microsoft.com/office/powerpoint/2010/main" val="38769265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155D0561-AFFE-4248-A77A-0EF1BD7CFA09}" type="slidenum">
              <a:rPr lang="en-GB" altLang="en-US"/>
              <a:pPr>
                <a:defRPr/>
              </a:pPr>
              <a:t>‹#›</a:t>
            </a:fld>
            <a:endParaRPr lang="en-GB" altLang="en-US"/>
          </a:p>
        </p:txBody>
      </p:sp>
    </p:spTree>
    <p:extLst>
      <p:ext uri="{BB962C8B-B14F-4D97-AF65-F5344CB8AC3E}">
        <p14:creationId xmlns:p14="http://schemas.microsoft.com/office/powerpoint/2010/main" val="42115855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D4EDD639-4776-4E5A-847D-6C5655FA8B2D}" type="slidenum">
              <a:rPr lang="en-GB" altLang="en-US"/>
              <a:pPr>
                <a:defRPr/>
              </a:pPr>
              <a:t>‹#›</a:t>
            </a:fld>
            <a:endParaRPr lang="en-GB" altLang="en-US"/>
          </a:p>
        </p:txBody>
      </p:sp>
    </p:spTree>
    <p:extLst>
      <p:ext uri="{BB962C8B-B14F-4D97-AF65-F5344CB8AC3E}">
        <p14:creationId xmlns:p14="http://schemas.microsoft.com/office/powerpoint/2010/main" val="904673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BA703867-C389-428D-BAB2-4B1214A92836}" type="slidenum">
              <a:rPr lang="en-GB" altLang="en-US"/>
              <a:pPr>
                <a:defRPr/>
              </a:pPr>
              <a:t>‹#›</a:t>
            </a:fld>
            <a:endParaRPr lang="en-GB" altLang="en-US"/>
          </a:p>
        </p:txBody>
      </p:sp>
    </p:spTree>
    <p:extLst>
      <p:ext uri="{BB962C8B-B14F-4D97-AF65-F5344CB8AC3E}">
        <p14:creationId xmlns:p14="http://schemas.microsoft.com/office/powerpoint/2010/main" val="39171126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7BA8EC97-F1A7-4735-97A4-DD807B22543F}" type="slidenum">
              <a:rPr lang="en-GB" altLang="en-US"/>
              <a:pPr>
                <a:defRPr/>
              </a:pPr>
              <a:t>‹#›</a:t>
            </a:fld>
            <a:endParaRPr lang="en-GB" altLang="en-US"/>
          </a:p>
        </p:txBody>
      </p:sp>
    </p:spTree>
    <p:extLst>
      <p:ext uri="{BB962C8B-B14F-4D97-AF65-F5344CB8AC3E}">
        <p14:creationId xmlns:p14="http://schemas.microsoft.com/office/powerpoint/2010/main" val="36053082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613752BD-8F98-4E16-A8BB-B05FFF0C0F4E}" type="slidenum">
              <a:rPr lang="en-GB" altLang="en-US"/>
              <a:pPr>
                <a:defRPr/>
              </a:pPr>
              <a:t>‹#›</a:t>
            </a:fld>
            <a:endParaRPr lang="en-GB" altLang="en-US"/>
          </a:p>
        </p:txBody>
      </p:sp>
    </p:spTree>
    <p:extLst>
      <p:ext uri="{BB962C8B-B14F-4D97-AF65-F5344CB8AC3E}">
        <p14:creationId xmlns:p14="http://schemas.microsoft.com/office/powerpoint/2010/main" val="5825555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0D8D49CD-1611-4CF5-982F-36E484CF910B}" type="slidenum">
              <a:rPr lang="en-GB" altLang="en-US"/>
              <a:pPr>
                <a:defRPr/>
              </a:pPr>
              <a:t>‹#›</a:t>
            </a:fld>
            <a:endParaRPr lang="en-GB" altLang="en-US"/>
          </a:p>
        </p:txBody>
      </p:sp>
    </p:spTree>
    <p:extLst>
      <p:ext uri="{BB962C8B-B14F-4D97-AF65-F5344CB8AC3E}">
        <p14:creationId xmlns:p14="http://schemas.microsoft.com/office/powerpoint/2010/main" val="12620976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en-US"/>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a:t>Click to edit Master text styles</a:t>
            </a:r>
          </a:p>
          <a:p>
            <a:pPr lvl="1"/>
            <a:r>
              <a:rPr lang="en-GB" altLang="en-US"/>
              <a:t>Second level</a:t>
            </a:r>
          </a:p>
          <a:p>
            <a:pPr lvl="2"/>
            <a:r>
              <a:rPr lang="en-GB" altLang="en-US"/>
              <a:t>Third level</a:t>
            </a:r>
          </a:p>
          <a:p>
            <a:pPr lvl="3"/>
            <a:r>
              <a:rPr lang="en-GB" altLang="en-US"/>
              <a:t>Fourth level</a:t>
            </a:r>
          </a:p>
          <a:p>
            <a:pPr lvl="4"/>
            <a:r>
              <a:rPr lang="en-GB" altLang="en-US"/>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lvl1pPr>
          </a:lstStyle>
          <a:p>
            <a:pPr>
              <a:defRPr/>
            </a:pPr>
            <a:endParaRPr lang="en-GB"/>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lvl1pPr>
          </a:lstStyle>
          <a:p>
            <a:pPr>
              <a:defRPr/>
            </a:pPr>
            <a:endParaRPr lang="en-GB"/>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lvl1pPr>
          </a:lstStyle>
          <a:p>
            <a:pPr>
              <a:defRPr/>
            </a:pPr>
            <a:fld id="{98062E22-F87A-44E3-B0FA-C476E75149D8}" type="slidenum">
              <a:rPr lang="en-GB" altLang="en-US"/>
              <a:pPr>
                <a:defRPr/>
              </a:pPr>
              <a:t>‹#›</a:t>
            </a:fld>
            <a:endParaRPr lang="en-GB"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cs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cs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cs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cs typeface="Times New Roman" pitchFamily="18" charset="0"/>
        </a:defRPr>
      </a:lvl5pPr>
      <a:lvl6pPr marL="457200" algn="ctr" rtl="0" fontAlgn="base">
        <a:spcBef>
          <a:spcPct val="0"/>
        </a:spcBef>
        <a:spcAft>
          <a:spcPct val="0"/>
        </a:spcAft>
        <a:defRPr sz="4400">
          <a:solidFill>
            <a:schemeClr val="tx2"/>
          </a:solidFill>
          <a:latin typeface="Times New Roman" pitchFamily="18" charset="0"/>
          <a:cs typeface="Times New Roman" pitchFamily="18" charset="0"/>
        </a:defRPr>
      </a:lvl6pPr>
      <a:lvl7pPr marL="914400" algn="ctr" rtl="0" fontAlgn="base">
        <a:spcBef>
          <a:spcPct val="0"/>
        </a:spcBef>
        <a:spcAft>
          <a:spcPct val="0"/>
        </a:spcAft>
        <a:defRPr sz="4400">
          <a:solidFill>
            <a:schemeClr val="tx2"/>
          </a:solidFill>
          <a:latin typeface="Times New Roman" pitchFamily="18" charset="0"/>
          <a:cs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cs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cs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1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19.wmf"/></Relationships>
</file>

<file path=ppt/slides/_rels/slide1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24.png"/></Relationships>
</file>

<file path=ppt/slides/_rels/slide21.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image" Target="../media/image26.png"/></Relationships>
</file>

<file path=ppt/slides/_rels/slide22.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4.png"/></Relationships>
</file>

<file path=ppt/slides/_rels/slide30.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107950" y="0"/>
            <a:ext cx="7772400" cy="1143000"/>
          </a:xfrm>
        </p:spPr>
        <p:txBody>
          <a:bodyPr/>
          <a:lstStyle/>
          <a:p>
            <a:pPr eaLnBrk="1" hangingPunct="1">
              <a:defRPr/>
            </a:pPr>
            <a:r>
              <a:rPr lang="en-GB" altLang="en-US" sz="3600" dirty="0">
                <a:solidFill>
                  <a:schemeClr val="bg1"/>
                </a:solidFill>
                <a:effectLst>
                  <a:outerShdw blurRad="38100" dist="38100" dir="2700000" algn="tl">
                    <a:srgbClr val="000000">
                      <a:alpha val="43137"/>
                    </a:srgbClr>
                  </a:outerShdw>
                </a:effectLst>
                <a:latin typeface="Arial Black" panose="020B0A04020102020204" pitchFamily="34" charset="0"/>
              </a:rPr>
              <a:t>Understanding SEMIOTICS…</a:t>
            </a:r>
            <a:endParaRPr lang="en-GB" altLang="en-US" sz="3600" dirty="0">
              <a:effectLst>
                <a:outerShdw blurRad="38100" dist="38100" dir="2700000" algn="tl">
                  <a:srgbClr val="000000">
                    <a:alpha val="43137"/>
                  </a:srgbClr>
                </a:outerShdw>
              </a:effectLst>
              <a:latin typeface="Arial Black" panose="020B0A04020102020204" pitchFamily="34" charset="0"/>
            </a:endParaRPr>
          </a:p>
        </p:txBody>
      </p:sp>
      <p:sp>
        <p:nvSpPr>
          <p:cNvPr id="3075" name="Rectangle 3"/>
          <p:cNvSpPr>
            <a:spLocks noGrp="1" noChangeArrowheads="1"/>
          </p:cNvSpPr>
          <p:nvPr>
            <p:ph type="body" idx="1"/>
          </p:nvPr>
        </p:nvSpPr>
        <p:spPr>
          <a:xfrm>
            <a:off x="900113" y="5084763"/>
            <a:ext cx="7772400" cy="792162"/>
          </a:xfrm>
        </p:spPr>
        <p:txBody>
          <a:bodyPr/>
          <a:lstStyle/>
          <a:p>
            <a:pPr eaLnBrk="1" hangingPunct="1">
              <a:buFontTx/>
              <a:buNone/>
            </a:pPr>
            <a:r>
              <a:rPr lang="en-GB" altLang="en-US" dirty="0"/>
              <a:t>	</a:t>
            </a:r>
          </a:p>
          <a:p>
            <a:pPr eaLnBrk="1" hangingPunct="1">
              <a:spcBef>
                <a:spcPct val="0"/>
              </a:spcBef>
              <a:buFontTx/>
              <a:buNone/>
            </a:pPr>
            <a:r>
              <a:rPr lang="en-GB" altLang="en-US" sz="2400" dirty="0">
                <a:latin typeface="Arial Black" panose="020B0A04020102020204" pitchFamily="34" charset="0"/>
              </a:rPr>
              <a:t>… helps you </a:t>
            </a:r>
            <a:r>
              <a:rPr lang="en-GB" altLang="en-US" sz="2400" u="sng" dirty="0">
                <a:latin typeface="Arial Black" panose="020B0A04020102020204" pitchFamily="34" charset="0"/>
              </a:rPr>
              <a:t>analyze</a:t>
            </a:r>
            <a:r>
              <a:rPr lang="en-GB" altLang="en-US" sz="2400" dirty="0">
                <a:latin typeface="Arial Black" panose="020B0A04020102020204" pitchFamily="34" charset="0"/>
              </a:rPr>
              <a:t> and </a:t>
            </a:r>
            <a:r>
              <a:rPr lang="en-GB" altLang="en-US" sz="2400" u="sng" dirty="0">
                <a:latin typeface="Arial Black" panose="020B0A04020102020204" pitchFamily="34" charset="0"/>
              </a:rPr>
              <a:t>use</a:t>
            </a:r>
            <a:r>
              <a:rPr lang="en-GB" altLang="en-US" sz="2400" dirty="0">
                <a:latin typeface="Arial Black" panose="020B0A04020102020204" pitchFamily="34" charset="0"/>
              </a:rPr>
              <a:t> </a:t>
            </a:r>
          </a:p>
          <a:p>
            <a:pPr eaLnBrk="1" hangingPunct="1">
              <a:spcBef>
                <a:spcPct val="0"/>
              </a:spcBef>
              <a:buFontTx/>
              <a:buNone/>
            </a:pPr>
            <a:r>
              <a:rPr lang="en-GB" altLang="en-US" sz="2400" dirty="0">
                <a:latin typeface="Arial Black" panose="020B0A04020102020204" pitchFamily="34" charset="0"/>
              </a:rPr>
              <a:t>    visual codes in media texts.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1619250" y="620713"/>
            <a:ext cx="7772400" cy="1143000"/>
          </a:xfrm>
        </p:spPr>
        <p:txBody>
          <a:bodyPr/>
          <a:lstStyle/>
          <a:p>
            <a:pPr eaLnBrk="1" hangingPunct="1"/>
            <a:r>
              <a:rPr lang="en-GB" altLang="en-US"/>
              <a:t>Spectacles/Glasses</a:t>
            </a:r>
          </a:p>
        </p:txBody>
      </p:sp>
      <p:sp>
        <p:nvSpPr>
          <p:cNvPr id="22531" name="Rectangle 3"/>
          <p:cNvSpPr>
            <a:spLocks noGrp="1" noChangeArrowheads="1"/>
          </p:cNvSpPr>
          <p:nvPr>
            <p:ph type="body" sz="half" idx="1"/>
          </p:nvPr>
        </p:nvSpPr>
        <p:spPr/>
        <p:txBody>
          <a:bodyPr/>
          <a:lstStyle/>
          <a:p>
            <a:pPr eaLnBrk="1" hangingPunct="1">
              <a:buFontTx/>
              <a:buNone/>
            </a:pPr>
            <a:r>
              <a:rPr lang="en-GB" altLang="en-US" b="1" u="sng" dirty="0"/>
              <a:t>Denotations</a:t>
            </a:r>
          </a:p>
          <a:p>
            <a:pPr eaLnBrk="1" hangingPunct="1">
              <a:buFontTx/>
              <a:buNone/>
            </a:pPr>
            <a:r>
              <a:rPr lang="en-GB" altLang="en-US" dirty="0"/>
              <a:t>Sight/Vision</a:t>
            </a:r>
          </a:p>
          <a:p>
            <a:pPr eaLnBrk="1" hangingPunct="1">
              <a:buFontTx/>
              <a:buNone/>
            </a:pPr>
            <a:r>
              <a:rPr lang="en-GB" altLang="en-US" dirty="0"/>
              <a:t>Optometry</a:t>
            </a:r>
          </a:p>
          <a:p>
            <a:pPr eaLnBrk="1" hangingPunct="1">
              <a:buFontTx/>
              <a:buNone/>
            </a:pPr>
            <a:r>
              <a:rPr lang="en-GB" altLang="en-US" dirty="0"/>
              <a:t>Eyes</a:t>
            </a:r>
          </a:p>
          <a:p>
            <a:pPr eaLnBrk="1" hangingPunct="1">
              <a:buFontTx/>
              <a:buNone/>
            </a:pPr>
            <a:r>
              <a:rPr lang="en-GB" altLang="en-US" dirty="0"/>
              <a:t>Long/short sighted</a:t>
            </a:r>
          </a:p>
          <a:p>
            <a:pPr eaLnBrk="1" hangingPunct="1">
              <a:buFontTx/>
              <a:buNone/>
            </a:pPr>
            <a:r>
              <a:rPr lang="en-GB" altLang="en-US" dirty="0"/>
              <a:t>Lenses</a:t>
            </a:r>
          </a:p>
          <a:p>
            <a:pPr eaLnBrk="1" hangingPunct="1">
              <a:buFontTx/>
              <a:buNone/>
            </a:pPr>
            <a:r>
              <a:rPr lang="en-GB" altLang="en-US" dirty="0"/>
              <a:t>Glass</a:t>
            </a:r>
          </a:p>
        </p:txBody>
      </p:sp>
      <p:sp>
        <p:nvSpPr>
          <p:cNvPr id="22532" name="Rectangle 4"/>
          <p:cNvSpPr>
            <a:spLocks noGrp="1" noChangeArrowheads="1"/>
          </p:cNvSpPr>
          <p:nvPr>
            <p:ph type="body" sz="half" idx="2"/>
          </p:nvPr>
        </p:nvSpPr>
        <p:spPr/>
        <p:txBody>
          <a:bodyPr/>
          <a:lstStyle/>
          <a:p>
            <a:pPr eaLnBrk="1" hangingPunct="1">
              <a:buFontTx/>
              <a:buNone/>
            </a:pPr>
            <a:r>
              <a:rPr lang="en-GB" altLang="en-US" b="1" u="sng" dirty="0"/>
              <a:t>Connotations</a:t>
            </a:r>
          </a:p>
          <a:p>
            <a:pPr eaLnBrk="1" hangingPunct="1">
              <a:buFontTx/>
              <a:buNone/>
            </a:pPr>
            <a:r>
              <a:rPr lang="en-GB" altLang="en-US" dirty="0"/>
              <a:t>Intelligence</a:t>
            </a:r>
          </a:p>
          <a:p>
            <a:pPr eaLnBrk="1" hangingPunct="1">
              <a:buFontTx/>
              <a:buNone/>
            </a:pPr>
            <a:r>
              <a:rPr lang="en-GB" altLang="en-US" dirty="0"/>
              <a:t>Scientist</a:t>
            </a:r>
          </a:p>
          <a:p>
            <a:pPr eaLnBrk="1" hangingPunct="1">
              <a:buFontTx/>
              <a:buNone/>
            </a:pPr>
            <a:r>
              <a:rPr lang="en-GB" altLang="en-US" dirty="0"/>
              <a:t>Teacher</a:t>
            </a:r>
          </a:p>
          <a:p>
            <a:pPr eaLnBrk="1" hangingPunct="1">
              <a:buFontTx/>
              <a:buNone/>
            </a:pPr>
            <a:r>
              <a:rPr lang="en-GB" altLang="en-US" dirty="0" smtClean="0"/>
              <a:t>Hip</a:t>
            </a:r>
            <a:endParaRPr lang="en-GB" altLang="en-US" dirty="0"/>
          </a:p>
          <a:p>
            <a:pPr eaLnBrk="1" hangingPunct="1">
              <a:buFontTx/>
              <a:buNone/>
            </a:pPr>
            <a:r>
              <a:rPr lang="en-GB" altLang="en-US" dirty="0" smtClean="0"/>
              <a:t>Nerd</a:t>
            </a:r>
          </a:p>
          <a:p>
            <a:pPr eaLnBrk="1" hangingPunct="1">
              <a:buFontTx/>
              <a:buNone/>
            </a:pPr>
            <a:r>
              <a:rPr lang="en-GB" altLang="en-US" dirty="0"/>
              <a:t>P</a:t>
            </a:r>
            <a:r>
              <a:rPr lang="en-GB" altLang="en-US" dirty="0" smtClean="0"/>
              <a:t>hysical </a:t>
            </a:r>
            <a:r>
              <a:rPr lang="en-GB" altLang="en-US" dirty="0"/>
              <a:t>weakness</a:t>
            </a:r>
          </a:p>
        </p:txBody>
      </p:sp>
      <p:pic>
        <p:nvPicPr>
          <p:cNvPr id="22533" name="Picture 5" descr="MCj0413618000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288" y="0"/>
            <a:ext cx="2589212" cy="1995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en-US" sz="6000" b="1" dirty="0" smtClean="0"/>
              <a:t>3 types of signs</a:t>
            </a:r>
            <a:endParaRPr lang="en-US" sz="6000" b="1" dirty="0"/>
          </a:p>
        </p:txBody>
      </p:sp>
      <p:sp>
        <p:nvSpPr>
          <p:cNvPr id="4" name="Zástupný symbol pro obsah 3"/>
          <p:cNvSpPr>
            <a:spLocks noGrp="1"/>
          </p:cNvSpPr>
          <p:nvPr>
            <p:ph sz="half" idx="2"/>
          </p:nvPr>
        </p:nvSpPr>
        <p:spPr>
          <a:xfrm>
            <a:off x="827584" y="1981200"/>
            <a:ext cx="7630616" cy="4114800"/>
          </a:xfrm>
          <a:solidFill>
            <a:schemeClr val="accent1">
              <a:lumMod val="20000"/>
              <a:lumOff val="80000"/>
            </a:schemeClr>
          </a:solidFill>
        </p:spPr>
        <p:txBody>
          <a:bodyPr/>
          <a:lstStyle/>
          <a:p>
            <a:pPr marL="0" indent="0" algn="ctr">
              <a:buNone/>
            </a:pPr>
            <a:r>
              <a:rPr lang="en-US" sz="4800" b="1" dirty="0" smtClean="0"/>
              <a:t>Icon</a:t>
            </a:r>
          </a:p>
          <a:p>
            <a:pPr marL="0" indent="0" algn="ctr">
              <a:buNone/>
            </a:pPr>
            <a:r>
              <a:rPr lang="en-US" sz="4800" b="1" dirty="0" smtClean="0"/>
              <a:t>Index </a:t>
            </a:r>
          </a:p>
          <a:p>
            <a:pPr marL="0" indent="0" algn="ctr">
              <a:buNone/>
            </a:pPr>
            <a:r>
              <a:rPr lang="en-US" sz="4800" b="1" dirty="0" smtClean="0"/>
              <a:t>Symbol</a:t>
            </a:r>
            <a:endParaRPr lang="en-US" sz="4800" b="1" dirty="0"/>
          </a:p>
        </p:txBody>
      </p:sp>
    </p:spTree>
    <p:extLst>
      <p:ext uri="{BB962C8B-B14F-4D97-AF65-F5344CB8AC3E}">
        <p14:creationId xmlns:p14="http://schemas.microsoft.com/office/powerpoint/2010/main" val="406342331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
          <p:cNvSpPr>
            <a:spLocks noChangeArrowheads="1"/>
          </p:cNvSpPr>
          <p:nvPr/>
        </p:nvSpPr>
        <p:spPr bwMode="auto">
          <a:xfrm>
            <a:off x="467544" y="549275"/>
            <a:ext cx="8286030" cy="3600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Times New Roman" panose="02020603050405020304" pitchFamily="18" charset="0"/>
                <a:cs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cs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cs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9pPr>
          </a:lstStyle>
          <a:p>
            <a:pPr eaLnBrk="1" hangingPunct="1">
              <a:spcBef>
                <a:spcPct val="0"/>
              </a:spcBef>
              <a:buFontTx/>
              <a:buNone/>
            </a:pPr>
            <a:r>
              <a:rPr lang="en-US" altLang="en-US" sz="3600" b="1" dirty="0"/>
              <a:t>Icon</a:t>
            </a:r>
          </a:p>
          <a:p>
            <a:pPr eaLnBrk="1" hangingPunct="1">
              <a:spcBef>
                <a:spcPct val="0"/>
              </a:spcBef>
              <a:buFontTx/>
              <a:buNone/>
            </a:pPr>
            <a:r>
              <a:rPr lang="en-US" altLang="en-US" dirty="0" smtClean="0"/>
              <a:t>A </a:t>
            </a:r>
            <a:r>
              <a:rPr lang="en-US" altLang="en-US" b="1" dirty="0"/>
              <a:t>signifier</a:t>
            </a:r>
            <a:r>
              <a:rPr lang="en-US" altLang="en-US" dirty="0"/>
              <a:t> (denotation) is perceived as resembling or imitating the </a:t>
            </a:r>
            <a:r>
              <a:rPr lang="en-US" altLang="en-US" b="1" dirty="0"/>
              <a:t>signified</a:t>
            </a:r>
            <a:r>
              <a:rPr lang="en-US" altLang="en-US" dirty="0"/>
              <a:t> (connotation). A </a:t>
            </a:r>
            <a:r>
              <a:rPr lang="en-US" altLang="en-US" dirty="0" smtClean="0"/>
              <a:t>pictorial </a:t>
            </a:r>
            <a:r>
              <a:rPr lang="en-US" altLang="en-US" dirty="0"/>
              <a:t>representation, </a:t>
            </a:r>
            <a:r>
              <a:rPr lang="en-US" altLang="en-US" dirty="0" smtClean="0"/>
              <a:t>an </a:t>
            </a:r>
            <a:r>
              <a:rPr lang="en-US" altLang="en-US" dirty="0"/>
              <a:t>architect’s model of a building</a:t>
            </a:r>
            <a:r>
              <a:rPr lang="en-US" altLang="en-US" dirty="0" smtClean="0"/>
              <a:t>, an Eiffel Tower keychain are </a:t>
            </a:r>
            <a:r>
              <a:rPr lang="en-US" altLang="en-US" dirty="0"/>
              <a:t>all </a:t>
            </a:r>
            <a:r>
              <a:rPr lang="en-US" altLang="en-US" dirty="0" smtClean="0"/>
              <a:t>icons </a:t>
            </a:r>
            <a:r>
              <a:rPr lang="en-US" altLang="en-US" dirty="0"/>
              <a:t>because they imitate or copy aspects of their subject.</a:t>
            </a:r>
          </a:p>
        </p:txBody>
      </p:sp>
      <p:pic>
        <p:nvPicPr>
          <p:cNvPr id="25603"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71193" y="4141024"/>
            <a:ext cx="2165350" cy="259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04" name="Picture 5"/>
          <p:cNvPicPr>
            <a:picLocks noChangeAspect="1" noChangeArrowheads="1"/>
          </p:cNvPicPr>
          <p:nvPr/>
        </p:nvPicPr>
        <p:blipFill>
          <a:blip r:embed="rId3">
            <a:extLst>
              <a:ext uri="{28A0092B-C50C-407E-A947-70E740481C1C}">
                <a14:useLocalDpi xmlns:a14="http://schemas.microsoft.com/office/drawing/2010/main" val="0"/>
              </a:ext>
            </a:extLst>
          </a:blip>
          <a:srcRect l="9491" b="8308"/>
          <a:stretch>
            <a:fillRect/>
          </a:stretch>
        </p:blipFill>
        <p:spPr bwMode="auto">
          <a:xfrm>
            <a:off x="971600" y="4269773"/>
            <a:ext cx="2736850" cy="205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05" name="Picture 7" descr="http://c.ymcdn.com/sites/members.digitalworkplacegroup.com/resource/resmgr/blog/toilet_signs-standard.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23928" y="4269773"/>
            <a:ext cx="2857500" cy="198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1"/>
          <p:cNvSpPr>
            <a:spLocks noChangeArrowheads="1"/>
          </p:cNvSpPr>
          <p:nvPr/>
        </p:nvSpPr>
        <p:spPr bwMode="auto">
          <a:xfrm>
            <a:off x="611188" y="404813"/>
            <a:ext cx="8064500" cy="31085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cs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cs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cs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9pPr>
          </a:lstStyle>
          <a:p>
            <a:pPr eaLnBrk="1" hangingPunct="1">
              <a:spcBef>
                <a:spcPct val="0"/>
              </a:spcBef>
              <a:buFontTx/>
              <a:buNone/>
            </a:pPr>
            <a:r>
              <a:rPr lang="en-US" altLang="en-US" sz="3600" b="1" dirty="0"/>
              <a:t>Index</a:t>
            </a:r>
          </a:p>
          <a:p>
            <a:pPr eaLnBrk="1" hangingPunct="1">
              <a:spcBef>
                <a:spcPct val="0"/>
              </a:spcBef>
              <a:buFontTx/>
              <a:buNone/>
            </a:pPr>
            <a:r>
              <a:rPr lang="en-US" altLang="en-US" dirty="0"/>
              <a:t>An index </a:t>
            </a:r>
            <a:r>
              <a:rPr lang="en-US" altLang="en-US" dirty="0" smtClean="0"/>
              <a:t>has </a:t>
            </a:r>
            <a:r>
              <a:rPr lang="en-US" altLang="en-US" dirty="0"/>
              <a:t>a factual or casual connection that </a:t>
            </a:r>
            <a:r>
              <a:rPr lang="en-US" altLang="en-US" dirty="0" smtClean="0"/>
              <a:t>points towards </a:t>
            </a:r>
            <a:r>
              <a:rPr lang="en-US" altLang="en-US" dirty="0"/>
              <a:t>its object. </a:t>
            </a:r>
            <a:r>
              <a:rPr lang="en-US" altLang="en-US" dirty="0" smtClean="0"/>
              <a:t>Meaning is assumed. Wet </a:t>
            </a:r>
            <a:r>
              <a:rPr lang="en-US" altLang="en-US" dirty="0"/>
              <a:t>streets are a sign that it has </a:t>
            </a:r>
            <a:r>
              <a:rPr lang="en-US" altLang="en-US" dirty="0" smtClean="0"/>
              <a:t>rained recently</a:t>
            </a:r>
            <a:r>
              <a:rPr lang="en-US" altLang="en-US" dirty="0"/>
              <a:t>. Smoke signifies fire. A nest image is an icon of a </a:t>
            </a:r>
            <a:r>
              <a:rPr lang="en-US" altLang="en-US" dirty="0" smtClean="0"/>
              <a:t>nest but </a:t>
            </a:r>
            <a:r>
              <a:rPr lang="en-US" altLang="en-US" dirty="0"/>
              <a:t>also an index of a bird.</a:t>
            </a:r>
          </a:p>
        </p:txBody>
      </p:sp>
      <p:pic>
        <p:nvPicPr>
          <p:cNvPr id="2662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0113" y="3595046"/>
            <a:ext cx="3024187" cy="3236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28" name="Picture 6" descr="https://sovman-w3tc-sovereignman.s3.amazonaws.com/wp-content/uploads/2013/05/Bullethole.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10050" y="3726808"/>
            <a:ext cx="4465638" cy="2973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ChangeArrowheads="1"/>
          </p:cNvSpPr>
          <p:nvPr/>
        </p:nvSpPr>
        <p:spPr bwMode="auto">
          <a:xfrm>
            <a:off x="694531" y="2133600"/>
            <a:ext cx="3115469" cy="121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2400">
                <a:solidFill>
                  <a:schemeClr val="tx1"/>
                </a:solidFill>
                <a:latin typeface="Times" panose="02020603050405020304" pitchFamily="18" charset="0"/>
              </a:defRPr>
            </a:lvl1pPr>
            <a:lvl2pPr marL="633413" indent="-180975">
              <a:defRPr sz="2400">
                <a:solidFill>
                  <a:schemeClr val="tx1"/>
                </a:solidFill>
                <a:latin typeface="Times" panose="02020603050405020304" pitchFamily="18" charset="0"/>
              </a:defRPr>
            </a:lvl2pPr>
            <a:lvl3pPr marL="1077913" indent="-160338">
              <a:defRPr sz="2400">
                <a:solidFill>
                  <a:schemeClr val="tx1"/>
                </a:solidFill>
                <a:latin typeface="Times" panose="02020603050405020304" pitchFamily="18" charset="0"/>
              </a:defRPr>
            </a:lvl3pPr>
            <a:lvl4pPr marL="1485900" indent="-115888">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marL="1370012" lvl="3" indent="0"/>
            <a:r>
              <a:rPr lang="en-US" altLang="en-US" sz="2200" b="1" dirty="0">
                <a:latin typeface="ArialMT" charset="0"/>
              </a:rPr>
              <a:t>    Index = </a:t>
            </a:r>
          </a:p>
          <a:p>
            <a:pPr marL="1370012" lvl="3" indent="0"/>
            <a:endParaRPr lang="en-US" altLang="en-US" sz="2200" b="1" dirty="0">
              <a:latin typeface="ArialMT" charset="0"/>
            </a:endParaRPr>
          </a:p>
          <a:p>
            <a:pPr marL="1370012" lvl="3" indent="0"/>
            <a:r>
              <a:rPr lang="en-US" altLang="en-US" sz="2200" b="1" dirty="0">
                <a:latin typeface="ArialMT" charset="0"/>
              </a:rPr>
              <a:t>Assumed </a:t>
            </a:r>
          </a:p>
          <a:p>
            <a:pPr marL="1370012" lvl="3" indent="0"/>
            <a:r>
              <a:rPr lang="en-US" altLang="en-US" sz="2200" b="1" dirty="0">
                <a:latin typeface="ArialMT" charset="0"/>
              </a:rPr>
              <a:t>Connection</a:t>
            </a:r>
          </a:p>
          <a:p>
            <a:pPr lvl="2">
              <a:buFont typeface="Times" panose="02020603050405020304" pitchFamily="18" charset="0"/>
              <a:buNone/>
            </a:pPr>
            <a:r>
              <a:rPr lang="en-US" altLang="en-US" sz="2200" dirty="0">
                <a:latin typeface="ArialMT" charset="0"/>
              </a:rPr>
              <a:t> </a:t>
            </a:r>
          </a:p>
          <a:p>
            <a:pPr lvl="1">
              <a:buFont typeface="Times" panose="02020603050405020304" pitchFamily="18" charset="0"/>
              <a:buNone/>
            </a:pPr>
            <a:endParaRPr lang="en-US" altLang="en-US" sz="2200" dirty="0">
              <a:latin typeface="ArialMT" charset="0"/>
            </a:endParaRPr>
          </a:p>
          <a:p>
            <a:pPr lvl="1">
              <a:buFont typeface="Times" panose="02020603050405020304" pitchFamily="18" charset="0"/>
              <a:buChar char="•"/>
            </a:pPr>
            <a:endParaRPr lang="en-US" altLang="en-US" sz="2200" dirty="0">
              <a:latin typeface="ArialMT" charset="0"/>
            </a:endParaRPr>
          </a:p>
          <a:p>
            <a:endParaRPr lang="en-US" altLang="en-US" sz="2200" dirty="0">
              <a:latin typeface="ArialMT" charset="0"/>
            </a:endParaRPr>
          </a:p>
        </p:txBody>
      </p:sp>
      <p:pic>
        <p:nvPicPr>
          <p:cNvPr id="317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0" y="1981200"/>
            <a:ext cx="5334000" cy="3594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1748" name="Rectangle 4"/>
          <p:cNvSpPr>
            <a:spLocks noChangeArrowheads="1"/>
          </p:cNvSpPr>
          <p:nvPr/>
        </p:nvSpPr>
        <p:spPr bwMode="auto">
          <a:xfrm>
            <a:off x="0" y="0"/>
            <a:ext cx="9144000" cy="1981200"/>
          </a:xfrm>
          <a:prstGeom prst="rect">
            <a:avLst/>
          </a:prstGeom>
          <a:solidFill>
            <a:srgbClr val="DD279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31749" name="Text Box 5"/>
          <p:cNvSpPr txBox="1">
            <a:spLocks noChangeArrowheads="1"/>
          </p:cNvSpPr>
          <p:nvPr/>
        </p:nvSpPr>
        <p:spPr bwMode="auto">
          <a:xfrm>
            <a:off x="533400" y="304800"/>
            <a:ext cx="8247063"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sz="3200" b="1">
                <a:solidFill>
                  <a:schemeClr val="bg1"/>
                </a:solidFill>
                <a:latin typeface="Arial Black" panose="020B0A04020102020204" pitchFamily="34" charset="0"/>
              </a:rPr>
              <a:t>Lines on Lips and Hands</a:t>
            </a:r>
          </a:p>
          <a:p>
            <a:r>
              <a:rPr lang="en-US" altLang="en-US" sz="3200" b="1">
                <a:solidFill>
                  <a:schemeClr val="bg1"/>
                </a:solidFill>
                <a:latin typeface="Arial Black" panose="020B0A04020102020204" pitchFamily="34" charset="0"/>
              </a:rPr>
              <a:t>         Suggest Age of this Performer </a:t>
            </a:r>
          </a:p>
        </p:txBody>
      </p:sp>
    </p:spTree>
    <p:extLst>
      <p:ext uri="{BB962C8B-B14F-4D97-AF65-F5344CB8AC3E}">
        <p14:creationId xmlns:p14="http://schemas.microsoft.com/office/powerpoint/2010/main" val="4051407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1"/>
          <p:cNvSpPr>
            <a:spLocks noChangeArrowheads="1"/>
          </p:cNvSpPr>
          <p:nvPr/>
        </p:nvSpPr>
        <p:spPr bwMode="auto">
          <a:xfrm>
            <a:off x="224590" y="188640"/>
            <a:ext cx="8640960" cy="40934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Times New Roman" panose="02020603050405020304" pitchFamily="18" charset="0"/>
                <a:cs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cs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cs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9pPr>
          </a:lstStyle>
          <a:p>
            <a:pPr eaLnBrk="1" hangingPunct="1">
              <a:spcBef>
                <a:spcPct val="0"/>
              </a:spcBef>
              <a:buFontTx/>
              <a:buNone/>
            </a:pPr>
            <a:r>
              <a:rPr lang="en-US" altLang="en-US" sz="3600" b="1" dirty="0"/>
              <a:t>Symbol</a:t>
            </a:r>
          </a:p>
          <a:p>
            <a:pPr eaLnBrk="1" hangingPunct="1">
              <a:spcBef>
                <a:spcPct val="0"/>
              </a:spcBef>
              <a:buFontTx/>
              <a:buNone/>
            </a:pPr>
            <a:r>
              <a:rPr lang="en-US" altLang="en-US" dirty="0"/>
              <a:t>A symbol has an arbitrary relationship between the </a:t>
            </a:r>
            <a:r>
              <a:rPr lang="en-US" altLang="en-US" dirty="0" smtClean="0"/>
              <a:t>signifier and </a:t>
            </a:r>
            <a:r>
              <a:rPr lang="en-US" altLang="en-US" dirty="0"/>
              <a:t>the signified. The interpreter understands the </a:t>
            </a:r>
            <a:r>
              <a:rPr lang="en-US" altLang="en-US" dirty="0" smtClean="0"/>
              <a:t>symbol through </a:t>
            </a:r>
            <a:r>
              <a:rPr lang="en-US" altLang="en-US" dirty="0"/>
              <a:t>previous knowledge and experience—it must be</a:t>
            </a:r>
          </a:p>
          <a:p>
            <a:pPr eaLnBrk="1" hangingPunct="1">
              <a:spcBef>
                <a:spcPct val="0"/>
              </a:spcBef>
              <a:buFontTx/>
              <a:buNone/>
            </a:pPr>
            <a:r>
              <a:rPr lang="en-US" altLang="en-US" dirty="0"/>
              <a:t>learned and agreed upon. Spoken or </a:t>
            </a:r>
            <a:r>
              <a:rPr lang="en-US" altLang="en-US" dirty="0" smtClean="0"/>
              <a:t>written words are symbols</a:t>
            </a:r>
            <a:r>
              <a:rPr lang="en-US" altLang="en-US" dirty="0"/>
              <a:t>. There is no reason that the word CAT </a:t>
            </a:r>
            <a:r>
              <a:rPr lang="en-US" altLang="en-US" dirty="0" smtClean="0"/>
              <a:t>should represent </a:t>
            </a:r>
            <a:r>
              <a:rPr lang="en-US" altLang="en-US" dirty="0"/>
              <a:t>a cat instead of a tree.</a:t>
            </a:r>
          </a:p>
        </p:txBody>
      </p:sp>
      <p:sp>
        <p:nvSpPr>
          <p:cNvPr id="27651" name="Rectangle 2"/>
          <p:cNvSpPr>
            <a:spLocks noChangeArrowheads="1"/>
          </p:cNvSpPr>
          <p:nvPr/>
        </p:nvSpPr>
        <p:spPr bwMode="auto">
          <a:xfrm>
            <a:off x="1547664" y="4411249"/>
            <a:ext cx="2122488"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Times New Roman" panose="02020603050405020304" pitchFamily="18" charset="0"/>
                <a:cs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cs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cs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9pPr>
          </a:lstStyle>
          <a:p>
            <a:pPr eaLnBrk="1" hangingPunct="1">
              <a:spcBef>
                <a:spcPct val="0"/>
              </a:spcBef>
              <a:buFontTx/>
              <a:buNone/>
            </a:pPr>
            <a:r>
              <a:rPr lang="en-US" altLang="en-US" sz="8000" dirty="0"/>
              <a:t>CAT</a:t>
            </a:r>
          </a:p>
        </p:txBody>
      </p:sp>
      <p:pic>
        <p:nvPicPr>
          <p:cNvPr id="27652" name="Picture 6" descr="https://upload.wikimedia.org/wikipedia/commons/thumb/d/d0/Blank_stop_sign_octagon.svg/1024px-Blank_stop_sign_octagon.svg.png"/>
          <p:cNvPicPr>
            <a:picLocks noChangeAspect="1" noChangeArrowheads="1"/>
          </p:cNvPicPr>
          <p:nvPr/>
        </p:nvPicPr>
        <p:blipFill>
          <a:blip r:embed="rId2" cstate="hqprint">
            <a:extLst>
              <a:ext uri="{28A0092B-C50C-407E-A947-70E740481C1C}">
                <a14:useLocalDpi xmlns:a14="http://schemas.microsoft.com/office/drawing/2010/main" val="0"/>
              </a:ext>
            </a:extLst>
          </a:blip>
          <a:srcRect/>
          <a:stretch>
            <a:fillRect/>
          </a:stretch>
        </p:blipFill>
        <p:spPr bwMode="auto">
          <a:xfrm>
            <a:off x="5364088" y="4301213"/>
            <a:ext cx="2160588" cy="215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ChangeArrowheads="1"/>
          </p:cNvSpPr>
          <p:nvPr/>
        </p:nvSpPr>
        <p:spPr bwMode="auto">
          <a:xfrm>
            <a:off x="0" y="0"/>
            <a:ext cx="9144000" cy="1981200"/>
          </a:xfrm>
          <a:prstGeom prst="rect">
            <a:avLst/>
          </a:prstGeom>
          <a:solidFill>
            <a:srgbClr val="CF071A"/>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a:p>
        </p:txBody>
      </p:sp>
      <p:sp>
        <p:nvSpPr>
          <p:cNvPr id="43011" name="Text Box 3"/>
          <p:cNvSpPr txBox="1">
            <a:spLocks noChangeArrowheads="1"/>
          </p:cNvSpPr>
          <p:nvPr/>
        </p:nvSpPr>
        <p:spPr bwMode="auto">
          <a:xfrm>
            <a:off x="139700" y="152400"/>
            <a:ext cx="8975725"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r>
              <a:rPr lang="en-US" altLang="en-US" sz="3200" b="1">
                <a:solidFill>
                  <a:schemeClr val="bg1"/>
                </a:solidFill>
                <a:latin typeface="Arial Black" panose="020B0A04020102020204" pitchFamily="34" charset="0"/>
              </a:rPr>
              <a:t>SYMBOL     </a:t>
            </a:r>
            <a:r>
              <a:rPr lang="en-US" altLang="en-US" sz="2800" b="1">
                <a:solidFill>
                  <a:schemeClr val="bg1"/>
                </a:solidFill>
                <a:latin typeface="Arial Black" panose="020B0A04020102020204" pitchFamily="34" charset="0"/>
              </a:rPr>
              <a:t>Portraits of Columbus in 1900s</a:t>
            </a:r>
          </a:p>
          <a:p>
            <a:pPr lvl="3"/>
            <a:r>
              <a:rPr lang="en-US" altLang="en-US" sz="3200" b="1">
                <a:solidFill>
                  <a:schemeClr val="bg1"/>
                </a:solidFill>
                <a:latin typeface="Arial Black" panose="020B0A04020102020204" pitchFamily="34" charset="0"/>
              </a:rPr>
              <a:t>	</a:t>
            </a:r>
            <a:r>
              <a:rPr lang="en-US" altLang="en-US" sz="3200">
                <a:solidFill>
                  <a:schemeClr val="bg1"/>
                </a:solidFill>
                <a:latin typeface="Arial Black" panose="020B0A04020102020204" pitchFamily="34" charset="0"/>
              </a:rPr>
              <a:t>	   </a:t>
            </a:r>
            <a:r>
              <a:rPr lang="en-US" altLang="en-US" sz="2800">
                <a:solidFill>
                  <a:schemeClr val="bg1"/>
                </a:solidFill>
                <a:latin typeface="Arial Black" panose="020B0A04020102020204" pitchFamily="34" charset="0"/>
              </a:rPr>
              <a:t>What did his voyages mean?</a:t>
            </a:r>
            <a:r>
              <a:rPr lang="en-US" altLang="en-US" sz="3200">
                <a:solidFill>
                  <a:schemeClr val="bg1"/>
                </a:solidFill>
                <a:latin typeface="Arial Black" panose="020B0A04020102020204" pitchFamily="34" charset="0"/>
              </a:rPr>
              <a:t> </a:t>
            </a:r>
          </a:p>
        </p:txBody>
      </p:sp>
      <p:sp>
        <p:nvSpPr>
          <p:cNvPr id="43013" name="Text Box 5"/>
          <p:cNvSpPr txBox="1">
            <a:spLocks noChangeArrowheads="1"/>
          </p:cNvSpPr>
          <p:nvPr/>
        </p:nvSpPr>
        <p:spPr bwMode="auto">
          <a:xfrm>
            <a:off x="2615893" y="5277820"/>
            <a:ext cx="4752529" cy="40011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a:defRPr sz="2400">
                <a:solidFill>
                  <a:schemeClr val="tx1"/>
                </a:solidFill>
                <a:latin typeface="Times" panose="02020603050405020304" pitchFamily="18" charset="0"/>
              </a:defRPr>
            </a:lvl3pPr>
            <a:lvl4pPr>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lvl="2"/>
            <a:r>
              <a:rPr lang="en-US" altLang="en-US" sz="2000" b="1" dirty="0" smtClean="0">
                <a:latin typeface="Arial Unicode MS" panose="020B0604020202020204" pitchFamily="34" charset="-128"/>
              </a:rPr>
              <a:t>Symbolic:  </a:t>
            </a:r>
            <a:r>
              <a:rPr lang="en-US" altLang="en-US" sz="2000" b="1" dirty="0">
                <a:latin typeface="Arial Unicode MS" panose="020B0604020202020204" pitchFamily="34" charset="-128"/>
              </a:rPr>
              <a:t>Most Abstract</a:t>
            </a:r>
            <a:endParaRPr lang="en-US" altLang="en-US" dirty="0"/>
          </a:p>
        </p:txBody>
      </p:sp>
      <p:sp>
        <p:nvSpPr>
          <p:cNvPr id="43014" name="Text Box 6"/>
          <p:cNvSpPr txBox="1">
            <a:spLocks noChangeArrowheads="1"/>
          </p:cNvSpPr>
          <p:nvPr/>
        </p:nvSpPr>
        <p:spPr bwMode="auto">
          <a:xfrm>
            <a:off x="1693862" y="5800848"/>
            <a:ext cx="5867400"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pPr>
              <a:spcBef>
                <a:spcPct val="50000"/>
              </a:spcBef>
            </a:pPr>
            <a:r>
              <a:rPr lang="en-US" altLang="en-US" dirty="0">
                <a:latin typeface="Arial Unicode MS" panose="020B0604020202020204" pitchFamily="34" charset="-128"/>
              </a:rPr>
              <a:t>Meaning determined by viewer’s cultural, contextual, historical knowledge</a:t>
            </a:r>
            <a:r>
              <a:rPr lang="en-US" altLang="en-US" dirty="0"/>
              <a:t>. </a:t>
            </a:r>
          </a:p>
        </p:txBody>
      </p:sp>
      <p:pic>
        <p:nvPicPr>
          <p:cNvPr id="4098" name="Picture 2" descr="http://d3l2rivt3pqnj2.cloudfront.net/highres_images/easyart/3/0/30535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3764" y="2270742"/>
            <a:ext cx="4344259" cy="2949752"/>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52120" y="2270742"/>
            <a:ext cx="2605796" cy="30070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4784760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endParaRPr lang="en-US" altLang="en-US"/>
          </a:p>
        </p:txBody>
      </p:sp>
      <p:sp>
        <p:nvSpPr>
          <p:cNvPr id="7171" name="Rectangle 3"/>
          <p:cNvSpPr>
            <a:spLocks noGrp="1" noChangeArrowheads="1"/>
          </p:cNvSpPr>
          <p:nvPr>
            <p:ph type="body" idx="1"/>
          </p:nvPr>
        </p:nvSpPr>
        <p:spPr/>
        <p:txBody>
          <a:bodyPr/>
          <a:lstStyle/>
          <a:p>
            <a:pPr eaLnBrk="1" hangingPunct="1"/>
            <a:endParaRPr lang="en-US" altLang="en-US"/>
          </a:p>
        </p:txBody>
      </p:sp>
      <p:pic>
        <p:nvPicPr>
          <p:cNvPr id="7172" name="Picture 5" descr="9280~Skull-Crossbones-Poster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9100" y="549275"/>
            <a:ext cx="8724900" cy="5824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1"/>
          <p:cNvSpPr>
            <a:spLocks noChangeArrowheads="1"/>
          </p:cNvSpPr>
          <p:nvPr/>
        </p:nvSpPr>
        <p:spPr bwMode="auto">
          <a:xfrm>
            <a:off x="611188" y="228600"/>
            <a:ext cx="8304212"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Times New Roman" panose="02020603050405020304" pitchFamily="18" charset="0"/>
                <a:cs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cs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cs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9pPr>
          </a:lstStyle>
          <a:p>
            <a:pPr>
              <a:buNone/>
            </a:pPr>
            <a:r>
              <a:rPr lang="en-US" altLang="en-US" b="1" dirty="0">
                <a:latin typeface="Arial Black" panose="020B0A04020102020204" pitchFamily="34" charset="0"/>
              </a:rPr>
              <a:t> TROPES (or CODES)</a:t>
            </a:r>
            <a:endParaRPr lang="en-US" altLang="en-US" sz="3200" b="1" dirty="0">
              <a:latin typeface="Arial Black" panose="020B0A04020102020204" pitchFamily="34" charset="0"/>
            </a:endParaRPr>
          </a:p>
        </p:txBody>
      </p:sp>
      <p:sp>
        <p:nvSpPr>
          <p:cNvPr id="5" name="Rectangle 3"/>
          <p:cNvSpPr txBox="1">
            <a:spLocks noChangeArrowheads="1"/>
          </p:cNvSpPr>
          <p:nvPr/>
        </p:nvSpPr>
        <p:spPr>
          <a:xfrm>
            <a:off x="611188" y="1066800"/>
            <a:ext cx="7847012" cy="4114800"/>
          </a:xfrm>
          <a:prstGeom prst="rect">
            <a:avLst/>
          </a:prstGeom>
        </p:spPr>
        <p:txBody>
          <a:bodyPr/>
          <a:lstStyle>
            <a:lvl1pPr marL="228600" indent="-228600" algn="l" defTabSz="6858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6858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6858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6858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6858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6858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6858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6858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6858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a:lstStyle>
          <a:p>
            <a:pPr>
              <a:buFontTx/>
              <a:buNone/>
            </a:pPr>
            <a:r>
              <a:rPr lang="en-GB" altLang="en-US" sz="3600" dirty="0">
                <a:solidFill>
                  <a:schemeClr val="tx1"/>
                </a:solidFill>
              </a:rPr>
              <a:t>	A common pattern, theme, or motif within the genre </a:t>
            </a:r>
          </a:p>
          <a:p>
            <a:pPr>
              <a:buFontTx/>
              <a:buNone/>
            </a:pPr>
            <a:endParaRPr lang="en-GB" altLang="en-US" sz="3600" dirty="0">
              <a:solidFill>
                <a:schemeClr val="tx1"/>
              </a:solidFill>
            </a:endParaRPr>
          </a:p>
          <a:p>
            <a:pPr>
              <a:buFontTx/>
              <a:buNone/>
            </a:pPr>
            <a:r>
              <a:rPr lang="en-GB" altLang="en-US" sz="3600" dirty="0">
                <a:solidFill>
                  <a:schemeClr val="tx1"/>
                </a:solidFill>
              </a:rPr>
              <a:t>(e.g. dark skies                                        in war films)</a:t>
            </a:r>
          </a:p>
          <a:p>
            <a:pPr>
              <a:buFontTx/>
              <a:buNone/>
            </a:pPr>
            <a:endParaRPr lang="en-GB" altLang="en-US" sz="3600" dirty="0">
              <a:solidFill>
                <a:schemeClr val="tx1"/>
              </a:solidFill>
            </a:endParaRPr>
          </a:p>
          <a:p>
            <a:pPr>
              <a:buFontTx/>
              <a:buNone/>
            </a:pPr>
            <a:r>
              <a:rPr lang="en-GB" altLang="en-US" sz="3600" dirty="0">
                <a:solidFill>
                  <a:schemeClr val="tx1"/>
                </a:solidFill>
              </a:rPr>
              <a:t>    OR</a:t>
            </a:r>
          </a:p>
          <a:p>
            <a:pPr>
              <a:buFontTx/>
              <a:buNone/>
            </a:pPr>
            <a:r>
              <a:rPr lang="en-GB" altLang="en-US" sz="3600" dirty="0">
                <a:solidFill>
                  <a:schemeClr val="tx1"/>
                </a:solidFill>
              </a:rPr>
              <a:t>(screaming face in horror films)</a:t>
            </a:r>
          </a:p>
        </p:txBody>
      </p:sp>
      <p:pic>
        <p:nvPicPr>
          <p:cNvPr id="23554" name="Picture 2" descr="https://s-media-cache-ak0.pinimg.com/236x/ac/ed/29/aced29188ee7cde4b8da538e7f2ad60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19500" y="2456443"/>
            <a:ext cx="1905000" cy="2978582"/>
          </a:xfrm>
          <a:prstGeom prst="rect">
            <a:avLst/>
          </a:prstGeom>
          <a:noFill/>
          <a:extLst>
            <a:ext uri="{909E8E84-426E-40DD-AFC4-6F175D3DCCD1}">
              <a14:hiddenFill xmlns:a14="http://schemas.microsoft.com/office/drawing/2010/main">
                <a:solidFill>
                  <a:srgbClr val="FFFFFF"/>
                </a:solidFill>
              </a14:hiddenFill>
            </a:ext>
          </a:extLst>
        </p:spPr>
      </p:pic>
      <p:pic>
        <p:nvPicPr>
          <p:cNvPr id="23556" name="Picture 4" descr="https://www.filmsourcing.com/wp-content/uploads/2014/12/poster_sample_horror_education3.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26225" y="3790157"/>
            <a:ext cx="1984375" cy="29393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0638304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extBox 1"/>
          <p:cNvSpPr txBox="1">
            <a:spLocks noChangeArrowheads="1"/>
          </p:cNvSpPr>
          <p:nvPr/>
        </p:nvSpPr>
        <p:spPr bwMode="auto">
          <a:xfrm>
            <a:off x="755576" y="1556792"/>
            <a:ext cx="7272338" cy="3970318"/>
          </a:xfrm>
          <a:prstGeom prst="rect">
            <a:avLst/>
          </a:prstGeom>
          <a:solidFill>
            <a:schemeClr val="accent1">
              <a:lumMod val="20000"/>
              <a:lumOff val="80000"/>
            </a:schemeClr>
          </a:solidFill>
          <a:ln>
            <a:noFill/>
          </a:ln>
          <a:extLst/>
        </p:spPr>
        <p:txBody>
          <a:bodyPr>
            <a:spAutoFit/>
          </a:bodyPr>
          <a:lstStyle>
            <a:lvl1pPr>
              <a:spcBef>
                <a:spcPct val="20000"/>
              </a:spcBef>
              <a:buChar char="•"/>
              <a:defRPr sz="3200">
                <a:solidFill>
                  <a:schemeClr val="tx1"/>
                </a:solidFill>
                <a:latin typeface="Times New Roman" panose="02020603050405020304" pitchFamily="18" charset="0"/>
                <a:cs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cs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cs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9pPr>
          </a:lstStyle>
          <a:p>
            <a:pPr eaLnBrk="1" hangingPunct="1">
              <a:spcBef>
                <a:spcPct val="0"/>
              </a:spcBef>
              <a:buFontTx/>
              <a:buNone/>
            </a:pPr>
            <a:r>
              <a:rPr lang="en-GB" altLang="en-US" sz="3600" b="1" dirty="0" smtClean="0"/>
              <a:t>EXERCISE: </a:t>
            </a:r>
          </a:p>
          <a:p>
            <a:pPr eaLnBrk="1" hangingPunct="1">
              <a:spcBef>
                <a:spcPct val="0"/>
              </a:spcBef>
              <a:buFontTx/>
              <a:buNone/>
            </a:pPr>
            <a:r>
              <a:rPr lang="en-GB" altLang="en-US" sz="3600" b="1" dirty="0" smtClean="0"/>
              <a:t>Understanding </a:t>
            </a:r>
            <a:r>
              <a:rPr lang="en-GB" altLang="en-US" sz="3600" b="1" dirty="0"/>
              <a:t>visual </a:t>
            </a:r>
            <a:r>
              <a:rPr lang="en-GB" altLang="en-US" sz="3600" b="1" u="sng" dirty="0"/>
              <a:t>codes</a:t>
            </a:r>
            <a:r>
              <a:rPr lang="en-GB" altLang="en-US" sz="3600" b="1" dirty="0"/>
              <a:t> in printed media </a:t>
            </a:r>
            <a:r>
              <a:rPr lang="en-GB" altLang="en-US" sz="3600" b="1" dirty="0" smtClean="0"/>
              <a:t>texts:</a:t>
            </a:r>
            <a:endParaRPr lang="en-GB" altLang="en-US" sz="3600" b="1" dirty="0"/>
          </a:p>
          <a:p>
            <a:pPr eaLnBrk="1" hangingPunct="1">
              <a:spcBef>
                <a:spcPct val="0"/>
              </a:spcBef>
              <a:buFontTx/>
              <a:buNone/>
            </a:pPr>
            <a:endParaRPr lang="en-GB" altLang="en-US" sz="3600" dirty="0"/>
          </a:p>
          <a:p>
            <a:pPr algn="ctr" eaLnBrk="1" hangingPunct="1">
              <a:spcBef>
                <a:spcPct val="0"/>
              </a:spcBef>
              <a:buFontTx/>
              <a:buNone/>
            </a:pPr>
            <a:r>
              <a:rPr lang="en-GB" altLang="en-US" sz="3600" b="1" dirty="0"/>
              <a:t>Denotation (signifier)</a:t>
            </a:r>
          </a:p>
          <a:p>
            <a:pPr algn="ctr" eaLnBrk="1" hangingPunct="1">
              <a:spcBef>
                <a:spcPct val="0"/>
              </a:spcBef>
              <a:buFontTx/>
              <a:buNone/>
            </a:pPr>
            <a:r>
              <a:rPr lang="en-GB" altLang="en-US" sz="3600" b="1" dirty="0"/>
              <a:t>AND</a:t>
            </a:r>
          </a:p>
          <a:p>
            <a:pPr algn="ctr" eaLnBrk="1" hangingPunct="1">
              <a:spcBef>
                <a:spcPct val="0"/>
              </a:spcBef>
              <a:buFontTx/>
              <a:buNone/>
            </a:pPr>
            <a:r>
              <a:rPr lang="en-GB" altLang="en-US" sz="3600" b="1" dirty="0"/>
              <a:t>Connotation (signified)</a:t>
            </a:r>
            <a:endParaRPr lang="en-US" altLang="en-US" sz="3600" b="1"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 Terms</a:t>
            </a:r>
            <a:endParaRPr lang="en-US" dirty="0"/>
          </a:p>
        </p:txBody>
      </p:sp>
      <p:sp>
        <p:nvSpPr>
          <p:cNvPr id="3" name="Content Placeholder 2"/>
          <p:cNvSpPr>
            <a:spLocks noGrp="1"/>
          </p:cNvSpPr>
          <p:nvPr>
            <p:ph idx="1"/>
          </p:nvPr>
        </p:nvSpPr>
        <p:spPr>
          <a:xfrm>
            <a:off x="1224508" y="1447800"/>
            <a:ext cx="7062242" cy="5105400"/>
          </a:xfrm>
        </p:spPr>
        <p:txBody>
          <a:bodyPr>
            <a:noAutofit/>
          </a:bodyPr>
          <a:lstStyle/>
          <a:p>
            <a:r>
              <a:rPr lang="en-US" sz="2800" dirty="0">
                <a:latin typeface="Arial" panose="020B0604020202020204" pitchFamily="34" charset="0"/>
                <a:cs typeface="Arial" panose="020B0604020202020204" pitchFamily="34" charset="0"/>
              </a:rPr>
              <a:t>SIGN</a:t>
            </a:r>
          </a:p>
          <a:p>
            <a:r>
              <a:rPr lang="en-US" sz="2800" dirty="0">
                <a:latin typeface="Arial" panose="020B0604020202020204" pitchFamily="34" charset="0"/>
                <a:cs typeface="Arial" panose="020B0604020202020204" pitchFamily="34" charset="0"/>
              </a:rPr>
              <a:t>SIGNIFIER + SIGNIFIED </a:t>
            </a:r>
            <a:endParaRPr lang="en-US" sz="2800" dirty="0" smtClean="0">
              <a:latin typeface="Arial" panose="020B0604020202020204" pitchFamily="34" charset="0"/>
              <a:cs typeface="Arial" panose="020B0604020202020204" pitchFamily="34" charset="0"/>
            </a:endParaRPr>
          </a:p>
          <a:p>
            <a:r>
              <a:rPr lang="en-US" sz="2800" dirty="0" smtClean="0">
                <a:latin typeface="Arial" panose="020B0604020202020204" pitchFamily="34" charset="0"/>
                <a:cs typeface="Arial" panose="020B0604020202020204" pitchFamily="34" charset="0"/>
              </a:rPr>
              <a:t>DENOTATION</a:t>
            </a:r>
            <a:endParaRPr lang="en-US" sz="2800" dirty="0">
              <a:latin typeface="Arial" panose="020B0604020202020204" pitchFamily="34" charset="0"/>
              <a:cs typeface="Arial" panose="020B0604020202020204" pitchFamily="34" charset="0"/>
            </a:endParaRPr>
          </a:p>
          <a:p>
            <a:r>
              <a:rPr lang="en-US" sz="2800" dirty="0">
                <a:latin typeface="Arial" panose="020B0604020202020204" pitchFamily="34" charset="0"/>
                <a:cs typeface="Arial" panose="020B0604020202020204" pitchFamily="34" charset="0"/>
              </a:rPr>
              <a:t>CONNOTATION</a:t>
            </a:r>
          </a:p>
          <a:p>
            <a:r>
              <a:rPr lang="en-US" sz="2800" dirty="0">
                <a:latin typeface="Arial" panose="020B0604020202020204" pitchFamily="34" charset="0"/>
                <a:cs typeface="Arial" panose="020B0604020202020204" pitchFamily="34" charset="0"/>
              </a:rPr>
              <a:t>ICON, INDEX, SYMBOL </a:t>
            </a:r>
            <a:endParaRPr lang="en-US" sz="2800" dirty="0" smtClean="0">
              <a:latin typeface="Arial" panose="020B0604020202020204" pitchFamily="34" charset="0"/>
              <a:cs typeface="Arial" panose="020B0604020202020204" pitchFamily="34" charset="0"/>
            </a:endParaRPr>
          </a:p>
          <a:p>
            <a:r>
              <a:rPr lang="en-US" sz="2800" dirty="0" smtClean="0">
                <a:latin typeface="Arial" panose="020B0604020202020204" pitchFamily="34" charset="0"/>
                <a:cs typeface="Arial" panose="020B0604020202020204" pitchFamily="34" charset="0"/>
              </a:rPr>
              <a:t>TROPES </a:t>
            </a:r>
            <a:r>
              <a:rPr lang="en-US" sz="2800" dirty="0">
                <a:latin typeface="Arial" panose="020B0604020202020204" pitchFamily="34" charset="0"/>
                <a:cs typeface="Arial" panose="020B0604020202020204" pitchFamily="34" charset="0"/>
              </a:rPr>
              <a:t>(OR “CODES”)</a:t>
            </a:r>
          </a:p>
          <a:p>
            <a:r>
              <a:rPr lang="en-US" sz="2800" dirty="0">
                <a:solidFill>
                  <a:srgbClr val="C00000"/>
                </a:solidFill>
                <a:latin typeface="Arial" panose="020B0604020202020204" pitchFamily="34" charset="0"/>
                <a:cs typeface="Arial" panose="020B0604020202020204" pitchFamily="34" charset="0"/>
              </a:rPr>
              <a:t>TEASA</a:t>
            </a:r>
            <a:r>
              <a:rPr lang="en-US" sz="2800" dirty="0">
                <a:latin typeface="Arial" panose="020B0604020202020204" pitchFamily="34" charset="0"/>
                <a:cs typeface="Arial" panose="020B0604020202020204" pitchFamily="34" charset="0"/>
              </a:rPr>
              <a:t> method of analysis</a:t>
            </a:r>
          </a:p>
          <a:p>
            <a:pPr lvl="1"/>
            <a:r>
              <a:rPr lang="en-US" sz="2800" dirty="0">
                <a:solidFill>
                  <a:srgbClr val="C00000"/>
                </a:solidFill>
                <a:latin typeface="Arial" panose="020B0604020202020204" pitchFamily="34" charset="0"/>
                <a:cs typeface="Arial" panose="020B0604020202020204" pitchFamily="34" charset="0"/>
              </a:rPr>
              <a:t>T</a:t>
            </a:r>
            <a:r>
              <a:rPr lang="en-US" sz="2800" dirty="0">
                <a:latin typeface="Arial" panose="020B0604020202020204" pitchFamily="34" charset="0"/>
                <a:cs typeface="Arial" panose="020B0604020202020204" pitchFamily="34" charset="0"/>
              </a:rPr>
              <a:t>echnique, </a:t>
            </a:r>
            <a:r>
              <a:rPr lang="en-US" sz="2800" dirty="0">
                <a:solidFill>
                  <a:srgbClr val="C00000"/>
                </a:solidFill>
                <a:latin typeface="Arial" panose="020B0604020202020204" pitchFamily="34" charset="0"/>
                <a:cs typeface="Arial" panose="020B0604020202020204" pitchFamily="34" charset="0"/>
              </a:rPr>
              <a:t>E</a:t>
            </a:r>
            <a:r>
              <a:rPr lang="en-US" sz="2800" dirty="0">
                <a:latin typeface="Arial" panose="020B0604020202020204" pitchFamily="34" charset="0"/>
                <a:cs typeface="Arial" panose="020B0604020202020204" pitchFamily="34" charset="0"/>
              </a:rPr>
              <a:t>ffect, </a:t>
            </a:r>
            <a:r>
              <a:rPr lang="en-US" sz="2800" dirty="0">
                <a:solidFill>
                  <a:srgbClr val="C00000"/>
                </a:solidFill>
                <a:latin typeface="Arial" panose="020B0604020202020204" pitchFamily="34" charset="0"/>
                <a:cs typeface="Arial" panose="020B0604020202020204" pitchFamily="34" charset="0"/>
              </a:rPr>
              <a:t>A</a:t>
            </a:r>
            <a:r>
              <a:rPr lang="en-US" sz="2800" dirty="0">
                <a:latin typeface="Arial" panose="020B0604020202020204" pitchFamily="34" charset="0"/>
                <a:cs typeface="Arial" panose="020B0604020202020204" pitchFamily="34" charset="0"/>
              </a:rPr>
              <a:t>udience Effect,     </a:t>
            </a:r>
            <a:r>
              <a:rPr lang="en-US" sz="2800" dirty="0">
                <a:solidFill>
                  <a:srgbClr val="C00000"/>
                </a:solidFill>
                <a:latin typeface="Arial" panose="020B0604020202020204" pitchFamily="34" charset="0"/>
                <a:cs typeface="Arial" panose="020B0604020202020204" pitchFamily="34" charset="0"/>
              </a:rPr>
              <a:t>S</a:t>
            </a:r>
            <a:r>
              <a:rPr lang="en-US" sz="2800" dirty="0">
                <a:latin typeface="Arial" panose="020B0604020202020204" pitchFamily="34" charset="0"/>
                <a:cs typeface="Arial" panose="020B0604020202020204" pitchFamily="34" charset="0"/>
              </a:rPr>
              <a:t>ymbolic meaning,  </a:t>
            </a:r>
            <a:r>
              <a:rPr lang="en-US" sz="2800" dirty="0">
                <a:solidFill>
                  <a:srgbClr val="C00000"/>
                </a:solidFill>
                <a:latin typeface="Arial" panose="020B0604020202020204" pitchFamily="34" charset="0"/>
                <a:cs typeface="Arial" panose="020B0604020202020204" pitchFamily="34" charset="0"/>
              </a:rPr>
              <a:t>A</a:t>
            </a:r>
            <a:r>
              <a:rPr lang="en-US" sz="2800" dirty="0">
                <a:latin typeface="Arial" panose="020B0604020202020204" pitchFamily="34" charset="0"/>
                <a:cs typeface="Arial" panose="020B0604020202020204" pitchFamily="34" charset="0"/>
              </a:rPr>
              <a:t>lternatives </a:t>
            </a:r>
          </a:p>
        </p:txBody>
      </p:sp>
    </p:spTree>
    <p:extLst>
      <p:ext uri="{BB962C8B-B14F-4D97-AF65-F5344CB8AC3E}">
        <p14:creationId xmlns:p14="http://schemas.microsoft.com/office/powerpoint/2010/main" val="32037104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descr="BondPost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981075"/>
            <a:ext cx="4356100" cy="5876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2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79950" y="981075"/>
            <a:ext cx="4464050" cy="5876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24" name="Text Box 4"/>
          <p:cNvSpPr txBox="1">
            <a:spLocks noChangeArrowheads="1"/>
          </p:cNvSpPr>
          <p:nvPr/>
        </p:nvSpPr>
        <p:spPr bwMode="auto">
          <a:xfrm>
            <a:off x="250825" y="0"/>
            <a:ext cx="8353425"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cs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cs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cs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9pPr>
          </a:lstStyle>
          <a:p>
            <a:pPr eaLnBrk="1" hangingPunct="1">
              <a:spcBef>
                <a:spcPct val="50000"/>
              </a:spcBef>
              <a:buFontTx/>
              <a:buNone/>
            </a:pPr>
            <a:r>
              <a:rPr lang="en-GB" altLang="en-US" sz="2400" dirty="0" smtClean="0"/>
              <a:t>What are the similarities </a:t>
            </a:r>
            <a:r>
              <a:rPr lang="en-GB" altLang="en-US" sz="2400" dirty="0"/>
              <a:t>in the </a:t>
            </a:r>
            <a:r>
              <a:rPr lang="en-GB" altLang="en-US" sz="2400" dirty="0" smtClean="0"/>
              <a:t>denotations </a:t>
            </a:r>
            <a:r>
              <a:rPr lang="en-GB" altLang="en-US" sz="2400" dirty="0"/>
              <a:t>of these posters (focus on the </a:t>
            </a:r>
            <a:r>
              <a:rPr lang="en-GB" altLang="en-US" sz="2400" b="1" dirty="0"/>
              <a:t>image</a:t>
            </a:r>
            <a:r>
              <a:rPr lang="en-GB" altLang="en-US" sz="2400" dirty="0"/>
              <a:t>).  Think about </a:t>
            </a:r>
            <a:r>
              <a:rPr lang="en-GB" altLang="en-US" sz="2400" i="1" dirty="0"/>
              <a:t>lighting</a:t>
            </a:r>
            <a:r>
              <a:rPr lang="en-GB" altLang="en-US" sz="2400" dirty="0"/>
              <a:t>, </a:t>
            </a:r>
            <a:r>
              <a:rPr lang="en-GB" altLang="en-US" sz="2400" i="1" dirty="0"/>
              <a:t>posing</a:t>
            </a:r>
            <a:r>
              <a:rPr lang="en-GB" altLang="en-US" sz="2400" dirty="0"/>
              <a:t>, </a:t>
            </a:r>
            <a:r>
              <a:rPr lang="en-GB" altLang="en-US" sz="2400" i="1" dirty="0"/>
              <a:t>costume</a:t>
            </a:r>
            <a:r>
              <a:rPr lang="en-GB" altLang="en-US" sz="2400" dirty="0"/>
              <a:t>, </a:t>
            </a:r>
            <a:r>
              <a:rPr lang="en-GB" altLang="en-US" sz="2400" i="1" dirty="0"/>
              <a:t>props</a:t>
            </a:r>
            <a:r>
              <a:rPr lang="en-GB" altLang="en-US" sz="2400" dirty="0"/>
              <a:t> etc.</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3"/>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26988" y="620713"/>
            <a:ext cx="4110037" cy="5475287"/>
          </a:xfrm>
          <a:noFill/>
        </p:spPr>
      </p:pic>
      <p:pic>
        <p:nvPicPr>
          <p:cNvPr id="35843" name="Picture 4"/>
          <p:cNvPicPr>
            <a:picLocks noGrp="1" noChangeAspect="1" noChangeArrowheads="1"/>
          </p:cNvPicPr>
          <p:nvPr>
            <p:ph sz="half" idx="2"/>
          </p:nvPr>
        </p:nvPicPr>
        <p:blipFill>
          <a:blip r:embed="rId4">
            <a:extLst>
              <a:ext uri="{28A0092B-C50C-407E-A947-70E740481C1C}">
                <a14:useLocalDpi xmlns:a14="http://schemas.microsoft.com/office/drawing/2010/main" val="0"/>
              </a:ext>
            </a:extLst>
          </a:blip>
          <a:srcRect/>
          <a:stretch>
            <a:fillRect/>
          </a:stretch>
        </p:blipFill>
        <p:spPr>
          <a:xfrm>
            <a:off x="5048250" y="620713"/>
            <a:ext cx="3998913" cy="5475287"/>
          </a:xfr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2" descr="BondPost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51275" y="0"/>
            <a:ext cx="508317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891" name="Text Box 3"/>
          <p:cNvSpPr txBox="1">
            <a:spLocks noChangeArrowheads="1"/>
          </p:cNvSpPr>
          <p:nvPr/>
        </p:nvSpPr>
        <p:spPr bwMode="auto">
          <a:xfrm>
            <a:off x="179388" y="260350"/>
            <a:ext cx="3671887" cy="60016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Times New Roman" panose="02020603050405020304" pitchFamily="18" charset="0"/>
                <a:cs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cs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cs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9pPr>
          </a:lstStyle>
          <a:p>
            <a:pPr algn="ctr" eaLnBrk="1" hangingPunct="1">
              <a:spcBef>
                <a:spcPct val="50000"/>
              </a:spcBef>
              <a:buFontTx/>
              <a:buNone/>
            </a:pPr>
            <a:r>
              <a:rPr lang="en-GB" altLang="en-US" b="1" dirty="0" smtClean="0"/>
              <a:t>EXAMPLE OF “TEASA” ANALYSIS.</a:t>
            </a:r>
            <a:endParaRPr lang="en-GB" altLang="en-US" b="1" dirty="0"/>
          </a:p>
          <a:p>
            <a:pPr algn="ctr" eaLnBrk="1" hangingPunct="1">
              <a:spcBef>
                <a:spcPct val="50000"/>
              </a:spcBef>
              <a:buFontTx/>
              <a:buNone/>
            </a:pPr>
            <a:r>
              <a:rPr lang="en-GB" altLang="en-US" b="1" dirty="0" smtClean="0">
                <a:solidFill>
                  <a:srgbClr val="FF0000"/>
                </a:solidFill>
              </a:rPr>
              <a:t>GUIDING QUESTION:</a:t>
            </a:r>
            <a:endParaRPr lang="en-GB" altLang="en-US" b="1" dirty="0">
              <a:solidFill>
                <a:srgbClr val="FF0000"/>
              </a:solidFill>
            </a:endParaRPr>
          </a:p>
          <a:p>
            <a:pPr eaLnBrk="1" hangingPunct="1">
              <a:spcBef>
                <a:spcPct val="50000"/>
              </a:spcBef>
              <a:buFontTx/>
              <a:buNone/>
            </a:pPr>
            <a:r>
              <a:rPr lang="en-GB" altLang="en-US" dirty="0"/>
              <a:t>How does this poster use visual codes (colour, lighting etc.) to communicate and appeal to its target audience?</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2" descr="BondPost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51275" y="0"/>
            <a:ext cx="508317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915" name="Text Box 3"/>
          <p:cNvSpPr txBox="1">
            <a:spLocks noChangeArrowheads="1"/>
          </p:cNvSpPr>
          <p:nvPr/>
        </p:nvSpPr>
        <p:spPr bwMode="auto">
          <a:xfrm>
            <a:off x="424886" y="3385283"/>
            <a:ext cx="3455987"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cs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cs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cs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9pPr>
          </a:lstStyle>
          <a:p>
            <a:pPr algn="ctr" eaLnBrk="1" hangingPunct="1">
              <a:spcBef>
                <a:spcPct val="50000"/>
              </a:spcBef>
              <a:buFontTx/>
              <a:buNone/>
            </a:pPr>
            <a:endParaRPr lang="en-US" altLang="en-US" sz="2800"/>
          </a:p>
        </p:txBody>
      </p:sp>
      <p:sp>
        <p:nvSpPr>
          <p:cNvPr id="38916" name="Rectangle 4"/>
          <p:cNvSpPr>
            <a:spLocks noChangeArrowheads="1"/>
          </p:cNvSpPr>
          <p:nvPr/>
        </p:nvSpPr>
        <p:spPr bwMode="auto">
          <a:xfrm>
            <a:off x="296549" y="1412776"/>
            <a:ext cx="3529012" cy="3046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cs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cs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cs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9pPr>
          </a:lstStyle>
          <a:p>
            <a:pPr eaLnBrk="1" hangingPunct="1">
              <a:spcBef>
                <a:spcPct val="0"/>
              </a:spcBef>
              <a:buFontTx/>
              <a:buNone/>
            </a:pPr>
            <a:r>
              <a:rPr lang="en-GB" altLang="en-US" b="1" dirty="0"/>
              <a:t>1. Identify the technique.</a:t>
            </a:r>
          </a:p>
          <a:p>
            <a:pPr eaLnBrk="1" hangingPunct="1">
              <a:spcBef>
                <a:spcPct val="0"/>
              </a:spcBef>
              <a:buFontTx/>
              <a:buNone/>
            </a:pPr>
            <a:endParaRPr lang="en-GB" altLang="en-US" dirty="0"/>
          </a:p>
          <a:p>
            <a:pPr eaLnBrk="1" hangingPunct="1">
              <a:spcBef>
                <a:spcPct val="0"/>
              </a:spcBef>
              <a:buFontTx/>
              <a:buNone/>
            </a:pPr>
            <a:r>
              <a:rPr lang="en-GB" altLang="en-US" dirty="0"/>
              <a:t>e.g.</a:t>
            </a:r>
          </a:p>
          <a:p>
            <a:pPr eaLnBrk="1" hangingPunct="1">
              <a:spcBef>
                <a:spcPct val="0"/>
              </a:spcBef>
              <a:buFontTx/>
              <a:buNone/>
            </a:pPr>
            <a:r>
              <a:rPr lang="en-GB" altLang="en-US" b="1" i="1" dirty="0"/>
              <a:t>The text uses lights surrounding Bond</a:t>
            </a:r>
            <a:r>
              <a:rPr lang="en-GB" altLang="en-US" b="1" i="1" dirty="0" smtClean="0"/>
              <a:t>.</a:t>
            </a:r>
            <a:endParaRPr lang="en-GB" altLang="en-US" b="1" i="1" dirty="0"/>
          </a:p>
        </p:txBody>
      </p:sp>
      <p:sp>
        <p:nvSpPr>
          <p:cNvPr id="5" name="Rectangle 4"/>
          <p:cNvSpPr>
            <a:spLocks noChangeArrowheads="1"/>
          </p:cNvSpPr>
          <p:nvPr/>
        </p:nvSpPr>
        <p:spPr bwMode="auto">
          <a:xfrm>
            <a:off x="755576" y="431897"/>
            <a:ext cx="2276242"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Times New Roman" panose="02020603050405020304" pitchFamily="18" charset="0"/>
                <a:cs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cs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cs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9pPr>
          </a:lstStyle>
          <a:p>
            <a:pPr eaLnBrk="1" hangingPunct="1">
              <a:spcBef>
                <a:spcPct val="0"/>
              </a:spcBef>
              <a:buFontTx/>
              <a:buNone/>
            </a:pPr>
            <a:r>
              <a:rPr lang="en-GB" altLang="en-US" sz="4000" b="1" dirty="0" smtClean="0"/>
              <a:t>TEASA</a:t>
            </a:r>
            <a:endParaRPr lang="en-GB" altLang="en-US" sz="2400" i="1" dirty="0"/>
          </a:p>
          <a:p>
            <a:pPr eaLnBrk="1" hangingPunct="1">
              <a:spcBef>
                <a:spcPct val="0"/>
              </a:spcBef>
              <a:buFontTx/>
              <a:buNone/>
            </a:pPr>
            <a:endParaRPr lang="en-GB" altLang="en-US" sz="2400" i="1"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2" descr="BondPost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51275" y="0"/>
            <a:ext cx="508317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940" name="Rectangle 4"/>
          <p:cNvSpPr>
            <a:spLocks noChangeArrowheads="1"/>
          </p:cNvSpPr>
          <p:nvPr/>
        </p:nvSpPr>
        <p:spPr bwMode="auto">
          <a:xfrm>
            <a:off x="179388" y="1535906"/>
            <a:ext cx="3313113" cy="57554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cs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cs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cs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9pPr>
          </a:lstStyle>
          <a:p>
            <a:pPr eaLnBrk="1" hangingPunct="1">
              <a:spcBef>
                <a:spcPct val="0"/>
              </a:spcBef>
              <a:buFontTx/>
              <a:buNone/>
            </a:pPr>
            <a:r>
              <a:rPr lang="en-GB" altLang="en-US" b="1" dirty="0"/>
              <a:t>2. What is the effect? </a:t>
            </a:r>
          </a:p>
          <a:p>
            <a:pPr eaLnBrk="1" hangingPunct="1">
              <a:spcBef>
                <a:spcPct val="0"/>
              </a:spcBef>
              <a:buFontTx/>
              <a:buNone/>
            </a:pPr>
            <a:endParaRPr lang="en-GB" altLang="en-US" b="1" dirty="0"/>
          </a:p>
          <a:p>
            <a:pPr eaLnBrk="1" hangingPunct="1">
              <a:spcBef>
                <a:spcPct val="0"/>
              </a:spcBef>
              <a:buFontTx/>
              <a:buNone/>
            </a:pPr>
            <a:r>
              <a:rPr lang="en-GB" altLang="en-US" dirty="0"/>
              <a:t>e.g.</a:t>
            </a:r>
          </a:p>
          <a:p>
            <a:pPr eaLnBrk="1" hangingPunct="1">
              <a:spcBef>
                <a:spcPct val="0"/>
              </a:spcBef>
              <a:buFontTx/>
              <a:buNone/>
            </a:pPr>
            <a:r>
              <a:rPr lang="en-GB" altLang="en-US" dirty="0"/>
              <a:t>The text uses lights surrounding Bond </a:t>
            </a:r>
            <a:r>
              <a:rPr lang="en-GB" altLang="en-US" b="1" i="1" dirty="0"/>
              <a:t>to make him look angelic; </a:t>
            </a:r>
            <a:r>
              <a:rPr lang="en-GB" altLang="en-US" b="1" i="1" dirty="0" smtClean="0"/>
              <a:t>               as </a:t>
            </a:r>
            <a:r>
              <a:rPr lang="en-GB" altLang="en-US" b="1" i="1" dirty="0"/>
              <a:t>if </a:t>
            </a:r>
            <a:r>
              <a:rPr lang="en-GB" altLang="en-US" b="1" i="1" dirty="0" smtClean="0"/>
              <a:t>with angel’s wings.</a:t>
            </a:r>
            <a:endParaRPr lang="en-GB" altLang="en-US" b="1" i="1" dirty="0"/>
          </a:p>
          <a:p>
            <a:pPr eaLnBrk="1" hangingPunct="1">
              <a:spcBef>
                <a:spcPct val="0"/>
              </a:spcBef>
              <a:buFontTx/>
              <a:buNone/>
            </a:pPr>
            <a:endParaRPr lang="en-GB" altLang="en-US" sz="2400" i="1" dirty="0"/>
          </a:p>
          <a:p>
            <a:pPr eaLnBrk="1" hangingPunct="1">
              <a:spcBef>
                <a:spcPct val="0"/>
              </a:spcBef>
              <a:buFontTx/>
              <a:buNone/>
            </a:pPr>
            <a:endParaRPr lang="en-GB" altLang="en-US" sz="2400" i="1" dirty="0"/>
          </a:p>
        </p:txBody>
      </p:sp>
      <p:sp>
        <p:nvSpPr>
          <p:cNvPr id="5" name="Rectangle 4"/>
          <p:cNvSpPr>
            <a:spLocks noChangeArrowheads="1"/>
          </p:cNvSpPr>
          <p:nvPr/>
        </p:nvSpPr>
        <p:spPr bwMode="auto">
          <a:xfrm>
            <a:off x="769260" y="458688"/>
            <a:ext cx="2276242"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Times New Roman" panose="02020603050405020304" pitchFamily="18" charset="0"/>
                <a:cs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cs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cs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9pPr>
          </a:lstStyle>
          <a:p>
            <a:pPr eaLnBrk="1" hangingPunct="1">
              <a:spcBef>
                <a:spcPct val="0"/>
              </a:spcBef>
              <a:buFontTx/>
              <a:buNone/>
            </a:pPr>
            <a:r>
              <a:rPr lang="en-GB" altLang="en-US" sz="4000" b="1" dirty="0" smtClean="0"/>
              <a:t>TEASA</a:t>
            </a:r>
            <a:endParaRPr lang="en-GB" altLang="en-US" sz="2400" i="1" dirty="0"/>
          </a:p>
          <a:p>
            <a:pPr eaLnBrk="1" hangingPunct="1">
              <a:spcBef>
                <a:spcPct val="0"/>
              </a:spcBef>
              <a:buFontTx/>
              <a:buNone/>
            </a:pPr>
            <a:endParaRPr lang="en-GB" altLang="en-US" sz="2400" i="1"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pPr eaLnBrk="1" hangingPunct="1"/>
            <a:r>
              <a:rPr lang="en-GB" altLang="en-US"/>
              <a:t>USE these phrases…</a:t>
            </a:r>
          </a:p>
        </p:txBody>
      </p:sp>
      <p:sp>
        <p:nvSpPr>
          <p:cNvPr id="40963" name="Rectangle 3"/>
          <p:cNvSpPr>
            <a:spLocks noGrp="1" noChangeArrowheads="1"/>
          </p:cNvSpPr>
          <p:nvPr>
            <p:ph type="body" idx="1"/>
          </p:nvPr>
        </p:nvSpPr>
        <p:spPr/>
        <p:txBody>
          <a:bodyPr/>
          <a:lstStyle/>
          <a:p>
            <a:pPr eaLnBrk="1" hangingPunct="1">
              <a:buFontTx/>
              <a:buNone/>
            </a:pPr>
            <a:r>
              <a:rPr lang="en-GB" altLang="en-US" i="1" dirty="0"/>
              <a:t>this creates the impression that</a:t>
            </a:r>
          </a:p>
          <a:p>
            <a:pPr eaLnBrk="1" hangingPunct="1">
              <a:buFontTx/>
              <a:buNone/>
            </a:pPr>
            <a:r>
              <a:rPr lang="en-GB" altLang="en-US" i="1" dirty="0"/>
              <a:t>		this suggests</a:t>
            </a:r>
          </a:p>
          <a:p>
            <a:pPr eaLnBrk="1" hangingPunct="1">
              <a:buFontTx/>
              <a:buNone/>
            </a:pPr>
            <a:r>
              <a:rPr lang="en-GB" altLang="en-US" i="1" dirty="0"/>
              <a:t>			this implies</a:t>
            </a:r>
          </a:p>
          <a:p>
            <a:pPr eaLnBrk="1" hangingPunct="1">
              <a:buFontTx/>
              <a:buNone/>
            </a:pPr>
            <a:r>
              <a:rPr lang="en-GB" altLang="en-US" i="1" dirty="0"/>
              <a:t>				this symbolises</a:t>
            </a:r>
          </a:p>
          <a:p>
            <a:pPr eaLnBrk="1" hangingPunct="1">
              <a:buFontTx/>
              <a:buNone/>
            </a:pPr>
            <a:r>
              <a:rPr lang="en-GB" altLang="en-US" i="1" dirty="0"/>
              <a:t>			                     </a:t>
            </a:r>
            <a:r>
              <a:rPr lang="en-GB" altLang="en-US" b="1" i="1" dirty="0"/>
              <a:t>this connotes</a:t>
            </a:r>
          </a:p>
          <a:p>
            <a:pPr eaLnBrk="1" hangingPunct="1">
              <a:buFontTx/>
              <a:buNone/>
            </a:pPr>
            <a:r>
              <a:rPr lang="en-GB" altLang="en-US" i="1" dirty="0"/>
              <a:t>	</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2" descr="BondPost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51275" y="0"/>
            <a:ext cx="508317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987" name="Text Box 3"/>
          <p:cNvSpPr txBox="1">
            <a:spLocks noChangeArrowheads="1"/>
          </p:cNvSpPr>
          <p:nvPr/>
        </p:nvSpPr>
        <p:spPr bwMode="auto">
          <a:xfrm>
            <a:off x="179388" y="260350"/>
            <a:ext cx="3455987"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cs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cs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cs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9pPr>
          </a:lstStyle>
          <a:p>
            <a:pPr algn="ctr" eaLnBrk="1" hangingPunct="1">
              <a:spcBef>
                <a:spcPct val="50000"/>
              </a:spcBef>
              <a:buFontTx/>
              <a:buNone/>
            </a:pPr>
            <a:endParaRPr lang="en-US" altLang="en-US" sz="2800"/>
          </a:p>
        </p:txBody>
      </p:sp>
      <p:sp>
        <p:nvSpPr>
          <p:cNvPr id="41988" name="Rectangle 4"/>
          <p:cNvSpPr>
            <a:spLocks noChangeArrowheads="1"/>
          </p:cNvSpPr>
          <p:nvPr/>
        </p:nvSpPr>
        <p:spPr bwMode="auto">
          <a:xfrm>
            <a:off x="250825" y="260350"/>
            <a:ext cx="3313113" cy="65556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cs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cs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cs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9pPr>
          </a:lstStyle>
          <a:p>
            <a:pPr eaLnBrk="1" hangingPunct="1">
              <a:spcBef>
                <a:spcPct val="0"/>
              </a:spcBef>
              <a:buFontTx/>
              <a:buNone/>
            </a:pPr>
            <a:r>
              <a:rPr lang="en-GB" altLang="en-US" sz="3000" b="1" dirty="0"/>
              <a:t>3. What is the effect on the audience? </a:t>
            </a:r>
          </a:p>
          <a:p>
            <a:pPr eaLnBrk="1" hangingPunct="1">
              <a:spcBef>
                <a:spcPct val="0"/>
              </a:spcBef>
              <a:buFontTx/>
              <a:buNone/>
            </a:pPr>
            <a:endParaRPr lang="en-GB" altLang="en-US" sz="3000" b="1" dirty="0"/>
          </a:p>
          <a:p>
            <a:pPr eaLnBrk="1" hangingPunct="1">
              <a:spcBef>
                <a:spcPct val="0"/>
              </a:spcBef>
              <a:buFontTx/>
              <a:buNone/>
            </a:pPr>
            <a:r>
              <a:rPr lang="en-GB" altLang="en-US" sz="3000" dirty="0"/>
              <a:t>e.g.</a:t>
            </a:r>
          </a:p>
          <a:p>
            <a:pPr eaLnBrk="1" hangingPunct="1">
              <a:spcBef>
                <a:spcPct val="0"/>
              </a:spcBef>
              <a:buFontTx/>
              <a:buNone/>
            </a:pPr>
            <a:r>
              <a:rPr lang="en-GB" altLang="en-US" sz="3000" i="1" dirty="0"/>
              <a:t>The text uses white lights surrounding Bond to </a:t>
            </a:r>
            <a:r>
              <a:rPr lang="en-GB" altLang="en-US" sz="3000" i="1" dirty="0" smtClean="0"/>
              <a:t>make him look angelic; as if with angel’s wings, </a:t>
            </a:r>
            <a:r>
              <a:rPr lang="en-GB" altLang="en-US" sz="3000" b="1" i="1" dirty="0" smtClean="0"/>
              <a:t>and </a:t>
            </a:r>
            <a:r>
              <a:rPr lang="en-GB" altLang="en-US" sz="3000" b="1" i="1" dirty="0"/>
              <a:t>suggesting to the audience that he </a:t>
            </a:r>
            <a:r>
              <a:rPr lang="en-GB" altLang="en-US" sz="3000" b="1" i="1" dirty="0" smtClean="0"/>
              <a:t>is heroic and on </a:t>
            </a:r>
            <a:r>
              <a:rPr lang="en-GB" altLang="en-US" sz="3000" b="1" i="1" dirty="0"/>
              <a:t>the side of </a:t>
            </a:r>
            <a:r>
              <a:rPr lang="en-GB" altLang="en-US" sz="3000" b="1" i="1" dirty="0" smtClean="0"/>
              <a:t>good.</a:t>
            </a:r>
            <a:endParaRPr lang="en-GB" altLang="en-US" sz="3000" b="1" i="1"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Picture 2" descr="BondPost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51275" y="0"/>
            <a:ext cx="508317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011" name="Text Box 3"/>
          <p:cNvSpPr txBox="1">
            <a:spLocks noChangeArrowheads="1"/>
          </p:cNvSpPr>
          <p:nvPr/>
        </p:nvSpPr>
        <p:spPr bwMode="auto">
          <a:xfrm>
            <a:off x="179388" y="260350"/>
            <a:ext cx="3455987"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cs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cs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cs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9pPr>
          </a:lstStyle>
          <a:p>
            <a:pPr algn="ctr" eaLnBrk="1" hangingPunct="1">
              <a:spcBef>
                <a:spcPct val="50000"/>
              </a:spcBef>
              <a:buFontTx/>
              <a:buNone/>
            </a:pPr>
            <a:endParaRPr lang="en-US" altLang="en-US" sz="2800"/>
          </a:p>
        </p:txBody>
      </p:sp>
      <p:sp>
        <p:nvSpPr>
          <p:cNvPr id="43012" name="Rectangle 4"/>
          <p:cNvSpPr>
            <a:spLocks noChangeArrowheads="1"/>
          </p:cNvSpPr>
          <p:nvPr/>
        </p:nvSpPr>
        <p:spPr bwMode="auto">
          <a:xfrm>
            <a:off x="179389" y="116633"/>
            <a:ext cx="3671886" cy="71558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Times New Roman" panose="02020603050405020304" pitchFamily="18" charset="0"/>
                <a:cs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cs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cs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9pPr>
          </a:lstStyle>
          <a:p>
            <a:pPr eaLnBrk="1" hangingPunct="1">
              <a:spcBef>
                <a:spcPct val="0"/>
              </a:spcBef>
              <a:buFontTx/>
              <a:buNone/>
            </a:pPr>
            <a:r>
              <a:rPr lang="en-GB" altLang="en-US" sz="2700" b="1" dirty="0"/>
              <a:t>4. What else could it symbolise?</a:t>
            </a:r>
          </a:p>
          <a:p>
            <a:pPr eaLnBrk="1" hangingPunct="1">
              <a:spcBef>
                <a:spcPct val="0"/>
              </a:spcBef>
              <a:buFontTx/>
              <a:buNone/>
            </a:pPr>
            <a:endParaRPr lang="en-GB" altLang="en-US" sz="2700" b="1" dirty="0"/>
          </a:p>
          <a:p>
            <a:pPr eaLnBrk="1" hangingPunct="1">
              <a:spcBef>
                <a:spcPct val="0"/>
              </a:spcBef>
              <a:buFontTx/>
              <a:buNone/>
            </a:pPr>
            <a:r>
              <a:rPr lang="en-GB" altLang="en-US" sz="2700" i="1" dirty="0"/>
              <a:t>The text uses white lights surrounding Bond to make him look angelic; as if with angel’s wings, and suggesting to the audience that he is heroic and on the side of </a:t>
            </a:r>
            <a:r>
              <a:rPr lang="en-GB" altLang="en-US" sz="2700" i="1" dirty="0" smtClean="0"/>
              <a:t>good. </a:t>
            </a:r>
            <a:r>
              <a:rPr lang="en-GB" altLang="en-US" sz="2700" b="1" i="1" dirty="0" smtClean="0"/>
              <a:t>It </a:t>
            </a:r>
            <a:r>
              <a:rPr lang="en-GB" altLang="en-US" sz="2700" b="1" i="1" dirty="0"/>
              <a:t>could also imply that he is godly or ‘other worldly’ in that he has powers above the average male.</a:t>
            </a:r>
          </a:p>
          <a:p>
            <a:pPr eaLnBrk="1" hangingPunct="1">
              <a:spcBef>
                <a:spcPct val="0"/>
              </a:spcBef>
              <a:buFontTx/>
              <a:buNone/>
            </a:pPr>
            <a:endParaRPr lang="en-GB" altLang="en-US" sz="2700" b="1" i="1" dirty="0"/>
          </a:p>
          <a:p>
            <a:pPr eaLnBrk="1" hangingPunct="1">
              <a:spcBef>
                <a:spcPct val="0"/>
              </a:spcBef>
              <a:buFontTx/>
              <a:buNone/>
            </a:pPr>
            <a:endParaRPr lang="en-GB" altLang="en-US" sz="2700" b="1"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2" descr="BondPost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51275" y="0"/>
            <a:ext cx="508317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5" name="Text Box 3"/>
          <p:cNvSpPr txBox="1">
            <a:spLocks noChangeArrowheads="1"/>
          </p:cNvSpPr>
          <p:nvPr/>
        </p:nvSpPr>
        <p:spPr bwMode="auto">
          <a:xfrm>
            <a:off x="179388" y="260350"/>
            <a:ext cx="3455987"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cs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cs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cs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9pPr>
          </a:lstStyle>
          <a:p>
            <a:pPr algn="ctr" eaLnBrk="1" hangingPunct="1">
              <a:spcBef>
                <a:spcPct val="50000"/>
              </a:spcBef>
              <a:buFontTx/>
              <a:buNone/>
            </a:pPr>
            <a:endParaRPr lang="en-US" altLang="en-US" sz="2800"/>
          </a:p>
        </p:txBody>
      </p:sp>
      <p:sp>
        <p:nvSpPr>
          <p:cNvPr id="44036" name="Rectangle 4"/>
          <p:cNvSpPr>
            <a:spLocks noChangeArrowheads="1"/>
          </p:cNvSpPr>
          <p:nvPr/>
        </p:nvSpPr>
        <p:spPr bwMode="auto">
          <a:xfrm>
            <a:off x="179388" y="0"/>
            <a:ext cx="3671887" cy="7109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cs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cs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cs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9pPr>
          </a:lstStyle>
          <a:p>
            <a:pPr eaLnBrk="1" hangingPunct="1">
              <a:spcBef>
                <a:spcPct val="0"/>
              </a:spcBef>
              <a:buFontTx/>
              <a:buNone/>
            </a:pPr>
            <a:endParaRPr lang="en-GB" altLang="en-US" sz="2400" dirty="0"/>
          </a:p>
          <a:p>
            <a:pPr eaLnBrk="1" hangingPunct="1">
              <a:spcBef>
                <a:spcPct val="0"/>
              </a:spcBef>
              <a:buFontTx/>
              <a:buNone/>
            </a:pPr>
            <a:r>
              <a:rPr lang="en-GB" altLang="en-US" sz="2400" b="1" dirty="0"/>
              <a:t>5. Consider an alternative viewpoint.</a:t>
            </a:r>
          </a:p>
          <a:p>
            <a:pPr eaLnBrk="1" hangingPunct="1">
              <a:spcBef>
                <a:spcPct val="0"/>
              </a:spcBef>
              <a:buFontTx/>
              <a:buNone/>
            </a:pPr>
            <a:endParaRPr lang="en-GB" altLang="en-US" sz="2400" dirty="0"/>
          </a:p>
          <a:p>
            <a:pPr eaLnBrk="1" hangingPunct="1">
              <a:spcBef>
                <a:spcPct val="0"/>
              </a:spcBef>
              <a:buFontTx/>
              <a:buNone/>
            </a:pPr>
            <a:r>
              <a:rPr lang="en-GB" altLang="en-US" sz="2400" i="1" dirty="0"/>
              <a:t>The text uses white lights surrounding Bond to make him look angelic; as if with angel’s wings, and suggesting to the audience that he is heroic and on the side of good. It could also imply that he is godly or ‘other worldly’ in that he has powers above the average </a:t>
            </a:r>
            <a:r>
              <a:rPr lang="en-GB" altLang="en-US" sz="2400" i="1" dirty="0" smtClean="0"/>
              <a:t>male. </a:t>
            </a:r>
            <a:r>
              <a:rPr lang="en-GB" altLang="en-US" sz="2400" b="1" dirty="0" smtClean="0"/>
              <a:t>However</a:t>
            </a:r>
            <a:r>
              <a:rPr lang="en-GB" altLang="en-US" sz="2400" b="1" dirty="0"/>
              <a:t>, the </a:t>
            </a:r>
            <a:r>
              <a:rPr lang="en-GB" altLang="en-US" sz="2400" b="1" dirty="0" smtClean="0"/>
              <a:t>dark shadowing </a:t>
            </a:r>
            <a:r>
              <a:rPr lang="en-GB" altLang="en-US" sz="2400" b="1" dirty="0"/>
              <a:t>could suggest a darker </a:t>
            </a:r>
            <a:r>
              <a:rPr lang="en-GB" altLang="en-US" sz="2400" b="1" dirty="0" smtClean="0"/>
              <a:t>side to this hero.</a:t>
            </a:r>
            <a:endParaRPr lang="en-GB" altLang="en-US" sz="2400" dirty="0"/>
          </a:p>
          <a:p>
            <a:pPr eaLnBrk="1" hangingPunct="1">
              <a:spcBef>
                <a:spcPct val="0"/>
              </a:spcBef>
              <a:buFontTx/>
              <a:buNone/>
            </a:pPr>
            <a:endParaRPr lang="en-GB" altLang="en-US" sz="2400"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Picture 2" descr="BondPost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51275" y="0"/>
            <a:ext cx="508317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060" name="Text Box 4"/>
          <p:cNvSpPr txBox="1">
            <a:spLocks noChangeArrowheads="1"/>
          </p:cNvSpPr>
          <p:nvPr/>
        </p:nvSpPr>
        <p:spPr bwMode="auto">
          <a:xfrm>
            <a:off x="323528" y="692696"/>
            <a:ext cx="3168650" cy="4893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spcBef>
                <a:spcPct val="20000"/>
              </a:spcBef>
              <a:buChar char="•"/>
              <a:defRPr sz="3200">
                <a:solidFill>
                  <a:schemeClr val="tx1"/>
                </a:solidFill>
                <a:latin typeface="Times New Roman" panose="02020603050405020304" pitchFamily="18" charset="0"/>
                <a:cs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cs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cs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9pPr>
          </a:lstStyle>
          <a:p>
            <a:pPr eaLnBrk="1" hangingPunct="1">
              <a:spcBef>
                <a:spcPct val="50000"/>
              </a:spcBef>
              <a:buFontTx/>
              <a:buNone/>
            </a:pPr>
            <a:r>
              <a:rPr lang="en-GB" altLang="en-US" sz="2400" b="1" dirty="0">
                <a:latin typeface="Arial" panose="020B0604020202020204" pitchFamily="34" charset="0"/>
              </a:rPr>
              <a:t>T	What is the technique?</a:t>
            </a:r>
          </a:p>
          <a:p>
            <a:pPr eaLnBrk="1" hangingPunct="1">
              <a:spcBef>
                <a:spcPct val="50000"/>
              </a:spcBef>
              <a:buFontTx/>
              <a:buNone/>
            </a:pPr>
            <a:r>
              <a:rPr lang="en-GB" altLang="en-US" sz="2400" b="1" dirty="0">
                <a:latin typeface="Arial" panose="020B0604020202020204" pitchFamily="34" charset="0"/>
              </a:rPr>
              <a:t>E	What is the effect?</a:t>
            </a:r>
          </a:p>
          <a:p>
            <a:pPr eaLnBrk="1" hangingPunct="1">
              <a:spcBef>
                <a:spcPct val="50000"/>
              </a:spcBef>
              <a:buFontTx/>
              <a:buNone/>
            </a:pPr>
            <a:r>
              <a:rPr lang="en-GB" altLang="en-US" sz="2400" b="1" dirty="0">
                <a:latin typeface="Arial" panose="020B0604020202020204" pitchFamily="34" charset="0"/>
              </a:rPr>
              <a:t>A	What is the effect on the audience?</a:t>
            </a:r>
          </a:p>
          <a:p>
            <a:pPr eaLnBrk="1" hangingPunct="1">
              <a:spcBef>
                <a:spcPct val="50000"/>
              </a:spcBef>
              <a:buFontTx/>
              <a:buNone/>
            </a:pPr>
            <a:r>
              <a:rPr lang="en-GB" altLang="en-US" sz="2400" b="1" dirty="0">
                <a:latin typeface="Arial" panose="020B0604020202020204" pitchFamily="34" charset="0"/>
              </a:rPr>
              <a:t>S	What else could it symbolise?</a:t>
            </a:r>
          </a:p>
          <a:p>
            <a:pPr eaLnBrk="1" hangingPunct="1">
              <a:spcBef>
                <a:spcPct val="50000"/>
              </a:spcBef>
              <a:buFontTx/>
              <a:buNone/>
            </a:pPr>
            <a:r>
              <a:rPr lang="en-GB" altLang="en-US" sz="2400" b="1" dirty="0">
                <a:latin typeface="Arial" panose="020B0604020202020204" pitchFamily="34" charset="0"/>
              </a:rPr>
              <a:t>A	Consider an alternative viewpoint.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Content Placeholder 2"/>
          <p:cNvSpPr>
            <a:spLocks noGrp="1"/>
          </p:cNvSpPr>
          <p:nvPr>
            <p:ph idx="1"/>
          </p:nvPr>
        </p:nvSpPr>
        <p:spPr>
          <a:xfrm>
            <a:off x="294312" y="261219"/>
            <a:ext cx="8568952" cy="4382219"/>
          </a:xfrm>
        </p:spPr>
        <p:txBody>
          <a:bodyPr/>
          <a:lstStyle/>
          <a:p>
            <a:pPr lvl="1">
              <a:buFontTx/>
              <a:buNone/>
            </a:pPr>
            <a:r>
              <a:rPr lang="en-US" altLang="en-US" b="1" dirty="0" smtClean="0"/>
              <a:t>SIGN</a:t>
            </a:r>
            <a:endParaRPr lang="en-US" altLang="en-US" b="1" dirty="0"/>
          </a:p>
          <a:p>
            <a:pPr>
              <a:buFontTx/>
              <a:buNone/>
            </a:pPr>
            <a:endParaRPr lang="en-US" altLang="en-US" sz="2400" dirty="0"/>
          </a:p>
          <a:p>
            <a:pPr>
              <a:spcBef>
                <a:spcPts val="0"/>
              </a:spcBef>
              <a:buFontTx/>
              <a:buNone/>
            </a:pPr>
            <a:r>
              <a:rPr lang="en-US" altLang="en-US" dirty="0" smtClean="0"/>
              <a:t>Semiotics is the </a:t>
            </a:r>
            <a:r>
              <a:rPr lang="en-US" altLang="en-US" dirty="0"/>
              <a:t>theory of signs. </a:t>
            </a:r>
            <a:r>
              <a:rPr lang="en-US" altLang="en-US" dirty="0" smtClean="0"/>
              <a:t>        From </a:t>
            </a:r>
            <a:r>
              <a:rPr lang="en-US" altLang="en-US" dirty="0"/>
              <a:t>the Greek </a:t>
            </a:r>
            <a:r>
              <a:rPr lang="en-US" altLang="en-US" i="1" dirty="0" err="1"/>
              <a:t>semeiotikos</a:t>
            </a:r>
            <a:r>
              <a:rPr lang="en-US" altLang="en-US" i="1" dirty="0"/>
              <a:t>, </a:t>
            </a:r>
            <a:r>
              <a:rPr lang="en-US" altLang="en-US" i="1" dirty="0" smtClean="0"/>
              <a:t>which </a:t>
            </a:r>
            <a:r>
              <a:rPr lang="en-US" altLang="en-US" dirty="0" smtClean="0"/>
              <a:t>means </a:t>
            </a:r>
            <a:r>
              <a:rPr lang="en-US" altLang="en-US" dirty="0"/>
              <a:t>“an interpreter of signs.” Signing is vital to </a:t>
            </a:r>
            <a:r>
              <a:rPr lang="en-US" altLang="en-US" dirty="0" smtClean="0"/>
              <a:t>human existence </a:t>
            </a:r>
            <a:r>
              <a:rPr lang="en-US" altLang="en-US" dirty="0"/>
              <a:t>because it underlies all forms </a:t>
            </a:r>
            <a:r>
              <a:rPr lang="en-US" altLang="en-US" dirty="0" smtClean="0"/>
              <a:t>of communication. Within </a:t>
            </a:r>
            <a:r>
              <a:rPr lang="en-US" altLang="en-US" dirty="0"/>
              <a:t>semiotics, </a:t>
            </a:r>
            <a:r>
              <a:rPr lang="en-US" altLang="en-US" u="sng" dirty="0"/>
              <a:t>anything that is used for </a:t>
            </a:r>
            <a:r>
              <a:rPr lang="en-US" altLang="en-US" u="sng" dirty="0" smtClean="0"/>
              <a:t>human communication </a:t>
            </a:r>
            <a:r>
              <a:rPr lang="en-US" altLang="en-US" u="sng" dirty="0"/>
              <a:t>is defined as a sign</a:t>
            </a:r>
            <a:r>
              <a:rPr lang="en-US" altLang="en-US" dirty="0"/>
              <a:t>:  … ? </a:t>
            </a:r>
          </a:p>
        </p:txBody>
      </p:sp>
      <p:pic>
        <p:nvPicPr>
          <p:cNvPr id="6147" name="Picture 2" descr="Thumbs up.jpg"/>
          <p:cNvPicPr>
            <a:picLocks noChangeAspect="1"/>
          </p:cNvPicPr>
          <p:nvPr/>
        </p:nvPicPr>
        <p:blipFill rotWithShape="1">
          <a:blip r:embed="rId2">
            <a:extLst>
              <a:ext uri="{28A0092B-C50C-407E-A947-70E740481C1C}">
                <a14:useLocalDpi xmlns:a14="http://schemas.microsoft.com/office/drawing/2010/main" val="0"/>
              </a:ext>
            </a:extLst>
          </a:blip>
          <a:srcRect l="12358" r="7304" b="12422"/>
          <a:stretch/>
        </p:blipFill>
        <p:spPr bwMode="auto">
          <a:xfrm>
            <a:off x="5436096" y="980728"/>
            <a:ext cx="792088" cy="791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8" name="Picture 3" descr="angry face.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094484" y="4427195"/>
            <a:ext cx="3309962" cy="22164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9" name="Picture 4" descr="Emo.bmp"/>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555149" y="4249566"/>
            <a:ext cx="2157412" cy="2571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0" name="Picture 5" descr="Prayer.jpg"/>
          <p:cNvPicPr>
            <a:picLocks noChangeAspect="1"/>
          </p:cNvPicPr>
          <p:nvPr/>
        </p:nvPicPr>
        <p:blipFill rotWithShape="1">
          <a:blip r:embed="rId5">
            <a:extLst>
              <a:ext uri="{28A0092B-C50C-407E-A947-70E740481C1C}">
                <a14:useLocalDpi xmlns:a14="http://schemas.microsoft.com/office/drawing/2010/main" val="0"/>
              </a:ext>
            </a:extLst>
          </a:blip>
          <a:srcRect l="8587"/>
          <a:stretch/>
        </p:blipFill>
        <p:spPr bwMode="auto">
          <a:xfrm>
            <a:off x="251520" y="4427195"/>
            <a:ext cx="2677418" cy="22164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mage result for movie poster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67744" y="169766"/>
            <a:ext cx="4464496" cy="6610889"/>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Image result for movie poster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67744" y="-84703"/>
            <a:ext cx="4896544" cy="696651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pPr eaLnBrk="1" hangingPunct="1"/>
            <a:r>
              <a:rPr lang="en-GB" altLang="en-US"/>
              <a:t>What have you learned?</a:t>
            </a:r>
          </a:p>
        </p:txBody>
      </p:sp>
      <p:sp>
        <p:nvSpPr>
          <p:cNvPr id="49155" name="Rectangle 3"/>
          <p:cNvSpPr>
            <a:spLocks noGrp="1" noChangeArrowheads="1"/>
          </p:cNvSpPr>
          <p:nvPr>
            <p:ph type="body" idx="1"/>
          </p:nvPr>
        </p:nvSpPr>
        <p:spPr>
          <a:solidFill>
            <a:schemeClr val="accent1">
              <a:lumMod val="20000"/>
              <a:lumOff val="80000"/>
            </a:schemeClr>
          </a:solidFill>
        </p:spPr>
        <p:txBody>
          <a:bodyPr/>
          <a:lstStyle/>
          <a:p>
            <a:pPr eaLnBrk="1" hangingPunct="1">
              <a:buFontTx/>
              <a:buNone/>
            </a:pPr>
            <a:endParaRPr lang="en-GB" altLang="en-US" dirty="0"/>
          </a:p>
          <a:p>
            <a:pPr eaLnBrk="1" hangingPunct="1"/>
            <a:r>
              <a:rPr lang="en-GB" altLang="en-US" dirty="0"/>
              <a:t>Terminology/Vocabulary</a:t>
            </a:r>
          </a:p>
          <a:p>
            <a:pPr eaLnBrk="1" hangingPunct="1"/>
            <a:endParaRPr lang="en-GB" altLang="en-US" dirty="0"/>
          </a:p>
          <a:p>
            <a:pPr eaLnBrk="1" hangingPunct="1"/>
            <a:r>
              <a:rPr lang="en-GB" altLang="en-US" dirty="0"/>
              <a:t>Phrases for </a:t>
            </a:r>
            <a:r>
              <a:rPr lang="en-GB" altLang="en-US" dirty="0" smtClean="0"/>
              <a:t>your TEASA analysis</a:t>
            </a:r>
            <a:endParaRPr lang="en-GB" altLang="en-US" dirty="0"/>
          </a:p>
          <a:p>
            <a:pPr eaLnBrk="1" hangingPunct="1"/>
            <a:endParaRPr lang="en-GB" altLang="en-US" dirty="0"/>
          </a:p>
          <a:p>
            <a:pPr eaLnBrk="1" hangingPunct="1"/>
            <a:r>
              <a:rPr lang="en-GB" altLang="en-US" dirty="0"/>
              <a:t>How to earn more points in your </a:t>
            </a:r>
            <a:r>
              <a:rPr lang="en-GB" altLang="en-US" dirty="0" smtClean="0"/>
              <a:t>reading response and semiotic analysis</a:t>
            </a:r>
            <a:endParaRPr lang="en-GB" alt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720436"/>
            <a:ext cx="6874622" cy="4796796"/>
          </a:xfrm>
        </p:spPr>
        <p:txBody>
          <a:bodyPr>
            <a:noAutofit/>
          </a:bodyPr>
          <a:lstStyle/>
          <a:p>
            <a:pPr marL="0" indent="0">
              <a:buNone/>
            </a:pPr>
            <a:endParaRPr lang="en-US" sz="3200" dirty="0"/>
          </a:p>
          <a:p>
            <a:pPr marL="0" indent="0">
              <a:buNone/>
            </a:pPr>
            <a:r>
              <a:rPr lang="en-US" sz="3200" dirty="0"/>
              <a:t>SIGNIFIER:</a:t>
            </a:r>
          </a:p>
          <a:p>
            <a:pPr marL="0" indent="0">
              <a:buNone/>
            </a:pPr>
            <a:endParaRPr lang="en-US" sz="3200" dirty="0"/>
          </a:p>
          <a:p>
            <a:pPr marL="0" indent="0">
              <a:buNone/>
            </a:pPr>
            <a:endParaRPr lang="en-US" sz="3200" dirty="0"/>
          </a:p>
          <a:p>
            <a:pPr marL="0" indent="0">
              <a:buNone/>
            </a:pPr>
            <a:endParaRPr lang="en-US" sz="3200" dirty="0"/>
          </a:p>
          <a:p>
            <a:pPr marL="0" indent="0">
              <a:buNone/>
            </a:pPr>
            <a:endParaRPr lang="en-US" sz="3200" dirty="0" smtClean="0"/>
          </a:p>
          <a:p>
            <a:pPr marL="0" indent="0">
              <a:buNone/>
            </a:pPr>
            <a:r>
              <a:rPr lang="en-US" sz="3200" dirty="0" smtClean="0"/>
              <a:t>SIGNIFIED</a:t>
            </a:r>
            <a:r>
              <a:rPr lang="en-US" sz="3200" dirty="0"/>
              <a:t>:   “Okay”  “Approval” </a:t>
            </a:r>
          </a:p>
          <a:p>
            <a:pPr marL="0" indent="0">
              <a:buNone/>
            </a:pPr>
            <a:r>
              <a:rPr lang="en-US" sz="3200" dirty="0"/>
              <a:t>	</a:t>
            </a:r>
            <a:r>
              <a:rPr lang="en-US" dirty="0"/>
              <a:t> </a:t>
            </a:r>
            <a:r>
              <a:rPr lang="en-US" dirty="0" smtClean="0"/>
              <a:t>            </a:t>
            </a:r>
            <a:r>
              <a:rPr lang="en-US" sz="3200" dirty="0" smtClean="0"/>
              <a:t>“</a:t>
            </a:r>
            <a:r>
              <a:rPr lang="en-US" sz="3200" dirty="0"/>
              <a:t>Go ahead”  “I’m in” Etc.  </a:t>
            </a:r>
          </a:p>
        </p:txBody>
      </p:sp>
      <p:pic>
        <p:nvPicPr>
          <p:cNvPr id="4" name="Picture 3"/>
          <p:cNvPicPr>
            <a:picLocks noChangeAspect="1"/>
          </p:cNvPicPr>
          <p:nvPr/>
        </p:nvPicPr>
        <p:blipFill>
          <a:blip r:embed="rId3"/>
          <a:stretch>
            <a:fillRect/>
          </a:stretch>
        </p:blipFill>
        <p:spPr>
          <a:xfrm>
            <a:off x="3087396" y="685800"/>
            <a:ext cx="2627604" cy="2414225"/>
          </a:xfrm>
          <a:prstGeom prst="rect">
            <a:avLst/>
          </a:prstGeom>
        </p:spPr>
      </p:pic>
      <p:sp>
        <p:nvSpPr>
          <p:cNvPr id="7" name="TextBox 6"/>
          <p:cNvSpPr txBox="1"/>
          <p:nvPr/>
        </p:nvSpPr>
        <p:spPr>
          <a:xfrm>
            <a:off x="7712822" y="2667000"/>
            <a:ext cx="1323109" cy="584775"/>
          </a:xfrm>
          <a:prstGeom prst="rect">
            <a:avLst/>
          </a:prstGeom>
          <a:noFill/>
        </p:spPr>
        <p:txBody>
          <a:bodyPr wrap="square" rtlCol="0">
            <a:spAutoFit/>
          </a:bodyPr>
          <a:lstStyle/>
          <a:p>
            <a:r>
              <a:rPr lang="en-US" sz="3200" dirty="0"/>
              <a:t>SIGN</a:t>
            </a:r>
          </a:p>
        </p:txBody>
      </p:sp>
      <p:cxnSp>
        <p:nvCxnSpPr>
          <p:cNvPr id="9" name="Straight Connector 8"/>
          <p:cNvCxnSpPr>
            <a:endCxn id="7" idx="1"/>
          </p:cNvCxnSpPr>
          <p:nvPr/>
        </p:nvCxnSpPr>
        <p:spPr>
          <a:xfrm>
            <a:off x="5960222" y="1902369"/>
            <a:ext cx="1752600" cy="1057019"/>
          </a:xfrm>
          <a:prstGeom prst="line">
            <a:avLst/>
          </a:prstGeom>
          <a:ln w="57150">
            <a:solidFill>
              <a:srgbClr val="002060"/>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p:nvPicPr>
        <p:blipFill>
          <a:blip r:embed="rId4"/>
          <a:stretch>
            <a:fillRect/>
          </a:stretch>
        </p:blipFill>
        <p:spPr>
          <a:xfrm rot="18270511">
            <a:off x="5665580" y="2999900"/>
            <a:ext cx="2026856" cy="1115665"/>
          </a:xfrm>
          <a:prstGeom prst="rect">
            <a:avLst/>
          </a:prstGeom>
        </p:spPr>
      </p:pic>
    </p:spTree>
    <p:extLst>
      <p:ext uri="{BB962C8B-B14F-4D97-AF65-F5344CB8AC3E}">
        <p14:creationId xmlns:p14="http://schemas.microsoft.com/office/powerpoint/2010/main" val="64891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ctrTitle"/>
          </p:nvPr>
        </p:nvSpPr>
        <p:spPr>
          <a:xfrm>
            <a:off x="685800" y="2286000"/>
            <a:ext cx="7772400" cy="1143000"/>
          </a:xfrm>
        </p:spPr>
        <p:txBody>
          <a:bodyPr/>
          <a:lstStyle/>
          <a:p>
            <a:pPr eaLnBrk="1" hangingPunct="1"/>
            <a:r>
              <a:rPr lang="en-GB" altLang="en-US"/>
              <a:t>  </a:t>
            </a:r>
          </a:p>
        </p:txBody>
      </p:sp>
      <p:sp>
        <p:nvSpPr>
          <p:cNvPr id="9219" name="Rectangle 3"/>
          <p:cNvSpPr>
            <a:spLocks noGrp="1" noChangeArrowheads="1"/>
          </p:cNvSpPr>
          <p:nvPr>
            <p:ph type="subTitle" idx="1"/>
          </p:nvPr>
        </p:nvSpPr>
        <p:spPr>
          <a:xfrm>
            <a:off x="1371600" y="5334000"/>
            <a:ext cx="6400800" cy="838200"/>
          </a:xfrm>
        </p:spPr>
        <p:txBody>
          <a:bodyPr/>
          <a:lstStyle/>
          <a:p>
            <a:pPr eaLnBrk="1" hangingPunct="1"/>
            <a:r>
              <a:rPr lang="en-GB" altLang="en-US" sz="3600" dirty="0"/>
              <a:t>Write down words/phrases/ideas associated with it</a:t>
            </a:r>
          </a:p>
        </p:txBody>
      </p:sp>
      <p:sp>
        <p:nvSpPr>
          <p:cNvPr id="9220" name="Text Box 5"/>
          <p:cNvSpPr txBox="1">
            <a:spLocks noChangeArrowheads="1"/>
          </p:cNvSpPr>
          <p:nvPr/>
        </p:nvSpPr>
        <p:spPr bwMode="auto">
          <a:xfrm>
            <a:off x="1108720" y="533400"/>
            <a:ext cx="66294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cs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cs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cs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9pPr>
          </a:lstStyle>
          <a:p>
            <a:pPr eaLnBrk="1" hangingPunct="1">
              <a:spcBef>
                <a:spcPct val="50000"/>
              </a:spcBef>
              <a:buFontTx/>
              <a:buNone/>
            </a:pPr>
            <a:r>
              <a:rPr lang="en-GB" altLang="en-US" sz="3600" dirty="0"/>
              <a:t>Think about a heart</a:t>
            </a:r>
            <a:r>
              <a:rPr lang="en-GB" altLang="en-US" sz="2400" dirty="0"/>
              <a:t>.</a:t>
            </a:r>
          </a:p>
        </p:txBody>
      </p:sp>
      <p:pic>
        <p:nvPicPr>
          <p:cNvPr id="9221" name="Picture 7" descr="big-hear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4600" y="1295400"/>
            <a:ext cx="4267200" cy="350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ctrTitle"/>
          </p:nvPr>
        </p:nvSpPr>
        <p:spPr>
          <a:xfrm>
            <a:off x="685800" y="2286000"/>
            <a:ext cx="7772400" cy="1143000"/>
          </a:xfrm>
        </p:spPr>
        <p:txBody>
          <a:bodyPr/>
          <a:lstStyle/>
          <a:p>
            <a:pPr eaLnBrk="1" hangingPunct="1"/>
            <a:r>
              <a:rPr lang="en-GB" altLang="en-US"/>
              <a:t>  </a:t>
            </a:r>
          </a:p>
        </p:txBody>
      </p:sp>
      <p:sp>
        <p:nvSpPr>
          <p:cNvPr id="11267" name="Text Box 4"/>
          <p:cNvSpPr txBox="1">
            <a:spLocks noChangeArrowheads="1"/>
          </p:cNvSpPr>
          <p:nvPr/>
        </p:nvSpPr>
        <p:spPr bwMode="auto">
          <a:xfrm>
            <a:off x="304800" y="457200"/>
            <a:ext cx="8458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cs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cs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cs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9pPr>
          </a:lstStyle>
          <a:p>
            <a:pPr eaLnBrk="1" hangingPunct="1">
              <a:spcBef>
                <a:spcPct val="50000"/>
              </a:spcBef>
              <a:buFontTx/>
              <a:buNone/>
            </a:pPr>
            <a:endParaRPr lang="en-US" altLang="en-US" sz="2400"/>
          </a:p>
        </p:txBody>
      </p:sp>
      <p:pic>
        <p:nvPicPr>
          <p:cNvPr id="11268" name="Picture 5" descr="big-hear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4600" y="1295400"/>
            <a:ext cx="4267200" cy="350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9" name="Text Box 6"/>
          <p:cNvSpPr txBox="1">
            <a:spLocks noChangeArrowheads="1"/>
          </p:cNvSpPr>
          <p:nvPr/>
        </p:nvSpPr>
        <p:spPr bwMode="auto">
          <a:xfrm>
            <a:off x="609600" y="381000"/>
            <a:ext cx="7848600" cy="6481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cs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cs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cs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9pPr>
          </a:lstStyle>
          <a:p>
            <a:pPr eaLnBrk="1" hangingPunct="1">
              <a:spcBef>
                <a:spcPct val="50000"/>
              </a:spcBef>
              <a:buFontTx/>
              <a:buNone/>
            </a:pPr>
            <a:r>
              <a:rPr lang="en-GB" altLang="en-US" sz="2400"/>
              <a:t>           Blood             Pump             Muscle            Life       </a:t>
            </a:r>
          </a:p>
          <a:p>
            <a:pPr eaLnBrk="1" hangingPunct="1">
              <a:spcBef>
                <a:spcPct val="50000"/>
              </a:spcBef>
              <a:buFontTx/>
              <a:buNone/>
            </a:pPr>
            <a:r>
              <a:rPr lang="en-GB" altLang="en-US" sz="2400"/>
              <a:t>  </a:t>
            </a:r>
          </a:p>
          <a:p>
            <a:pPr eaLnBrk="1" hangingPunct="1">
              <a:spcBef>
                <a:spcPct val="50000"/>
              </a:spcBef>
              <a:buFontTx/>
              <a:buNone/>
            </a:pPr>
            <a:r>
              <a:rPr lang="en-GB" altLang="en-US" sz="2400"/>
              <a:t>    Red                                                                      Emotions           </a:t>
            </a:r>
          </a:p>
          <a:p>
            <a:pPr eaLnBrk="1" hangingPunct="1">
              <a:spcBef>
                <a:spcPct val="50000"/>
              </a:spcBef>
              <a:buFontTx/>
              <a:buNone/>
            </a:pPr>
            <a:endParaRPr lang="en-GB" altLang="en-US" sz="2400"/>
          </a:p>
          <a:p>
            <a:pPr eaLnBrk="1" hangingPunct="1">
              <a:spcBef>
                <a:spcPct val="50000"/>
              </a:spcBef>
              <a:buFontTx/>
              <a:buNone/>
            </a:pPr>
            <a:r>
              <a:rPr lang="en-GB" altLang="en-US" sz="2400"/>
              <a:t>Feeling                                                                           Strength          </a:t>
            </a:r>
          </a:p>
          <a:p>
            <a:pPr eaLnBrk="1" hangingPunct="1">
              <a:spcBef>
                <a:spcPct val="50000"/>
              </a:spcBef>
              <a:buFontTx/>
              <a:buNone/>
            </a:pPr>
            <a:endParaRPr lang="en-GB" altLang="en-US" sz="2400"/>
          </a:p>
          <a:p>
            <a:pPr eaLnBrk="1" hangingPunct="1">
              <a:spcBef>
                <a:spcPct val="50000"/>
              </a:spcBef>
              <a:buFontTx/>
              <a:buNone/>
            </a:pPr>
            <a:r>
              <a:rPr lang="en-GB" altLang="en-US" sz="2400"/>
              <a:t>  Body                                                                             Love </a:t>
            </a:r>
          </a:p>
          <a:p>
            <a:pPr eaLnBrk="1" hangingPunct="1">
              <a:spcBef>
                <a:spcPct val="50000"/>
              </a:spcBef>
              <a:buFontTx/>
              <a:buNone/>
            </a:pPr>
            <a:endParaRPr lang="en-GB" altLang="en-US" sz="2400"/>
          </a:p>
          <a:p>
            <a:pPr eaLnBrk="1" hangingPunct="1">
              <a:spcBef>
                <a:spcPct val="50000"/>
              </a:spcBef>
              <a:buFontTx/>
              <a:buNone/>
            </a:pPr>
            <a:r>
              <a:rPr lang="en-GB" altLang="en-US" sz="2400"/>
              <a:t>      Centre                                                                      Care</a:t>
            </a:r>
          </a:p>
          <a:p>
            <a:pPr eaLnBrk="1" hangingPunct="1">
              <a:spcBef>
                <a:spcPct val="50000"/>
              </a:spcBef>
              <a:buFontTx/>
              <a:buNone/>
            </a:pPr>
            <a:endParaRPr lang="en-GB" altLang="en-US" sz="2400"/>
          </a:p>
          <a:p>
            <a:pPr eaLnBrk="1" hangingPunct="1">
              <a:spcBef>
                <a:spcPct val="50000"/>
              </a:spcBef>
              <a:buFontTx/>
              <a:buNone/>
            </a:pPr>
            <a:r>
              <a:rPr lang="en-GB" altLang="en-US" sz="2400"/>
              <a:t>	    Organ                  Courage                 Bravery          </a:t>
            </a:r>
          </a:p>
          <a:p>
            <a:pPr eaLnBrk="1" hangingPunct="1">
              <a:spcBef>
                <a:spcPct val="50000"/>
              </a:spcBef>
              <a:buFontTx/>
              <a:buNone/>
            </a:pPr>
            <a:r>
              <a:rPr lang="en-GB" altLang="en-US" sz="2400"/>
              <a:t>                         Sincerity                  Determination</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255712" y="441325"/>
            <a:ext cx="8784976" cy="1143000"/>
          </a:xfrm>
        </p:spPr>
        <p:txBody>
          <a:bodyPr/>
          <a:lstStyle/>
          <a:p>
            <a:pPr algn="l" eaLnBrk="1" hangingPunct="1"/>
            <a:r>
              <a:rPr lang="en-GB" altLang="en-US" sz="3200" dirty="0"/>
              <a:t>Sort your words/phrases out into </a:t>
            </a:r>
            <a:r>
              <a:rPr lang="en-GB" altLang="en-US" sz="3200" i="1" dirty="0"/>
              <a:t>literal</a:t>
            </a:r>
            <a:r>
              <a:rPr lang="en-GB" altLang="en-US" sz="3200" dirty="0"/>
              <a:t> associations </a:t>
            </a:r>
            <a:r>
              <a:rPr lang="en-GB" altLang="en-US" sz="3200" dirty="0" smtClean="0"/>
              <a:t>(referring to a real heart</a:t>
            </a:r>
            <a:r>
              <a:rPr lang="en-GB" altLang="en-US" sz="3200" dirty="0"/>
              <a:t>) and </a:t>
            </a:r>
            <a:r>
              <a:rPr lang="en-GB" altLang="en-US" sz="3200" i="1" dirty="0"/>
              <a:t>connotations</a:t>
            </a:r>
            <a:r>
              <a:rPr lang="en-GB" altLang="en-US" sz="3200" dirty="0"/>
              <a:t> (referring to the idea of the </a:t>
            </a:r>
            <a:r>
              <a:rPr lang="en-GB" altLang="en-US" sz="3200" dirty="0" smtClean="0"/>
              <a:t>heart--what </a:t>
            </a:r>
            <a:r>
              <a:rPr lang="en-GB" altLang="en-US" sz="3200" dirty="0"/>
              <a:t>the heart represents)</a:t>
            </a:r>
          </a:p>
        </p:txBody>
      </p:sp>
      <p:sp>
        <p:nvSpPr>
          <p:cNvPr id="14339" name="Rectangle 3"/>
          <p:cNvSpPr>
            <a:spLocks noGrp="1" noChangeArrowheads="1"/>
          </p:cNvSpPr>
          <p:nvPr>
            <p:ph type="body" sz="half" idx="1"/>
          </p:nvPr>
        </p:nvSpPr>
        <p:spPr/>
        <p:txBody>
          <a:bodyPr/>
          <a:lstStyle/>
          <a:p>
            <a:pPr eaLnBrk="1" hangingPunct="1">
              <a:buFontTx/>
              <a:buNone/>
            </a:pPr>
            <a:r>
              <a:rPr lang="en-GB" altLang="en-US"/>
              <a:t>  </a:t>
            </a:r>
          </a:p>
        </p:txBody>
      </p:sp>
      <p:sp>
        <p:nvSpPr>
          <p:cNvPr id="14340" name="Text Box 6"/>
          <p:cNvSpPr txBox="1">
            <a:spLocks noChangeArrowheads="1"/>
          </p:cNvSpPr>
          <p:nvPr/>
        </p:nvSpPr>
        <p:spPr bwMode="auto">
          <a:xfrm>
            <a:off x="1660004" y="6096000"/>
            <a:ext cx="76962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cs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cs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cs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9pPr>
          </a:lstStyle>
          <a:p>
            <a:pPr eaLnBrk="1" hangingPunct="1">
              <a:spcBef>
                <a:spcPct val="50000"/>
              </a:spcBef>
              <a:buFontTx/>
              <a:buNone/>
            </a:pPr>
            <a:r>
              <a:rPr lang="en-GB" altLang="en-US" sz="3600" b="1" dirty="0"/>
              <a:t>Denotation </a:t>
            </a:r>
            <a:r>
              <a:rPr lang="en-GB" altLang="en-US" sz="2400" dirty="0"/>
              <a:t>                           </a:t>
            </a:r>
            <a:r>
              <a:rPr lang="en-GB" altLang="en-US" b="1" dirty="0" smtClean="0"/>
              <a:t>Connotation</a:t>
            </a:r>
            <a:endParaRPr lang="en-GB" altLang="en-US" b="1" dirty="0"/>
          </a:p>
        </p:txBody>
      </p:sp>
      <p:pic>
        <p:nvPicPr>
          <p:cNvPr id="14341" name="Picture 7" descr="heart_anatom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981200"/>
            <a:ext cx="5715000" cy="421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2" name="Picture 9" descr="big-heart"/>
          <p:cNvPicPr>
            <a:picLocks noGrp="1" noChangeAspect="1" noChangeArrowheads="1"/>
          </p:cNvPicPr>
          <p:nvPr>
            <p:ph type="body" sz="half" idx="2"/>
          </p:nvPr>
        </p:nvPicPr>
        <p:blipFill>
          <a:blip r:embed="rId3">
            <a:extLst>
              <a:ext uri="{28A0092B-C50C-407E-A947-70E740481C1C}">
                <a14:useLocalDpi xmlns:a14="http://schemas.microsoft.com/office/drawing/2010/main" val="0"/>
              </a:ext>
            </a:extLst>
          </a:blip>
          <a:srcRect/>
          <a:stretch>
            <a:fillRect/>
          </a:stretch>
        </p:blipFill>
        <p:spPr>
          <a:xfrm>
            <a:off x="5508104" y="2564904"/>
            <a:ext cx="3276600" cy="2690908"/>
          </a:xfr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1619250" y="620713"/>
            <a:ext cx="7772400" cy="1143000"/>
          </a:xfrm>
        </p:spPr>
        <p:txBody>
          <a:bodyPr/>
          <a:lstStyle/>
          <a:p>
            <a:pPr eaLnBrk="1" hangingPunct="1"/>
            <a:r>
              <a:rPr lang="en-GB" altLang="en-US"/>
              <a:t>Spectacles/Glasses</a:t>
            </a:r>
          </a:p>
        </p:txBody>
      </p:sp>
      <p:sp>
        <p:nvSpPr>
          <p:cNvPr id="20483" name="Rectangle 3"/>
          <p:cNvSpPr>
            <a:spLocks noGrp="1" noChangeArrowheads="1"/>
          </p:cNvSpPr>
          <p:nvPr>
            <p:ph type="body" sz="half" idx="1"/>
          </p:nvPr>
        </p:nvSpPr>
        <p:spPr/>
        <p:txBody>
          <a:bodyPr/>
          <a:lstStyle/>
          <a:p>
            <a:pPr eaLnBrk="1" hangingPunct="1">
              <a:buFontTx/>
              <a:buNone/>
            </a:pPr>
            <a:r>
              <a:rPr lang="en-GB" altLang="en-US" u="sng"/>
              <a:t>Denotations</a:t>
            </a:r>
          </a:p>
        </p:txBody>
      </p:sp>
      <p:sp>
        <p:nvSpPr>
          <p:cNvPr id="20484" name="Rectangle 4"/>
          <p:cNvSpPr>
            <a:spLocks noGrp="1" noChangeArrowheads="1"/>
          </p:cNvSpPr>
          <p:nvPr>
            <p:ph type="body" sz="half" idx="2"/>
          </p:nvPr>
        </p:nvSpPr>
        <p:spPr/>
        <p:txBody>
          <a:bodyPr/>
          <a:lstStyle/>
          <a:p>
            <a:pPr eaLnBrk="1" hangingPunct="1">
              <a:buFontTx/>
              <a:buNone/>
            </a:pPr>
            <a:r>
              <a:rPr lang="en-GB" altLang="en-US" u="sng"/>
              <a:t>Connotations</a:t>
            </a:r>
          </a:p>
          <a:p>
            <a:pPr eaLnBrk="1" hangingPunct="1">
              <a:buFontTx/>
              <a:buNone/>
            </a:pPr>
            <a:endParaRPr lang="en-GB" altLang="en-US"/>
          </a:p>
        </p:txBody>
      </p:sp>
      <p:pic>
        <p:nvPicPr>
          <p:cNvPr id="20485" name="Picture 7" descr="MCj0413618000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288" y="0"/>
            <a:ext cx="2589212" cy="1995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1619250" y="620713"/>
            <a:ext cx="7772400" cy="1143000"/>
          </a:xfrm>
        </p:spPr>
        <p:txBody>
          <a:bodyPr/>
          <a:lstStyle/>
          <a:p>
            <a:pPr eaLnBrk="1" hangingPunct="1"/>
            <a:r>
              <a:rPr lang="en-GB" altLang="en-US" dirty="0"/>
              <a:t>Spectacles/Glasses</a:t>
            </a:r>
          </a:p>
        </p:txBody>
      </p:sp>
      <p:sp>
        <p:nvSpPr>
          <p:cNvPr id="21507" name="Rectangle 3"/>
          <p:cNvSpPr>
            <a:spLocks noGrp="1" noChangeArrowheads="1"/>
          </p:cNvSpPr>
          <p:nvPr>
            <p:ph type="body" sz="half" idx="1"/>
          </p:nvPr>
        </p:nvSpPr>
        <p:spPr/>
        <p:txBody>
          <a:bodyPr/>
          <a:lstStyle/>
          <a:p>
            <a:pPr eaLnBrk="1" hangingPunct="1">
              <a:buFontTx/>
              <a:buNone/>
            </a:pPr>
            <a:r>
              <a:rPr lang="en-GB" altLang="en-US" b="1" u="sng" dirty="0"/>
              <a:t>Denotations</a:t>
            </a:r>
          </a:p>
          <a:p>
            <a:pPr eaLnBrk="1" hangingPunct="1">
              <a:buFontTx/>
              <a:buNone/>
            </a:pPr>
            <a:r>
              <a:rPr lang="en-GB" altLang="en-US" dirty="0"/>
              <a:t>Sight/Vision</a:t>
            </a:r>
          </a:p>
          <a:p>
            <a:pPr eaLnBrk="1" hangingPunct="1">
              <a:buFontTx/>
              <a:buNone/>
            </a:pPr>
            <a:r>
              <a:rPr lang="en-GB" altLang="en-US" dirty="0"/>
              <a:t>Optometry</a:t>
            </a:r>
          </a:p>
          <a:p>
            <a:pPr eaLnBrk="1" hangingPunct="1">
              <a:buFontTx/>
              <a:buNone/>
            </a:pPr>
            <a:r>
              <a:rPr lang="en-GB" altLang="en-US" dirty="0"/>
              <a:t>Eyes</a:t>
            </a:r>
          </a:p>
          <a:p>
            <a:pPr eaLnBrk="1" hangingPunct="1">
              <a:buFontTx/>
              <a:buNone/>
            </a:pPr>
            <a:r>
              <a:rPr lang="en-GB" altLang="en-US" dirty="0"/>
              <a:t>Long/short sighted</a:t>
            </a:r>
          </a:p>
          <a:p>
            <a:pPr eaLnBrk="1" hangingPunct="1">
              <a:buFontTx/>
              <a:buNone/>
            </a:pPr>
            <a:r>
              <a:rPr lang="en-GB" altLang="en-US" dirty="0"/>
              <a:t>Lenses</a:t>
            </a:r>
          </a:p>
          <a:p>
            <a:pPr eaLnBrk="1" hangingPunct="1">
              <a:buFontTx/>
              <a:buNone/>
            </a:pPr>
            <a:r>
              <a:rPr lang="en-GB" altLang="en-US" dirty="0"/>
              <a:t>Glass</a:t>
            </a:r>
          </a:p>
        </p:txBody>
      </p:sp>
      <p:sp>
        <p:nvSpPr>
          <p:cNvPr id="21508" name="Rectangle 4"/>
          <p:cNvSpPr>
            <a:spLocks noGrp="1" noChangeArrowheads="1"/>
          </p:cNvSpPr>
          <p:nvPr>
            <p:ph type="body" sz="half" idx="2"/>
          </p:nvPr>
        </p:nvSpPr>
        <p:spPr/>
        <p:txBody>
          <a:bodyPr/>
          <a:lstStyle/>
          <a:p>
            <a:pPr eaLnBrk="1" hangingPunct="1">
              <a:buFontTx/>
              <a:buNone/>
            </a:pPr>
            <a:r>
              <a:rPr lang="en-GB" altLang="en-US" b="1" u="sng" dirty="0"/>
              <a:t>Connotations</a:t>
            </a:r>
          </a:p>
          <a:p>
            <a:pPr eaLnBrk="1" hangingPunct="1">
              <a:buFontTx/>
              <a:buNone/>
            </a:pPr>
            <a:endParaRPr lang="en-GB" altLang="en-US" dirty="0"/>
          </a:p>
        </p:txBody>
      </p:sp>
      <p:pic>
        <p:nvPicPr>
          <p:cNvPr id="21509" name="Picture 5" descr="MCj0413618000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288" y="0"/>
            <a:ext cx="2589212" cy="1995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Times New Roman"/>
      </a:majorFont>
      <a:minorFont>
        <a:latin typeface="Times New Roman"/>
        <a:ea typeface=""/>
        <a:cs typeface="Times New Roma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2352</TotalTime>
  <Words>881</Words>
  <Application>Microsoft Office PowerPoint</Application>
  <PresentationFormat>On-screen Show (4:3)</PresentationFormat>
  <Paragraphs>164</Paragraphs>
  <Slides>32</Slides>
  <Notes>8</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32</vt:i4>
      </vt:variant>
    </vt:vector>
  </HeadingPairs>
  <TitlesOfParts>
    <vt:vector size="40" baseType="lpstr">
      <vt:lpstr>Arial</vt:lpstr>
      <vt:lpstr>Arial Black</vt:lpstr>
      <vt:lpstr>Arial Unicode MS</vt:lpstr>
      <vt:lpstr>ArialMT</vt:lpstr>
      <vt:lpstr>Calibri</vt:lpstr>
      <vt:lpstr>Times</vt:lpstr>
      <vt:lpstr>Times New Roman</vt:lpstr>
      <vt:lpstr>Default Design</vt:lpstr>
      <vt:lpstr>Understanding SEMIOTICS…</vt:lpstr>
      <vt:lpstr>New Terms</vt:lpstr>
      <vt:lpstr>PowerPoint Presentation</vt:lpstr>
      <vt:lpstr>PowerPoint Presentation</vt:lpstr>
      <vt:lpstr>  </vt:lpstr>
      <vt:lpstr>  </vt:lpstr>
      <vt:lpstr>Sort your words/phrases out into literal associations (referring to a real heart) and connotations (referring to the idea of the heart--what the heart represents)</vt:lpstr>
      <vt:lpstr>Spectacles/Glasses</vt:lpstr>
      <vt:lpstr>Spectacles/Glasses</vt:lpstr>
      <vt:lpstr>Spectacles/Glasses</vt:lpstr>
      <vt:lpstr>3 types of signs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USE these phrases…</vt:lpstr>
      <vt:lpstr>PowerPoint Presentation</vt:lpstr>
      <vt:lpstr>PowerPoint Presentation</vt:lpstr>
      <vt:lpstr>PowerPoint Presentation</vt:lpstr>
      <vt:lpstr>PowerPoint Presentation</vt:lpstr>
      <vt:lpstr>PowerPoint Presentation</vt:lpstr>
      <vt:lpstr>PowerPoint Presentation</vt:lpstr>
      <vt:lpstr>What have you learned?</vt:lpstr>
    </vt:vector>
  </TitlesOfParts>
  <Company>ESCC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Lesson objective:</dc:title>
  <dc:creator>default</dc:creator>
  <cp:lastModifiedBy>Janis Page</cp:lastModifiedBy>
  <cp:revision>120</cp:revision>
  <dcterms:created xsi:type="dcterms:W3CDTF">2007-05-22T08:23:07Z</dcterms:created>
  <dcterms:modified xsi:type="dcterms:W3CDTF">2018-10-12T09:20:22Z</dcterms:modified>
</cp:coreProperties>
</file>