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0"/>
  </p:notesMasterIdLst>
  <p:sldIdLst>
    <p:sldId id="266" r:id="rId2"/>
    <p:sldId id="258" r:id="rId3"/>
    <p:sldId id="270" r:id="rId4"/>
    <p:sldId id="273" r:id="rId5"/>
    <p:sldId id="272" r:id="rId6"/>
    <p:sldId id="256" r:id="rId7"/>
    <p:sldId id="257" r:id="rId8"/>
    <p:sldId id="259" r:id="rId9"/>
    <p:sldId id="260" r:id="rId10"/>
    <p:sldId id="261" r:id="rId11"/>
    <p:sldId id="262" r:id="rId12"/>
    <p:sldId id="263" r:id="rId13"/>
    <p:sldId id="264" r:id="rId14"/>
    <p:sldId id="265" r:id="rId15"/>
    <p:sldId id="267" r:id="rId16"/>
    <p:sldId id="268" r:id="rId17"/>
    <p:sldId id="269" r:id="rId18"/>
    <p:sldId id="271"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07" autoAdjust="0"/>
    <p:restoredTop sz="58157" autoAdjust="0"/>
  </p:normalViewPr>
  <p:slideViewPr>
    <p:cSldViewPr snapToGrid="0">
      <p:cViewPr varScale="1">
        <p:scale>
          <a:sx n="40" d="100"/>
          <a:sy n="40" d="100"/>
        </p:scale>
        <p:origin x="120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D3ACB3-6FD7-4804-A3E3-71E160E29A18}" type="datetimeFigureOut">
              <a:rPr lang="en-US" smtClean="0"/>
              <a:t>10/12/2018</a:t>
            </a:fld>
            <a:endParaRPr lang="en-US"/>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D484A9-F252-4C3A-83D5-FE525C3C5387}" type="slidenum">
              <a:rPr lang="en-US" smtClean="0"/>
              <a:t>‹#›</a:t>
            </a:fld>
            <a:endParaRPr lang="en-US"/>
          </a:p>
        </p:txBody>
      </p:sp>
    </p:spTree>
    <p:extLst>
      <p:ext uri="{BB962C8B-B14F-4D97-AF65-F5344CB8AC3E}">
        <p14:creationId xmlns:p14="http://schemas.microsoft.com/office/powerpoint/2010/main" val="1911032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1</a:t>
            </a:fld>
            <a:endParaRPr lang="en-US"/>
          </a:p>
        </p:txBody>
      </p:sp>
    </p:spTree>
    <p:extLst>
      <p:ext uri="{BB962C8B-B14F-4D97-AF65-F5344CB8AC3E}">
        <p14:creationId xmlns:p14="http://schemas.microsoft.com/office/powerpoint/2010/main" val="2462081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smtClean="0"/>
          </a:p>
          <a:p>
            <a:r>
              <a:rPr lang="en-US" dirty="0" smtClean="0"/>
              <a:t> Finally, language (in all its symbolic manifestations) functions to communicate; to transfer thoughts from one person to another. Michael Reddy conceived of the conduit metaphor, understanding that ideas are objects, expressions are containers for those objects, and communication is the sending of those containers. Examples of the conduit metaphor include getting a message across and her feelings came through. </a:t>
            </a:r>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12</a:t>
            </a:fld>
            <a:endParaRPr lang="en-US"/>
          </a:p>
        </p:txBody>
      </p:sp>
    </p:spTree>
    <p:extLst>
      <p:ext uri="{BB962C8B-B14F-4D97-AF65-F5344CB8AC3E}">
        <p14:creationId xmlns:p14="http://schemas.microsoft.com/office/powerpoint/2010/main" val="389276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en-US" dirty="0" smtClean="0"/>
              <a:t>What does Synecdoche</a:t>
            </a:r>
            <a:r>
              <a:rPr lang="en-US" baseline="0" dirty="0" smtClean="0"/>
              <a:t> mean? Remember the visual? The tire? the use of a physical part of something to stand for the whole, or less commonly, the use of the whole to stand for a part. </a:t>
            </a:r>
          </a:p>
          <a:p>
            <a:r>
              <a:rPr lang="en-US" baseline="0" dirty="0" smtClean="0"/>
              <a:t>Metonym? Journalists commonly used metonyms The Bull statue? a close association with a concept—and not a physical part of it.. the iconic bull to indicate “Wall Street” (financial markets). </a:t>
            </a:r>
          </a:p>
          <a:p>
            <a:r>
              <a:rPr lang="en-US" baseline="0" dirty="0" smtClean="0"/>
              <a:t>Personification? The smiling sun? when a physical object or entity is referred to or presented as a person, thereby suggesting human motivations, characteristics, and activities</a:t>
            </a:r>
          </a:p>
          <a:p>
            <a:r>
              <a:rPr lang="en-US" baseline="0" dirty="0" smtClean="0"/>
              <a:t>Irony? One example was of extreme exaggeration. —often unrealistic or literally unbelievable. The horse in a hamburger bun? “So hunger I could eat horse</a:t>
            </a:r>
            <a:r>
              <a:rPr lang="en-US" baseline="0" dirty="0" smtClean="0"/>
              <a:t>”. Another type of irony is when a word or visual is used sarcastically to suggest the opposite meaning, for example, “He’s a real brain” to mean he’s quite stupid.  </a:t>
            </a:r>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13</a:t>
            </a:fld>
            <a:endParaRPr lang="en-US"/>
          </a:p>
        </p:txBody>
      </p:sp>
    </p:spTree>
    <p:extLst>
      <p:ext uri="{BB962C8B-B14F-4D97-AF65-F5344CB8AC3E}">
        <p14:creationId xmlns:p14="http://schemas.microsoft.com/office/powerpoint/2010/main" val="32613818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en-US" sz="1200" kern="1200" dirty="0" smtClean="0">
                <a:solidFill>
                  <a:schemeClr val="tx1"/>
                </a:solidFill>
                <a:effectLst/>
                <a:latin typeface="+mn-lt"/>
                <a:ea typeface="+mn-ea"/>
                <a:cs typeface="+mn-cs"/>
              </a:rPr>
              <a:t>both the target (primary) image and the source (secondary) image must be presented in some proximity to each other. They may not be superimposed. In</a:t>
            </a:r>
            <a:r>
              <a:rPr lang="en-US" sz="1200" kern="1200" baseline="0" dirty="0" smtClean="0">
                <a:solidFill>
                  <a:schemeClr val="tx1"/>
                </a:solidFill>
                <a:effectLst/>
                <a:latin typeface="+mn-lt"/>
                <a:ea typeface="+mn-ea"/>
                <a:cs typeface="+mn-cs"/>
              </a:rPr>
              <a:t> the videogame </a:t>
            </a:r>
            <a:r>
              <a:rPr lang="en-US" sz="1200" kern="1200" dirty="0" smtClean="0">
                <a:solidFill>
                  <a:schemeClr val="tx1"/>
                </a:solidFill>
                <a:effectLst/>
                <a:latin typeface="+mn-lt"/>
                <a:ea typeface="+mn-ea"/>
                <a:cs typeface="+mn-cs"/>
              </a:rPr>
              <a:t>Half Life 2 (figure 4.7), the overarching quest is to repel alien invaders from planet Earth. The player must self-propel him or herself along a physical path through the game, meeting micro movement challenges like overcoming locked doors, and moving from one quest to another. </a:t>
            </a:r>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15</a:t>
            </a:fld>
            <a:endParaRPr lang="en-US"/>
          </a:p>
        </p:txBody>
      </p:sp>
    </p:spTree>
    <p:extLst>
      <p:ext uri="{BB962C8B-B14F-4D97-AF65-F5344CB8AC3E}">
        <p14:creationId xmlns:p14="http://schemas.microsoft.com/office/powerpoint/2010/main" val="1826211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en-US" sz="1200" kern="1200" dirty="0" smtClean="0">
                <a:solidFill>
                  <a:schemeClr val="tx1"/>
                </a:solidFill>
                <a:effectLst/>
                <a:latin typeface="+mn-lt"/>
                <a:ea typeface="+mn-ea"/>
                <a:cs typeface="+mn-cs"/>
              </a:rPr>
              <a:t>the famous photomontage, </a:t>
            </a:r>
            <a:r>
              <a:rPr lang="en-US" sz="1200" kern="1200" dirty="0" err="1" smtClean="0">
                <a:solidFill>
                  <a:schemeClr val="tx1"/>
                </a:solidFill>
                <a:effectLst/>
                <a:latin typeface="+mn-lt"/>
                <a:ea typeface="+mn-ea"/>
                <a:cs typeface="+mn-cs"/>
              </a:rPr>
              <a:t>Violon</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d’Ingres</a:t>
            </a:r>
            <a:r>
              <a:rPr lang="en-US" sz="1200" kern="1200" dirty="0" smtClean="0">
                <a:solidFill>
                  <a:schemeClr val="tx1"/>
                </a:solidFill>
                <a:effectLst/>
                <a:latin typeface="+mn-lt"/>
                <a:ea typeface="+mn-ea"/>
                <a:cs typeface="+mn-cs"/>
              </a:rPr>
              <a:t> (1924) by Man Ray  “a woman’s body is a violin,” comparing traits of physical contact, caressing, being cared for or being mastered. </a:t>
            </a:r>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16</a:t>
            </a:fld>
            <a:endParaRPr lang="en-US"/>
          </a:p>
        </p:txBody>
      </p:sp>
    </p:spTree>
    <p:extLst>
      <p:ext uri="{BB962C8B-B14F-4D97-AF65-F5344CB8AC3E}">
        <p14:creationId xmlns:p14="http://schemas.microsoft.com/office/powerpoint/2010/main" val="192228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category of metaphor makes us work a little harder by not showing the source but providing us with clues in the context in which it’s presented. Coca-Cola Germany’s “Together” campaign won a Gold Lion at the 2015 Cannes Lions International Festival of Creativity (figure 4.12). In the creative process, designers experimented with a series of photographic interpretations of two hands forming the contour of a Coke bottle with a bottle cap on the fingertips. This award-winning ad proposes the metaphor “Coke is Togetherness”. It’s one of a series using two hands from different people representing various races, religions, and nationalities.  </a:t>
            </a:r>
            <a:endParaRPr lang="en-US" dirty="0" smtClean="0">
              <a:effectLst/>
            </a:endParaRPr>
          </a:p>
          <a:p>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17</a:t>
            </a:fld>
            <a:endParaRPr lang="en-US"/>
          </a:p>
        </p:txBody>
      </p:sp>
    </p:spTree>
    <p:extLst>
      <p:ext uri="{BB962C8B-B14F-4D97-AF65-F5344CB8AC3E}">
        <p14:creationId xmlns:p14="http://schemas.microsoft.com/office/powerpoint/2010/main" val="1111876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Image of an acorn  along with wording</a:t>
            </a:r>
            <a:r>
              <a:rPr lang="en-US" sz="1200" kern="1200" baseline="0" dirty="0" smtClean="0">
                <a:solidFill>
                  <a:schemeClr val="tx1"/>
                </a:solidFill>
                <a:effectLst/>
                <a:latin typeface="+mn-lt"/>
                <a:ea typeface="+mn-ea"/>
                <a:cs typeface="+mn-cs"/>
              </a:rPr>
              <a:t> suggests </a:t>
            </a:r>
            <a:r>
              <a:rPr lang="en-US" sz="1200" kern="1200" dirty="0" smtClean="0">
                <a:solidFill>
                  <a:schemeClr val="tx1"/>
                </a:solidFill>
                <a:effectLst/>
                <a:latin typeface="+mn-lt"/>
                <a:ea typeface="+mn-ea"/>
                <a:cs typeface="+mn-cs"/>
              </a:rPr>
              <a:t>future magnificence -- because of the implied comparison between a small seed developing into a</a:t>
            </a:r>
            <a:r>
              <a:rPr lang="en-US" sz="1200" kern="1200" baseline="0" dirty="0" smtClean="0">
                <a:solidFill>
                  <a:schemeClr val="tx1"/>
                </a:solidFill>
                <a:effectLst/>
                <a:latin typeface="+mn-lt"/>
                <a:ea typeface="+mn-ea"/>
                <a:cs typeface="+mn-cs"/>
              </a:rPr>
              <a:t> strong </a:t>
            </a:r>
            <a:r>
              <a:rPr lang="en-US" sz="1200" kern="1200" dirty="0" smtClean="0">
                <a:solidFill>
                  <a:schemeClr val="tx1"/>
                </a:solidFill>
                <a:effectLst/>
                <a:latin typeface="+mn-lt"/>
                <a:ea typeface="+mn-ea"/>
                <a:cs typeface="+mn-cs"/>
              </a:rPr>
              <a:t>oak tree and small children becoming mature and confident students. </a:t>
            </a:r>
            <a:endParaRPr lang="en-US" dirty="0"/>
          </a:p>
        </p:txBody>
      </p:sp>
      <p:sp>
        <p:nvSpPr>
          <p:cNvPr id="4" name="Slide Number Placeholder 3"/>
          <p:cNvSpPr>
            <a:spLocks noGrp="1"/>
          </p:cNvSpPr>
          <p:nvPr>
            <p:ph type="sldNum" sz="quarter" idx="10"/>
          </p:nvPr>
        </p:nvSpPr>
        <p:spPr/>
        <p:txBody>
          <a:bodyPr/>
          <a:lstStyle/>
          <a:p>
            <a:fld id="{9A3FEB75-1D54-4FF7-A5AE-A2FE4DCD73DA}" type="slidenum">
              <a:rPr lang="en-US" smtClean="0"/>
              <a:t>2</a:t>
            </a:fld>
            <a:endParaRPr lang="en-US"/>
          </a:p>
        </p:txBody>
      </p:sp>
    </p:spTree>
    <p:extLst>
      <p:ext uri="{BB962C8B-B14F-4D97-AF65-F5344CB8AC3E}">
        <p14:creationId xmlns:p14="http://schemas.microsoft.com/office/powerpoint/2010/main" val="2386756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en-US" dirty="0" smtClean="0"/>
              <a:t>Brands-like</a:t>
            </a:r>
            <a:r>
              <a:rPr lang="en-US" baseline="0" dirty="0" smtClean="0"/>
              <a:t> Red Bull create extreme sports spectacles that in both their real and video experience become metaphors for the brank personality. </a:t>
            </a:r>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5</a:t>
            </a:fld>
            <a:endParaRPr lang="en-US"/>
          </a:p>
        </p:txBody>
      </p:sp>
    </p:spTree>
    <p:extLst>
      <p:ext uri="{BB962C8B-B14F-4D97-AF65-F5344CB8AC3E}">
        <p14:creationId xmlns:p14="http://schemas.microsoft.com/office/powerpoint/2010/main" val="3617395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en-US" dirty="0" smtClean="0"/>
              <a:t>It can be a long and winding road,</a:t>
            </a:r>
            <a:r>
              <a:rPr lang="en-US" baseline="0" dirty="0" smtClean="0"/>
              <a:t> a</a:t>
            </a:r>
            <a:r>
              <a:rPr lang="en-US" dirty="0" smtClean="0"/>
              <a:t> crazy journey, we can find ourselves at a crossroads, or it can be a dead-end street</a:t>
            </a:r>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6</a:t>
            </a:fld>
            <a:endParaRPr lang="en-US"/>
          </a:p>
        </p:txBody>
      </p:sp>
    </p:spTree>
    <p:extLst>
      <p:ext uri="{BB962C8B-B14F-4D97-AF65-F5344CB8AC3E}">
        <p14:creationId xmlns:p14="http://schemas.microsoft.com/office/powerpoint/2010/main" val="168994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en-US" dirty="0" smtClean="0"/>
              <a:t> Conceptual metaphors become so embedded in a culture that they become fixed by convention, an unconscious common sense. </a:t>
            </a:r>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7</a:t>
            </a:fld>
            <a:endParaRPr lang="en-US"/>
          </a:p>
        </p:txBody>
      </p:sp>
    </p:spTree>
    <p:extLst>
      <p:ext uri="{BB962C8B-B14F-4D97-AF65-F5344CB8AC3E}">
        <p14:creationId xmlns:p14="http://schemas.microsoft.com/office/powerpoint/2010/main" val="1962551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8</a:t>
            </a:fld>
            <a:endParaRPr lang="en-US"/>
          </a:p>
        </p:txBody>
      </p:sp>
    </p:spTree>
    <p:extLst>
      <p:ext uri="{BB962C8B-B14F-4D97-AF65-F5344CB8AC3E}">
        <p14:creationId xmlns:p14="http://schemas.microsoft.com/office/powerpoint/2010/main" val="1990545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most common category of conceptual metaphor is </a:t>
            </a:r>
            <a:r>
              <a:rPr lang="en-US" dirty="0" smtClean="0"/>
              <a:t>structural, </a:t>
            </a:r>
            <a:r>
              <a:rPr lang="en-US" dirty="0" smtClean="0"/>
              <a:t>in which somewhat complicated and abstract experiences (the </a:t>
            </a:r>
            <a:r>
              <a:rPr lang="en-US" dirty="0" smtClean="0"/>
              <a:t>target or primary image) </a:t>
            </a:r>
            <a:r>
              <a:rPr lang="en-US" dirty="0" smtClean="0"/>
              <a:t>are understood based on simple, specific experiences (the </a:t>
            </a:r>
            <a:r>
              <a:rPr lang="en-US" dirty="0" smtClean="0"/>
              <a:t>source or secondary</a:t>
            </a:r>
            <a:r>
              <a:rPr lang="en-US" baseline="0" dirty="0" smtClean="0"/>
              <a:t> image</a:t>
            </a:r>
            <a:r>
              <a:rPr lang="en-US" dirty="0" smtClean="0"/>
              <a:t>). </a:t>
            </a:r>
            <a:r>
              <a:rPr lang="en-US" dirty="0" smtClean="0"/>
              <a:t>Did</a:t>
            </a:r>
            <a:r>
              <a:rPr lang="en-US" baseline="0" dirty="0" smtClean="0"/>
              <a:t> any of you use structural metaphors in your visual metaphor analysis? </a:t>
            </a:r>
            <a:endParaRPr lang="en-US" dirty="0" smtClean="0"/>
          </a:p>
          <a:p>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9</a:t>
            </a:fld>
            <a:endParaRPr lang="en-US"/>
          </a:p>
        </p:txBody>
      </p:sp>
    </p:spTree>
    <p:extLst>
      <p:ext uri="{BB962C8B-B14F-4D97-AF65-F5344CB8AC3E}">
        <p14:creationId xmlns:p14="http://schemas.microsoft.com/office/powerpoint/2010/main" val="2923647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en-US" dirty="0" err="1" smtClean="0"/>
              <a:t>Orientational</a:t>
            </a:r>
            <a:r>
              <a:rPr lang="en-US" dirty="0" smtClean="0"/>
              <a:t> </a:t>
            </a:r>
            <a:r>
              <a:rPr lang="en-US" dirty="0" err="1" smtClean="0"/>
              <a:t>metapors</a:t>
            </a:r>
            <a:r>
              <a:rPr lang="en-US" dirty="0" smtClean="0"/>
              <a:t> are spatial comparisons--having to do with direction and positioning in space, for example, “I’m feeling up today” (“up” is happy) or “I’m feeling down today” (“down” is “sad). Other </a:t>
            </a:r>
            <a:r>
              <a:rPr lang="en-US" dirty="0" err="1" smtClean="0"/>
              <a:t>orientational</a:t>
            </a:r>
            <a:r>
              <a:rPr lang="en-US" dirty="0" smtClean="0"/>
              <a:t> metaphor relationships are inside-outside, front-behind, shallow-deep, center-periphery, etc. </a:t>
            </a:r>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10</a:t>
            </a:fld>
            <a:endParaRPr lang="en-US"/>
          </a:p>
        </p:txBody>
      </p:sp>
    </p:spTree>
    <p:extLst>
      <p:ext uri="{BB962C8B-B14F-4D97-AF65-F5344CB8AC3E}">
        <p14:creationId xmlns:p14="http://schemas.microsoft.com/office/powerpoint/2010/main" val="532817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smtClean="0"/>
          </a:p>
          <a:p>
            <a:r>
              <a:rPr lang="en-US" dirty="0" smtClean="0"/>
              <a:t> Metaphors can also be structured by the features and function of our bodies; from bodily sensations--how the world is physically experienced through our movement and interactions, for example balance and near-far relationships (Johnson,1987). These are formally known as embodiment metaphors. Studies have found participants lean forward when thinking about the future (future is ahead), and in a research study, those holding heavier clipboards judged the material to be more important (important is heavy) (McNerney, 2011)</a:t>
            </a:r>
            <a:endParaRPr lang="en-US" dirty="0"/>
          </a:p>
        </p:txBody>
      </p:sp>
      <p:sp>
        <p:nvSpPr>
          <p:cNvPr id="4" name="Zástupný symbol pro číslo snímku 3"/>
          <p:cNvSpPr>
            <a:spLocks noGrp="1"/>
          </p:cNvSpPr>
          <p:nvPr>
            <p:ph type="sldNum" sz="quarter" idx="10"/>
          </p:nvPr>
        </p:nvSpPr>
        <p:spPr/>
        <p:txBody>
          <a:bodyPr/>
          <a:lstStyle/>
          <a:p>
            <a:fld id="{AED484A9-F252-4C3A-83D5-FE525C3C5387}" type="slidenum">
              <a:rPr lang="en-US" smtClean="0"/>
              <a:t>11</a:t>
            </a:fld>
            <a:endParaRPr lang="en-US"/>
          </a:p>
        </p:txBody>
      </p:sp>
    </p:spTree>
    <p:extLst>
      <p:ext uri="{BB962C8B-B14F-4D97-AF65-F5344CB8AC3E}">
        <p14:creationId xmlns:p14="http://schemas.microsoft.com/office/powerpoint/2010/main" val="1497808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cs-CZ" smtClean="0"/>
              <a:t>Kliknutím lze upravit styl.</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můžete upravit styl předlohy.</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cs-CZ" smtClean="0"/>
              <a:t>Kliknutím lze upravit styl.</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Upravte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cs-CZ" smtClean="0"/>
              <a:t>Kliknutím lze upravit styl.</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smtClean="0"/>
              <a:t>Upravte styly předlohy textu.</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Upravte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cs-CZ" smtClean="0"/>
              <a:t>Kliknutím lze upravit styl.</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Upravte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cs-CZ" smtClean="0"/>
              <a:t>Kliknutím lze upravit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smtClean="0"/>
              <a:t>Upravte styly předlohy textu.</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Upravte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cs-CZ" smtClean="0"/>
              <a:t>Kliknutím lze upravit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smtClean="0"/>
              <a:t>Upravte styly předlohy textu.</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Upravte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cs-CZ" smtClean="0"/>
              <a:t>Kliknutím lze upravit styl.</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idx="1"/>
          </p:nvPr>
        </p:nvSpPr>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cs-CZ" smtClean="0"/>
              <a:t>Kliknutím lze upravit styl.</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Upravte styly předlohy textu.</a:t>
            </a:r>
          </a:p>
        </p:txBody>
      </p:sp>
      <p:sp>
        <p:nvSpPr>
          <p:cNvPr id="4" name="Date Placeholder 3"/>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smtClean="0"/>
              <a:t>Kliknutím lze upravit styl.</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smtClean="0"/>
              <a:t>Kliknutím lze upravit styl.</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Upravte styly předlohy textu.</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cs-CZ" smtClean="0"/>
              <a:t>Kliknutím lze upravit styl.</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cs-CZ" smtClean="0"/>
              <a:t>Kliknutím lze upravit styl.</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cs-CZ" smtClean="0"/>
              <a:t>Upravte styly předlohy textu.</a:t>
            </a:r>
          </a:p>
        </p:txBody>
      </p:sp>
      <p:sp>
        <p:nvSpPr>
          <p:cNvPr id="5" name="Date Placeholder 4"/>
          <p:cNvSpPr>
            <a:spLocks noGrp="1"/>
          </p:cNvSpPr>
          <p:nvPr>
            <p:ph type="dt" sz="half" idx="10"/>
          </p:nvPr>
        </p:nvSpPr>
        <p:spPr/>
        <p:txBody>
          <a:bodyPr/>
          <a:lstStyle/>
          <a:p>
            <a:fld id="{42A54C80-263E-416B-A8E0-580EDEADCBDC}" type="datetimeFigureOut">
              <a:rPr lang="en-US" dirty="0"/>
              <a:t>10/12/2018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cs-CZ" smtClean="0"/>
              <a:t>Kliknutím lze upravit styl.</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smtClean="0"/>
              <a:t>Kliknutím na ikonu přidáte obrázek.</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Upravte styly předlohy textu.</a:t>
            </a:r>
          </a:p>
        </p:txBody>
      </p:sp>
      <p:sp>
        <p:nvSpPr>
          <p:cNvPr id="5" name="Date Placeholder 4"/>
          <p:cNvSpPr>
            <a:spLocks noGrp="1"/>
          </p:cNvSpPr>
          <p:nvPr>
            <p:ph type="dt" sz="half" idx="10"/>
          </p:nvPr>
        </p:nvSpPr>
        <p:spPr/>
        <p:txBody>
          <a:bodyPr/>
          <a:lstStyle/>
          <a:p>
            <a:fld id="{B61BEF0D-F0BB-DE4B-95CE-6DB70DBA9567}" type="datetimeFigureOut">
              <a:rPr lang="en-US" dirty="0"/>
              <a:pPr/>
              <a:t>10/12/2018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cs-CZ" smtClean="0"/>
              <a:t>Kliknutím lze upravit styl.</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cs-CZ" smtClean="0"/>
              <a:t>Upravte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10/12/2018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microsoft.com/office/2007/relationships/hdphoto" Target="../media/hdphoto3.wdp"/></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youtu.be/kDYdw2dBSQg"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endParaRPr lang="en-US"/>
          </a:p>
        </p:txBody>
      </p:sp>
      <p:sp>
        <p:nvSpPr>
          <p:cNvPr id="3" name="Podnadpis 2"/>
          <p:cNvSpPr>
            <a:spLocks noGrp="1"/>
          </p:cNvSpPr>
          <p:nvPr>
            <p:ph type="subTitle" idx="1"/>
          </p:nvPr>
        </p:nvSpPr>
        <p:spPr/>
        <p:txBody>
          <a:bodyPr/>
          <a:lstStyle/>
          <a:p>
            <a:endParaRPr lang="en-US"/>
          </a:p>
        </p:txBody>
      </p:sp>
      <p:pic>
        <p:nvPicPr>
          <p:cNvPr id="5122" name="Picture 2" descr="https://shawn20009.files.wordpress.com/2011/05/imagescac29wbq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0077" y="1510679"/>
            <a:ext cx="6078415" cy="4044911"/>
          </a:xfrm>
          <a:prstGeom prst="rect">
            <a:avLst/>
          </a:prstGeom>
          <a:noFill/>
          <a:ln w="17145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0389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402460" y="1368368"/>
            <a:ext cx="5768683" cy="1397812"/>
          </a:xfrm>
          <a:solidFill>
            <a:schemeClr val="bg1"/>
          </a:solidFill>
        </p:spPr>
        <p:txBody>
          <a:bodyPr/>
          <a:lstStyle/>
          <a:p>
            <a:r>
              <a:rPr lang="en-US" dirty="0" smtClean="0"/>
              <a:t>“Down is Sad”</a:t>
            </a:r>
            <a:br>
              <a:rPr lang="en-US" dirty="0" smtClean="0"/>
            </a:br>
            <a:r>
              <a:rPr lang="en-US" dirty="0" smtClean="0"/>
              <a:t>I fell into a depression</a:t>
            </a:r>
            <a:endParaRPr lang="en-US" dirty="0"/>
          </a:p>
        </p:txBody>
      </p:sp>
      <p:sp>
        <p:nvSpPr>
          <p:cNvPr id="7" name="Nadpis 1"/>
          <p:cNvSpPr txBox="1">
            <a:spLocks/>
          </p:cNvSpPr>
          <p:nvPr/>
        </p:nvSpPr>
        <p:spPr>
          <a:xfrm>
            <a:off x="191386" y="1303356"/>
            <a:ext cx="5688025" cy="1320800"/>
          </a:xfrm>
          <a:prstGeom prst="rect">
            <a:avLst/>
          </a:prstGeom>
          <a:solidFill>
            <a:schemeClr val="bg1"/>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“Up is Happy”</a:t>
            </a:r>
            <a:br>
              <a:rPr lang="en-US" dirty="0" smtClean="0"/>
            </a:br>
            <a:r>
              <a:rPr lang="en-US" dirty="0" smtClean="0"/>
              <a:t>I’m </a:t>
            </a:r>
            <a:r>
              <a:rPr lang="en-US" dirty="0"/>
              <a:t>feeling up </a:t>
            </a:r>
            <a:r>
              <a:rPr lang="en-US" dirty="0" smtClean="0"/>
              <a:t>today</a:t>
            </a:r>
            <a:endParaRPr lang="en-US" dirty="0"/>
          </a:p>
        </p:txBody>
      </p:sp>
      <p:sp>
        <p:nvSpPr>
          <p:cNvPr id="6" name="Nadpis 1"/>
          <p:cNvSpPr txBox="1">
            <a:spLocks/>
          </p:cNvSpPr>
          <p:nvPr/>
        </p:nvSpPr>
        <p:spPr>
          <a:xfrm>
            <a:off x="3772589" y="133546"/>
            <a:ext cx="4213643" cy="952108"/>
          </a:xfrm>
          <a:prstGeom prst="rect">
            <a:avLst/>
          </a:prstGeom>
          <a:solidFill>
            <a:schemeClr val="bg1"/>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200" b="1" dirty="0" smtClean="0">
                <a:solidFill>
                  <a:schemeClr val="tx1"/>
                </a:solidFill>
              </a:rPr>
              <a:t>ORIENTATIONAL</a:t>
            </a:r>
            <a:endParaRPr lang="en-US" sz="4200" b="1" dirty="0">
              <a:solidFill>
                <a:schemeClr val="tx1"/>
              </a:solidFill>
            </a:endParaRPr>
          </a:p>
        </p:txBody>
      </p:sp>
      <p:pic>
        <p:nvPicPr>
          <p:cNvPr id="2050" name="Picture 2" descr="Image result for sad is dow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7069" y="2766180"/>
            <a:ext cx="6744074" cy="42150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Vector illustration of happy abstract individual with raised han"/>
          <p:cNvPicPr>
            <a:picLocks noChangeAspect="1" noChangeArrowheads="1"/>
          </p:cNvPicPr>
          <p:nvPr/>
        </p:nvPicPr>
        <p:blipFill rotWithShape="1">
          <a:blip r:embed="rId4">
            <a:extLst>
              <a:ext uri="{28A0092B-C50C-407E-A947-70E740481C1C}">
                <a14:useLocalDpi xmlns:a14="http://schemas.microsoft.com/office/drawing/2010/main" val="0"/>
              </a:ext>
            </a:extLst>
          </a:blip>
          <a:srcRect l="22395" t="14393" r="22998" b="17366"/>
          <a:stretch/>
        </p:blipFill>
        <p:spPr bwMode="auto">
          <a:xfrm>
            <a:off x="922234" y="2451017"/>
            <a:ext cx="3338623" cy="4406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1630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402460" y="1368368"/>
            <a:ext cx="5688025" cy="1397812"/>
          </a:xfrm>
          <a:solidFill>
            <a:schemeClr val="bg1"/>
          </a:solidFill>
        </p:spPr>
        <p:txBody>
          <a:bodyPr/>
          <a:lstStyle/>
          <a:p>
            <a:r>
              <a:rPr lang="en-US" dirty="0" smtClean="0"/>
              <a:t>“Tasting is Discovering”</a:t>
            </a:r>
            <a:br>
              <a:rPr lang="en-US" dirty="0" smtClean="0"/>
            </a:br>
            <a:r>
              <a:rPr lang="en-US" dirty="0" smtClean="0"/>
              <a:t>Food for thought</a:t>
            </a:r>
            <a:endParaRPr lang="en-US" dirty="0"/>
          </a:p>
        </p:txBody>
      </p:sp>
      <p:sp>
        <p:nvSpPr>
          <p:cNvPr id="7" name="Nadpis 1"/>
          <p:cNvSpPr txBox="1">
            <a:spLocks/>
          </p:cNvSpPr>
          <p:nvPr/>
        </p:nvSpPr>
        <p:spPr>
          <a:xfrm>
            <a:off x="191386" y="1303356"/>
            <a:ext cx="5688025" cy="1320800"/>
          </a:xfrm>
          <a:prstGeom prst="rect">
            <a:avLst/>
          </a:prstGeom>
          <a:solidFill>
            <a:schemeClr val="bg1"/>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“Seeing is Knowing”</a:t>
            </a:r>
            <a:br>
              <a:rPr lang="en-US" dirty="0" smtClean="0"/>
            </a:br>
            <a:r>
              <a:rPr lang="en-US" dirty="0" smtClean="0"/>
              <a:t>How I see the world</a:t>
            </a:r>
            <a:endParaRPr lang="en-US" dirty="0"/>
          </a:p>
        </p:txBody>
      </p:sp>
      <p:sp>
        <p:nvSpPr>
          <p:cNvPr id="6" name="Nadpis 1"/>
          <p:cNvSpPr txBox="1">
            <a:spLocks/>
          </p:cNvSpPr>
          <p:nvPr/>
        </p:nvSpPr>
        <p:spPr>
          <a:xfrm>
            <a:off x="3772589" y="133546"/>
            <a:ext cx="4213643" cy="952108"/>
          </a:xfrm>
          <a:prstGeom prst="rect">
            <a:avLst/>
          </a:prstGeom>
          <a:solidFill>
            <a:schemeClr val="bg1"/>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200" b="1" dirty="0" smtClean="0">
                <a:solidFill>
                  <a:schemeClr val="tx1"/>
                </a:solidFill>
              </a:rPr>
              <a:t>EMBODIMENT</a:t>
            </a:r>
            <a:endParaRPr lang="en-US" sz="4200" b="1" dirty="0">
              <a:solidFill>
                <a:schemeClr val="tx1"/>
              </a:solidFill>
            </a:endParaRPr>
          </a:p>
        </p:txBody>
      </p:sp>
      <p:pic>
        <p:nvPicPr>
          <p:cNvPr id="3074" name="Picture 2" descr="Image result for how i see the wor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41858"/>
            <a:ext cx="5690437" cy="320087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food for though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8606" y="2766180"/>
            <a:ext cx="2397866" cy="4147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7431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230680" y="1002552"/>
            <a:ext cx="5961320" cy="1922407"/>
          </a:xfrm>
          <a:solidFill>
            <a:schemeClr val="bg1"/>
          </a:solidFill>
        </p:spPr>
        <p:txBody>
          <a:bodyPr>
            <a:normAutofit/>
          </a:bodyPr>
          <a:lstStyle/>
          <a:p>
            <a:pPr algn="ctr"/>
            <a:r>
              <a:rPr lang="en-US" dirty="0" smtClean="0"/>
              <a:t>“Failed Communication is Blockage”</a:t>
            </a:r>
            <a:br>
              <a:rPr lang="en-US" dirty="0" smtClean="0"/>
            </a:br>
            <a:r>
              <a:rPr lang="en-US" dirty="0" smtClean="0"/>
              <a:t>A</a:t>
            </a:r>
            <a:r>
              <a:rPr lang="en-US" dirty="0"/>
              <a:t> </a:t>
            </a:r>
            <a:r>
              <a:rPr lang="en-US" dirty="0" smtClean="0"/>
              <a:t>creative roadblock</a:t>
            </a:r>
            <a:endParaRPr lang="en-US" dirty="0"/>
          </a:p>
        </p:txBody>
      </p:sp>
      <p:sp>
        <p:nvSpPr>
          <p:cNvPr id="7" name="Nadpis 1"/>
          <p:cNvSpPr txBox="1">
            <a:spLocks/>
          </p:cNvSpPr>
          <p:nvPr/>
        </p:nvSpPr>
        <p:spPr>
          <a:xfrm>
            <a:off x="191386" y="1303356"/>
            <a:ext cx="5688025" cy="1320800"/>
          </a:xfrm>
          <a:prstGeom prst="rect">
            <a:avLst/>
          </a:prstGeom>
          <a:solidFill>
            <a:schemeClr val="bg1"/>
          </a:solidFill>
        </p:spPr>
        <p:txBody>
          <a:bodyPr vert="horz" lIns="91440" tIns="45720" rIns="91440" bIns="45720" rtlCol="0" anchor="t">
            <a:normAutofit fontScale="92500"/>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“Communication is Sending”</a:t>
            </a:r>
            <a:br>
              <a:rPr lang="en-US" dirty="0" smtClean="0"/>
            </a:br>
            <a:r>
              <a:rPr lang="en-US" dirty="0" smtClean="0"/>
              <a:t>Deliver the bad news</a:t>
            </a:r>
            <a:endParaRPr lang="en-US" dirty="0"/>
          </a:p>
        </p:txBody>
      </p:sp>
      <p:sp>
        <p:nvSpPr>
          <p:cNvPr id="6" name="Nadpis 1"/>
          <p:cNvSpPr txBox="1">
            <a:spLocks/>
          </p:cNvSpPr>
          <p:nvPr/>
        </p:nvSpPr>
        <p:spPr>
          <a:xfrm>
            <a:off x="3772590" y="133546"/>
            <a:ext cx="2458090" cy="952108"/>
          </a:xfrm>
          <a:prstGeom prst="rect">
            <a:avLst/>
          </a:prstGeom>
          <a:solidFill>
            <a:schemeClr val="bg1"/>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200" b="1" dirty="0" smtClean="0">
                <a:solidFill>
                  <a:schemeClr val="tx1"/>
                </a:solidFill>
              </a:rPr>
              <a:t>CONDUIT</a:t>
            </a:r>
            <a:endParaRPr lang="en-US" sz="4200" b="1" dirty="0">
              <a:solidFill>
                <a:schemeClr val="tx1"/>
              </a:solidFill>
            </a:endParaRPr>
          </a:p>
        </p:txBody>
      </p:sp>
      <p:pic>
        <p:nvPicPr>
          <p:cNvPr id="4098" name="Picture 2" descr="Benefits Bad News"/>
          <p:cNvPicPr>
            <a:picLocks noChangeAspect="1" noChangeArrowheads="1"/>
          </p:cNvPicPr>
          <p:nvPr/>
        </p:nvPicPr>
        <p:blipFill rotWithShape="1">
          <a:blip r:embed="rId3">
            <a:extLst>
              <a:ext uri="{28A0092B-C50C-407E-A947-70E740481C1C}">
                <a14:useLocalDpi xmlns:a14="http://schemas.microsoft.com/office/drawing/2010/main" val="0"/>
              </a:ext>
            </a:extLst>
          </a:blip>
          <a:srcRect l="53365" t="14314" b="15909"/>
          <a:stretch/>
        </p:blipFill>
        <p:spPr bwMode="auto">
          <a:xfrm>
            <a:off x="1127493" y="2556669"/>
            <a:ext cx="3686840" cy="424758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a creative roadblo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825" y="2924958"/>
            <a:ext cx="6788774" cy="387929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paint brush clip art"/>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20363" y="4255477"/>
            <a:ext cx="962019" cy="1338958"/>
          </a:xfrm>
          <a:prstGeom prst="rect">
            <a:avLst/>
          </a:prstGeom>
          <a:noFill/>
          <a:extLst>
            <a:ext uri="{909E8E84-426E-40DD-AFC4-6F175D3DCCD1}">
              <a14:hiddenFill xmlns:a14="http://schemas.microsoft.com/office/drawing/2010/main">
                <a:solidFill>
                  <a:srgbClr val="FFFFFF"/>
                </a:solidFill>
              </a14:hiddenFill>
            </a:ext>
          </a:extLst>
        </p:spPr>
      </p:pic>
      <p:cxnSp>
        <p:nvCxnSpPr>
          <p:cNvPr id="5" name="Přímá spojnice 4"/>
          <p:cNvCxnSpPr/>
          <p:nvPr/>
        </p:nvCxnSpPr>
        <p:spPr>
          <a:xfrm>
            <a:off x="8173362" y="4536831"/>
            <a:ext cx="1245515" cy="1057604"/>
          </a:xfrm>
          <a:prstGeom prst="line">
            <a:avLst/>
          </a:prstGeom>
          <a:ln w="1270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480689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497986" y="0"/>
            <a:ext cx="9262220" cy="1320800"/>
          </a:xfrm>
          <a:prstGeom prst="rect">
            <a:avLst/>
          </a:prstGeom>
        </p:spPr>
        <p:txBody>
          <a:bodyPr vert="horz" lIns="91440" tIns="45720" rIns="91440" bIns="45720" rtlCol="0" anchor="b">
            <a:normAutofit fontScale="62500" lnSpcReduction="20000"/>
          </a:bodyPr>
          <a:lstStyle>
            <a:lvl1pPr algn="r" defTabSz="457200" rtl="0" eaLnBrk="1" latinLnBrk="0" hangingPunct="1">
              <a:spcBef>
                <a:spcPct val="0"/>
              </a:spcBef>
              <a:buNone/>
              <a:defRPr sz="54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8600" b="1" dirty="0" smtClean="0">
                <a:solidFill>
                  <a:srgbClr val="7030A0"/>
                </a:solidFill>
              </a:rPr>
              <a:t>METAPHOR</a:t>
            </a:r>
            <a:r>
              <a:rPr lang="en-US" sz="7200" b="1" dirty="0" smtClean="0">
                <a:solidFill>
                  <a:srgbClr val="7030A0"/>
                </a:solidFill>
              </a:rPr>
              <a:t>’S Extended Family</a:t>
            </a:r>
            <a:endParaRPr lang="en-US" sz="7200" b="1" dirty="0">
              <a:solidFill>
                <a:srgbClr val="7030A0"/>
              </a:solidFill>
            </a:endParaRPr>
          </a:p>
        </p:txBody>
      </p:sp>
      <p:sp>
        <p:nvSpPr>
          <p:cNvPr id="5" name="Nadpis 4"/>
          <p:cNvSpPr>
            <a:spLocks noGrp="1"/>
          </p:cNvSpPr>
          <p:nvPr>
            <p:ph type="ctrTitle"/>
          </p:nvPr>
        </p:nvSpPr>
        <p:spPr>
          <a:xfrm>
            <a:off x="789474" y="1320799"/>
            <a:ext cx="4099047" cy="4797703"/>
          </a:xfrm>
        </p:spPr>
        <p:txBody>
          <a:bodyPr/>
          <a:lstStyle/>
          <a:p>
            <a:pPr algn="l"/>
            <a:r>
              <a:rPr lang="en-US" sz="4000" b="1" dirty="0" smtClean="0">
                <a:solidFill>
                  <a:schemeClr val="tx1"/>
                </a:solidFill>
              </a:rPr>
              <a:t>Synecdoche?</a:t>
            </a:r>
            <a:br>
              <a:rPr lang="en-US" sz="4000" b="1" dirty="0" smtClean="0">
                <a:solidFill>
                  <a:schemeClr val="tx1"/>
                </a:solidFill>
              </a:rPr>
            </a:br>
            <a:r>
              <a:rPr lang="en-US" sz="4000" b="1" dirty="0" smtClean="0">
                <a:solidFill>
                  <a:schemeClr val="tx1"/>
                </a:solidFill>
              </a:rPr>
              <a:t/>
            </a:r>
            <a:br>
              <a:rPr lang="en-US" sz="4000" b="1" dirty="0" smtClean="0">
                <a:solidFill>
                  <a:schemeClr val="tx1"/>
                </a:solidFill>
              </a:rPr>
            </a:br>
            <a:r>
              <a:rPr lang="en-US" sz="4000" b="1" dirty="0" smtClean="0">
                <a:solidFill>
                  <a:schemeClr val="tx1"/>
                </a:solidFill>
              </a:rPr>
              <a:t>Metonym?</a:t>
            </a:r>
            <a:br>
              <a:rPr lang="en-US" sz="4000" b="1" dirty="0" smtClean="0">
                <a:solidFill>
                  <a:schemeClr val="tx1"/>
                </a:solidFill>
              </a:rPr>
            </a:br>
            <a:r>
              <a:rPr lang="en-US" sz="4000" b="1" dirty="0" smtClean="0">
                <a:solidFill>
                  <a:schemeClr val="tx1"/>
                </a:solidFill>
              </a:rPr>
              <a:t/>
            </a:r>
            <a:br>
              <a:rPr lang="en-US" sz="4000" b="1" dirty="0" smtClean="0">
                <a:solidFill>
                  <a:schemeClr val="tx1"/>
                </a:solidFill>
              </a:rPr>
            </a:br>
            <a:r>
              <a:rPr lang="en-US" sz="4000" b="1" dirty="0" smtClean="0">
                <a:solidFill>
                  <a:schemeClr val="tx1"/>
                </a:solidFill>
              </a:rPr>
              <a:t>Personification?</a:t>
            </a:r>
            <a:br>
              <a:rPr lang="en-US" sz="4000" b="1" dirty="0" smtClean="0">
                <a:solidFill>
                  <a:schemeClr val="tx1"/>
                </a:solidFill>
              </a:rPr>
            </a:br>
            <a:r>
              <a:rPr lang="en-US" sz="4000" b="1" dirty="0" smtClean="0">
                <a:solidFill>
                  <a:schemeClr val="tx1"/>
                </a:solidFill>
              </a:rPr>
              <a:t/>
            </a:r>
            <a:br>
              <a:rPr lang="en-US" sz="4000" b="1" dirty="0" smtClean="0">
                <a:solidFill>
                  <a:schemeClr val="tx1"/>
                </a:solidFill>
              </a:rPr>
            </a:br>
            <a:r>
              <a:rPr lang="en-US" sz="4000" b="1" dirty="0" smtClean="0">
                <a:solidFill>
                  <a:schemeClr val="tx1"/>
                </a:solidFill>
              </a:rPr>
              <a:t>Irony?</a:t>
            </a:r>
            <a:endParaRPr lang="en-US" sz="4000" b="1" dirty="0"/>
          </a:p>
        </p:txBody>
      </p:sp>
      <p:pic>
        <p:nvPicPr>
          <p:cNvPr id="2050" name="Picture 2" descr="Image result for donald trump hair v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3145" y="1417729"/>
            <a:ext cx="1987061" cy="198706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dish"/>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1581" y="1565031"/>
            <a:ext cx="1926717" cy="115924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M&amp;M'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72617" y="5150612"/>
            <a:ext cx="4287589" cy="1449206"/>
          </a:xfrm>
          <a:prstGeom prst="rect">
            <a:avLst/>
          </a:prstGeom>
          <a:noFill/>
          <a:extLst>
            <a:ext uri="{909E8E84-426E-40DD-AFC4-6F175D3DCCD1}">
              <a14:hiddenFill xmlns:a14="http://schemas.microsoft.com/office/drawing/2010/main">
                <a:solidFill>
                  <a:srgbClr val="FFFFFF"/>
                </a:solidFill>
              </a14:hiddenFill>
            </a:ext>
          </a:extLst>
        </p:spPr>
      </p:pic>
      <p:cxnSp>
        <p:nvCxnSpPr>
          <p:cNvPr id="3" name="Přímá spojnice 2"/>
          <p:cNvCxnSpPr/>
          <p:nvPr/>
        </p:nvCxnSpPr>
        <p:spPr>
          <a:xfrm>
            <a:off x="4888522" y="1565031"/>
            <a:ext cx="0" cy="4818184"/>
          </a:xfrm>
          <a:prstGeom prst="line">
            <a:avLst/>
          </a:prstGeom>
          <a:ln w="76200"/>
        </p:spPr>
        <p:style>
          <a:lnRef idx="1">
            <a:schemeClr val="dk1"/>
          </a:lnRef>
          <a:fillRef idx="0">
            <a:schemeClr val="dk1"/>
          </a:fillRef>
          <a:effectRef idx="0">
            <a:schemeClr val="dk1"/>
          </a:effectRef>
          <a:fontRef idx="minor">
            <a:schemeClr val="tx1"/>
          </a:fontRef>
        </p:style>
      </p:cxnSp>
      <p:pic>
        <p:nvPicPr>
          <p:cNvPr id="2056" name="Picture 8" descr="Image result for hyperbole in advertisi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62492" y="3048764"/>
            <a:ext cx="2594619" cy="192001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06758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77334" y="609599"/>
            <a:ext cx="8847666" cy="2016369"/>
          </a:xfrm>
        </p:spPr>
        <p:txBody>
          <a:bodyPr>
            <a:normAutofit/>
          </a:bodyPr>
          <a:lstStyle/>
          <a:p>
            <a:r>
              <a:rPr lang="en-US" sz="4400" b="1" dirty="0" smtClean="0"/>
              <a:t>3 Types of Images</a:t>
            </a:r>
            <a:br>
              <a:rPr lang="en-US" sz="4400" b="1" dirty="0" smtClean="0"/>
            </a:br>
            <a:r>
              <a:rPr lang="en-US" sz="4400" b="1" dirty="0" smtClean="0"/>
              <a:t> in Visual Metaphors</a:t>
            </a:r>
            <a:endParaRPr lang="en-US" sz="4400" b="1" dirty="0"/>
          </a:p>
        </p:txBody>
      </p:sp>
      <p:sp>
        <p:nvSpPr>
          <p:cNvPr id="3" name="Zástupný symbol pro obsah 2"/>
          <p:cNvSpPr>
            <a:spLocks noGrp="1"/>
          </p:cNvSpPr>
          <p:nvPr>
            <p:ph idx="1"/>
          </p:nvPr>
        </p:nvSpPr>
        <p:spPr>
          <a:xfrm>
            <a:off x="677334" y="2160589"/>
            <a:ext cx="8847666" cy="3880773"/>
          </a:xfrm>
        </p:spPr>
        <p:txBody>
          <a:bodyPr/>
          <a:lstStyle/>
          <a:p>
            <a:pPr marL="0" indent="0" algn="ctr">
              <a:buNone/>
            </a:pPr>
            <a:r>
              <a:rPr lang="en-US" sz="6000" dirty="0" smtClean="0"/>
              <a:t>ADJACENT </a:t>
            </a:r>
          </a:p>
          <a:p>
            <a:pPr marL="0" indent="0" algn="ctr">
              <a:buNone/>
            </a:pPr>
            <a:r>
              <a:rPr lang="en-US" sz="6000" dirty="0" smtClean="0"/>
              <a:t>UNIFIED</a:t>
            </a:r>
          </a:p>
          <a:p>
            <a:pPr marL="0" indent="0" algn="ctr">
              <a:buNone/>
            </a:pPr>
            <a:r>
              <a:rPr lang="en-US" sz="6000" dirty="0" smtClean="0"/>
              <a:t>IMPLIED</a:t>
            </a:r>
          </a:p>
          <a:p>
            <a:pPr marL="0" indent="0">
              <a:buNone/>
            </a:pPr>
            <a:endParaRPr lang="en-US" sz="3600" dirty="0" smtClean="0"/>
          </a:p>
          <a:p>
            <a:pPr marL="0" indent="0">
              <a:buNone/>
            </a:pPr>
            <a:endParaRPr lang="en-US" dirty="0"/>
          </a:p>
        </p:txBody>
      </p:sp>
    </p:spTree>
    <p:extLst>
      <p:ext uri="{BB962C8B-B14F-4D97-AF65-F5344CB8AC3E}">
        <p14:creationId xmlns:p14="http://schemas.microsoft.com/office/powerpoint/2010/main" val="54814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53887" y="257907"/>
            <a:ext cx="11022297" cy="1430216"/>
          </a:xfrm>
          <a:solidFill>
            <a:schemeClr val="bg1"/>
          </a:solidFill>
        </p:spPr>
        <p:txBody>
          <a:bodyPr>
            <a:normAutofit/>
          </a:bodyPr>
          <a:lstStyle/>
          <a:p>
            <a:r>
              <a:rPr lang="en-US" sz="4400" b="1" dirty="0" smtClean="0"/>
              <a:t>ADJACENT: </a:t>
            </a:r>
            <a:r>
              <a:rPr lang="en-US" b="1" dirty="0" smtClean="0">
                <a:solidFill>
                  <a:schemeClr val="tx1"/>
                </a:solidFill>
              </a:rPr>
              <a:t>Both primary and secondary images must be presented.</a:t>
            </a:r>
            <a:endParaRPr lang="en-US" b="1" dirty="0">
              <a:solidFill>
                <a:schemeClr val="tx1"/>
              </a:solidFill>
            </a:endParaRPr>
          </a:p>
        </p:txBody>
      </p:sp>
      <p:pic>
        <p:nvPicPr>
          <p:cNvPr id="4" name="Picture 194" descr="http://img13.deviantart.net/f345/i/2009/273/0/d/half_life_2_adepted_by_willhelmkranz.jpg"/>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501348" y="1688123"/>
            <a:ext cx="7799648" cy="4875027"/>
          </a:xfrm>
          <a:prstGeom prst="rect">
            <a:avLst/>
          </a:prstGeom>
          <a:noFill/>
          <a:ln>
            <a:noFill/>
          </a:ln>
        </p:spPr>
      </p:pic>
      <p:sp>
        <p:nvSpPr>
          <p:cNvPr id="6" name="Nadpis 1"/>
          <p:cNvSpPr txBox="1">
            <a:spLocks/>
          </p:cNvSpPr>
          <p:nvPr/>
        </p:nvSpPr>
        <p:spPr>
          <a:xfrm>
            <a:off x="1" y="2695419"/>
            <a:ext cx="2501348" cy="1857919"/>
          </a:xfrm>
          <a:prstGeom prst="rect">
            <a:avLst/>
          </a:prstGeom>
          <a:solidFill>
            <a:schemeClr val="bg1"/>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200" b="1" dirty="0" smtClean="0">
                <a:solidFill>
                  <a:schemeClr val="tx1"/>
                </a:solidFill>
              </a:rPr>
              <a:t>“Life                	is a   	journey”</a:t>
            </a:r>
            <a:endParaRPr lang="en-US" sz="3200" b="1" dirty="0">
              <a:solidFill>
                <a:schemeClr val="tx1"/>
              </a:solidFill>
            </a:endParaRPr>
          </a:p>
        </p:txBody>
      </p:sp>
    </p:spTree>
    <p:extLst>
      <p:ext uri="{BB962C8B-B14F-4D97-AF65-F5344CB8AC3E}">
        <p14:creationId xmlns:p14="http://schemas.microsoft.com/office/powerpoint/2010/main" val="25306841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53887" y="257907"/>
            <a:ext cx="11022297" cy="1430216"/>
          </a:xfrm>
          <a:solidFill>
            <a:schemeClr val="bg1"/>
          </a:solidFill>
        </p:spPr>
        <p:txBody>
          <a:bodyPr>
            <a:normAutofit/>
          </a:bodyPr>
          <a:lstStyle/>
          <a:p>
            <a:r>
              <a:rPr lang="en-US" sz="4400" b="1" dirty="0" smtClean="0"/>
              <a:t>UNIFIED: </a:t>
            </a:r>
            <a:r>
              <a:rPr lang="en-US" b="1" dirty="0" smtClean="0">
                <a:solidFill>
                  <a:schemeClr val="tx1"/>
                </a:solidFill>
              </a:rPr>
              <a:t>Two </a:t>
            </a:r>
            <a:r>
              <a:rPr lang="en-US" b="1" dirty="0">
                <a:solidFill>
                  <a:schemeClr val="tx1"/>
                </a:solidFill>
              </a:rPr>
              <a:t>different concepts </a:t>
            </a:r>
            <a:r>
              <a:rPr lang="en-US" b="1" dirty="0" smtClean="0">
                <a:solidFill>
                  <a:schemeClr val="tx1"/>
                </a:solidFill>
              </a:rPr>
              <a:t>are blended into </a:t>
            </a:r>
            <a:r>
              <a:rPr lang="en-US" b="1" dirty="0">
                <a:solidFill>
                  <a:schemeClr val="tx1"/>
                </a:solidFill>
              </a:rPr>
              <a:t>a single image. </a:t>
            </a:r>
          </a:p>
        </p:txBody>
      </p:sp>
      <p:sp>
        <p:nvSpPr>
          <p:cNvPr id="6" name="Nadpis 1"/>
          <p:cNvSpPr txBox="1">
            <a:spLocks/>
          </p:cNvSpPr>
          <p:nvPr/>
        </p:nvSpPr>
        <p:spPr>
          <a:xfrm>
            <a:off x="1997495" y="2658096"/>
            <a:ext cx="2501348" cy="1316745"/>
          </a:xfrm>
          <a:prstGeom prst="rect">
            <a:avLst/>
          </a:prstGeom>
          <a:solidFill>
            <a:schemeClr val="bg1"/>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b="1" dirty="0" smtClean="0">
                <a:solidFill>
                  <a:schemeClr val="tx1"/>
                </a:solidFill>
              </a:rPr>
              <a:t>“Woman is  Violin”</a:t>
            </a:r>
            <a:endParaRPr lang="en-US" sz="3200" b="1" dirty="0">
              <a:solidFill>
                <a:schemeClr val="tx1"/>
              </a:solidFill>
            </a:endParaRPr>
          </a:p>
        </p:txBody>
      </p:sp>
      <p:pic>
        <p:nvPicPr>
          <p:cNvPr id="5" name="Picture 28" descr="http://www.imageexchange.com/exhibits/manray/mr2.jpg"/>
          <p:cNvPicPr/>
          <p:nvPr/>
        </p:nvPicPr>
        <p:blipFill rotWithShape="1">
          <a:blip r:embed="rId3">
            <a:extLst>
              <a:ext uri="{28A0092B-C50C-407E-A947-70E740481C1C}">
                <a14:useLocalDpi xmlns:a14="http://schemas.microsoft.com/office/drawing/2010/main" val="0"/>
              </a:ext>
            </a:extLst>
          </a:blip>
          <a:srcRect l="11703" r="11702"/>
          <a:stretch/>
        </p:blipFill>
        <p:spPr bwMode="auto">
          <a:xfrm>
            <a:off x="5094514" y="1370054"/>
            <a:ext cx="4203693" cy="5487946"/>
          </a:xfrm>
          <a:prstGeom prst="rect">
            <a:avLst/>
          </a:prstGeom>
          <a:noFill/>
          <a:ln>
            <a:noFill/>
          </a:ln>
          <a:extLst>
            <a:ext uri="{53640926-AAD7-44d8-BBD7-CCE9431645EC}">
              <a14:shadowObscured xmlns:lc="http://schemas.openxmlformats.org/drawingml/2006/lockedCanvas"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aink="http://schemas.microsoft.com/office/drawing/2016/ink" xmlns:am3d="http://schemas.microsoft.com/office/drawing/2017/model3d" xmlns:w16cid="http://schemas.microsoft.com/office/word/2016/wordml/cid"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cx1="http://schemas.microsoft.com/office/drawing/2015/9/8/chartex" xmlns:cx="http://schemas.microsoft.com/office/drawing/2014/chartex" xmlns:wpc="http://schemas.microsoft.com/office/word/2010/wordprocessingCanvas"/>
            </a:ext>
          </a:extLst>
        </p:spPr>
      </p:pic>
    </p:spTree>
    <p:extLst>
      <p:ext uri="{BB962C8B-B14F-4D97-AF65-F5344CB8AC3E}">
        <p14:creationId xmlns:p14="http://schemas.microsoft.com/office/powerpoint/2010/main" val="547647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53887" y="257907"/>
            <a:ext cx="11022297" cy="1430216"/>
          </a:xfrm>
          <a:solidFill>
            <a:schemeClr val="bg1"/>
          </a:solidFill>
        </p:spPr>
        <p:txBody>
          <a:bodyPr>
            <a:normAutofit fontScale="90000"/>
          </a:bodyPr>
          <a:lstStyle/>
          <a:p>
            <a:r>
              <a:rPr lang="en-US" sz="4400" b="1" dirty="0" smtClean="0"/>
              <a:t>IMPLIED: </a:t>
            </a:r>
            <a:r>
              <a:rPr lang="en-US" dirty="0"/>
              <a:t> </a:t>
            </a:r>
            <a:r>
              <a:rPr lang="en-US" b="1" dirty="0" smtClean="0">
                <a:solidFill>
                  <a:schemeClr val="tx1"/>
                </a:solidFill>
              </a:rPr>
              <a:t>The source is not shown we’re provided with </a:t>
            </a:r>
            <a:r>
              <a:rPr lang="en-US" b="1" dirty="0">
                <a:solidFill>
                  <a:schemeClr val="tx1"/>
                </a:solidFill>
              </a:rPr>
              <a:t>clues in the context in which it’s presented. </a:t>
            </a:r>
            <a:r>
              <a:rPr lang="en-US" b="1" dirty="0" smtClean="0">
                <a:solidFill>
                  <a:schemeClr val="tx1"/>
                </a:solidFill>
              </a:rPr>
              <a:t> </a:t>
            </a:r>
            <a:endParaRPr lang="en-US" b="1" dirty="0">
              <a:solidFill>
                <a:schemeClr val="tx1"/>
              </a:solidFill>
            </a:endParaRPr>
          </a:p>
        </p:txBody>
      </p:sp>
      <p:sp>
        <p:nvSpPr>
          <p:cNvPr id="6" name="Nadpis 1"/>
          <p:cNvSpPr txBox="1">
            <a:spLocks/>
          </p:cNvSpPr>
          <p:nvPr/>
        </p:nvSpPr>
        <p:spPr>
          <a:xfrm>
            <a:off x="-1" y="2676757"/>
            <a:ext cx="2937509" cy="1316745"/>
          </a:xfrm>
          <a:prstGeom prst="rect">
            <a:avLst/>
          </a:prstGeom>
          <a:solidFill>
            <a:schemeClr val="bg1"/>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00" b="1" dirty="0" smtClean="0">
                <a:solidFill>
                  <a:schemeClr val="tx1"/>
                </a:solidFill>
              </a:rPr>
              <a:t>“Coke is  Togetherness”</a:t>
            </a:r>
            <a:endParaRPr lang="en-US" sz="3200" b="1" dirty="0">
              <a:solidFill>
                <a:schemeClr val="tx1"/>
              </a:solidFill>
            </a:endParaRPr>
          </a:p>
        </p:txBody>
      </p:sp>
      <p:pic>
        <p:nvPicPr>
          <p:cNvPr id="7" name="Picture 193"/>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2937509" y="1995792"/>
            <a:ext cx="8237879" cy="4628528"/>
          </a:xfrm>
          <a:prstGeom prst="rect">
            <a:avLst/>
          </a:prstGeom>
        </p:spPr>
      </p:pic>
    </p:spTree>
    <p:extLst>
      <p:ext uri="{BB962C8B-B14F-4D97-AF65-F5344CB8AC3E}">
        <p14:creationId xmlns:p14="http://schemas.microsoft.com/office/powerpoint/2010/main" val="26959640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93154" y="908179"/>
            <a:ext cx="8596668" cy="4746171"/>
          </a:xfrm>
        </p:spPr>
        <p:txBody>
          <a:bodyPr>
            <a:normAutofit/>
          </a:bodyPr>
          <a:lstStyle/>
          <a:p>
            <a:pPr algn="ctr"/>
            <a:r>
              <a:rPr lang="en-US" sz="4000" b="1" dirty="0" smtClean="0">
                <a:solidFill>
                  <a:schemeClr val="tx1"/>
                </a:solidFill>
              </a:rPr>
              <a:t>QUESTION</a:t>
            </a:r>
            <a:r>
              <a:rPr lang="en-US" sz="4000" b="1" dirty="0" smtClean="0">
                <a:solidFill>
                  <a:schemeClr val="tx1"/>
                </a:solidFill>
              </a:rPr>
              <a:t>:</a:t>
            </a:r>
            <a:r>
              <a:rPr lang="en-US" sz="4000" dirty="0" smtClean="0">
                <a:solidFill>
                  <a:schemeClr val="tx1"/>
                </a:solidFill>
              </a:rPr>
              <a:t/>
            </a:r>
            <a:br>
              <a:rPr lang="en-US" sz="4000" dirty="0" smtClean="0">
                <a:solidFill>
                  <a:schemeClr val="tx1"/>
                </a:solidFill>
              </a:rPr>
            </a:br>
            <a:r>
              <a:rPr lang="en-US" sz="4000" dirty="0">
                <a:solidFill>
                  <a:schemeClr val="tx1"/>
                </a:solidFill>
              </a:rPr>
              <a:t/>
            </a:r>
            <a:br>
              <a:rPr lang="en-US" sz="4000" dirty="0">
                <a:solidFill>
                  <a:schemeClr val="tx1"/>
                </a:solidFill>
              </a:rPr>
            </a:br>
            <a:r>
              <a:rPr lang="en-US" sz="4000" dirty="0" smtClean="0">
                <a:solidFill>
                  <a:schemeClr val="tx1"/>
                </a:solidFill>
              </a:rPr>
              <a:t>Is it </a:t>
            </a:r>
            <a:r>
              <a:rPr lang="en-US" sz="4000" dirty="0">
                <a:solidFill>
                  <a:schemeClr val="tx1"/>
                </a:solidFill>
              </a:rPr>
              <a:t>possible to recognize </a:t>
            </a:r>
            <a:r>
              <a:rPr lang="en-US" sz="4000" dirty="0" smtClean="0">
                <a:solidFill>
                  <a:schemeClr val="tx1"/>
                </a:solidFill>
              </a:rPr>
              <a:t>when you’re being influenced by </a:t>
            </a:r>
            <a:r>
              <a:rPr lang="en-US" sz="4000" dirty="0">
                <a:solidFill>
                  <a:schemeClr val="tx1"/>
                </a:solidFill>
              </a:rPr>
              <a:t>a visual metaphor when so much impact happens </a:t>
            </a:r>
            <a:r>
              <a:rPr lang="en-US" sz="4000" dirty="0" smtClean="0">
                <a:solidFill>
                  <a:schemeClr val="tx1"/>
                </a:solidFill>
              </a:rPr>
              <a:t>unconsciously? </a:t>
            </a:r>
            <a:endParaRPr lang="en-US" sz="4000" dirty="0">
              <a:solidFill>
                <a:schemeClr val="tx1"/>
              </a:solidFill>
            </a:endParaRPr>
          </a:p>
        </p:txBody>
      </p:sp>
    </p:spTree>
    <p:extLst>
      <p:ext uri="{BB962C8B-B14F-4D97-AF65-F5344CB8AC3E}">
        <p14:creationId xmlns:p14="http://schemas.microsoft.com/office/powerpoint/2010/main" val="20058779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7204" y="525193"/>
            <a:ext cx="8596668" cy="1320800"/>
          </a:xfrm>
        </p:spPr>
        <p:txBody>
          <a:bodyPr>
            <a:normAutofit/>
          </a:bodyPr>
          <a:lstStyle/>
          <a:p>
            <a:r>
              <a:rPr lang="en-US" sz="7200" b="1" dirty="0" smtClean="0">
                <a:solidFill>
                  <a:srgbClr val="7030A0"/>
                </a:solidFill>
              </a:rPr>
              <a:t>VISUAL METAPHOR</a:t>
            </a:r>
            <a:endParaRPr lang="en-US" sz="7200" b="1" dirty="0">
              <a:solidFill>
                <a:srgbClr val="7030A0"/>
              </a:solidFill>
            </a:endParaRPr>
          </a:p>
        </p:txBody>
      </p:sp>
      <p:sp>
        <p:nvSpPr>
          <p:cNvPr id="3" name="Content Placeholder 2"/>
          <p:cNvSpPr>
            <a:spLocks noGrp="1"/>
          </p:cNvSpPr>
          <p:nvPr>
            <p:ph idx="1"/>
          </p:nvPr>
        </p:nvSpPr>
        <p:spPr>
          <a:xfrm>
            <a:off x="3924886" y="2127347"/>
            <a:ext cx="7033846" cy="3880773"/>
          </a:xfrm>
        </p:spPr>
        <p:txBody>
          <a:bodyPr>
            <a:noAutofit/>
          </a:bodyPr>
          <a:lstStyle/>
          <a:p>
            <a:r>
              <a:rPr lang="en-US" sz="3600" b="1" dirty="0" smtClean="0"/>
              <a:t>An image of one </a:t>
            </a:r>
            <a:r>
              <a:rPr lang="en-US" sz="3600" b="1" dirty="0"/>
              <a:t>thing  </a:t>
            </a:r>
            <a:r>
              <a:rPr lang="en-US" sz="3600" b="1" dirty="0" smtClean="0"/>
              <a:t>              that refers </a:t>
            </a:r>
            <a:r>
              <a:rPr lang="en-US" sz="3600" b="1" dirty="0"/>
              <a:t>to another </a:t>
            </a:r>
            <a:r>
              <a:rPr lang="en-US" sz="3600" b="1" dirty="0" smtClean="0"/>
              <a:t>thing.</a:t>
            </a:r>
          </a:p>
          <a:p>
            <a:r>
              <a:rPr lang="en-US" sz="3600" b="1" dirty="0" smtClean="0"/>
              <a:t>Suggests they </a:t>
            </a:r>
            <a:r>
              <a:rPr lang="en-US" sz="3600" b="1" dirty="0"/>
              <a:t>are </a:t>
            </a:r>
            <a:r>
              <a:rPr lang="en-US" sz="3600" b="1" dirty="0" smtClean="0"/>
              <a:t>similar.</a:t>
            </a:r>
          </a:p>
          <a:p>
            <a:r>
              <a:rPr lang="en-US" sz="3600" b="1" dirty="0" smtClean="0"/>
              <a:t>Causes viewers to understand </a:t>
            </a:r>
            <a:r>
              <a:rPr lang="en-US" sz="3600" b="1" dirty="0"/>
              <a:t>and </a:t>
            </a:r>
            <a:r>
              <a:rPr lang="en-US" sz="3600" b="1" dirty="0" smtClean="0"/>
              <a:t>experience </a:t>
            </a:r>
            <a:r>
              <a:rPr lang="en-US" sz="3600" b="1" dirty="0"/>
              <a:t>one </a:t>
            </a:r>
            <a:r>
              <a:rPr lang="en-US" sz="3600" b="1" dirty="0" smtClean="0"/>
              <a:t>thing </a:t>
            </a:r>
            <a:r>
              <a:rPr lang="en-US" sz="3600" b="1" dirty="0"/>
              <a:t>in terms of </a:t>
            </a:r>
            <a:r>
              <a:rPr lang="en-US" sz="3600" b="1" dirty="0" smtClean="0"/>
              <a:t>another.</a:t>
            </a:r>
            <a:r>
              <a:rPr lang="en-US" sz="3600" dirty="0" smtClean="0"/>
              <a:t> </a:t>
            </a:r>
            <a:endParaRPr lang="en-US" sz="3600" dirty="0"/>
          </a:p>
        </p:txBody>
      </p:sp>
      <p:pic>
        <p:nvPicPr>
          <p:cNvPr id="5" name="Picture 3"/>
          <p:cNvPicPr/>
          <p:nvPr/>
        </p:nvPicPr>
        <p:blipFill>
          <a:blip r:embed="rId3">
            <a:extLst>
              <a:ext uri="{BEBA8EAE-BF5A-486C-A8C5-ECC9F3942E4B}">
                <a14:imgProps xmlns:a14="http://schemas.microsoft.com/office/drawing/2010/main">
                  <a14:imgLayer r:embed="rId4">
                    <a14:imgEffect>
                      <a14:saturation sat="0"/>
                    </a14:imgEffect>
                  </a14:imgLayer>
                </a14:imgProps>
              </a:ext>
            </a:extLst>
          </a:blip>
          <a:stretch>
            <a:fillRect/>
          </a:stretch>
        </p:blipFill>
        <p:spPr>
          <a:xfrm>
            <a:off x="897204" y="1772235"/>
            <a:ext cx="2793483" cy="3712672"/>
          </a:xfrm>
          <a:prstGeom prst="rect">
            <a:avLst/>
          </a:prstGeom>
        </p:spPr>
      </p:pic>
      <p:sp>
        <p:nvSpPr>
          <p:cNvPr id="7" name="Text Box 2"/>
          <p:cNvSpPr txBox="1">
            <a:spLocks noChangeArrowheads="1"/>
          </p:cNvSpPr>
          <p:nvPr/>
        </p:nvSpPr>
        <p:spPr bwMode="auto">
          <a:xfrm>
            <a:off x="1346005" y="3349129"/>
            <a:ext cx="1750499" cy="1356718"/>
          </a:xfrm>
          <a:prstGeom prst="rect">
            <a:avLst/>
          </a:prstGeom>
          <a:noFill/>
          <a:ln w="9525">
            <a:noFill/>
            <a:miter lim="800000"/>
            <a:headEnd/>
            <a:tailEnd/>
          </a:ln>
        </p:spPr>
        <p:txBody>
          <a:bodyPr rot="0" vert="horz" wrap="square" lIns="91440" tIns="45720" rIns="91440" bIns="45720" anchor="t" anchorCtr="0">
            <a:spAutoFit/>
          </a:bodyPr>
          <a:lstStyle/>
          <a:p>
            <a:pPr marL="0" marR="0" algn="ctr">
              <a:lnSpc>
                <a:spcPct val="107000"/>
              </a:lnSpc>
              <a:spcBef>
                <a:spcPts val="0"/>
              </a:spcBef>
              <a:spcAft>
                <a:spcPts val="0"/>
              </a:spcAft>
            </a:pPr>
            <a:r>
              <a:rPr lang="en-US" sz="2600" b="1" dirty="0">
                <a:solidFill>
                  <a:srgbClr val="FFFFFF"/>
                </a:solidFill>
                <a:effectLst/>
                <a:latin typeface="Comic Sans MS" panose="030F0702030302020204" pitchFamily="66" charset="0"/>
                <a:ea typeface="Calibri" panose="020F0502020204030204" pitchFamily="34" charset="0"/>
                <a:cs typeface="Times New Roman" panose="02020603050405020304" pitchFamily="18" charset="0"/>
              </a:rPr>
              <a:t>Little</a:t>
            </a:r>
            <a:endParaRPr lang="en-US" sz="2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2600" b="1" dirty="0">
                <a:solidFill>
                  <a:srgbClr val="FFFFFF"/>
                </a:solidFill>
                <a:effectLst/>
                <a:latin typeface="Comic Sans MS" panose="030F0702030302020204" pitchFamily="66" charset="0"/>
                <a:ea typeface="Calibri" panose="020F0502020204030204" pitchFamily="34" charset="0"/>
                <a:cs typeface="Times New Roman" panose="02020603050405020304" pitchFamily="18" charset="0"/>
              </a:rPr>
              <a:t>Children’s</a:t>
            </a:r>
            <a:endParaRPr lang="en-US" sz="2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2600" b="1" dirty="0">
                <a:solidFill>
                  <a:srgbClr val="FFFFFF"/>
                </a:solidFill>
                <a:effectLst/>
                <a:latin typeface="Comic Sans MS" panose="030F0702030302020204" pitchFamily="66" charset="0"/>
                <a:ea typeface="Calibri" panose="020F0502020204030204" pitchFamily="34" charset="0"/>
                <a:cs typeface="Times New Roman" panose="02020603050405020304" pitchFamily="18" charset="0"/>
              </a:rPr>
              <a:t>School</a:t>
            </a:r>
            <a:endParaRPr lang="en-US" sz="26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55106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
            </a:r>
            <a:br>
              <a:rPr lang="en-US" dirty="0" smtClean="0"/>
            </a:br>
            <a:r>
              <a:rPr lang="en-US" dirty="0" smtClean="0"/>
              <a:t>“WILLIAM PERRY IS A REFRIGERATOR”</a:t>
            </a:r>
            <a:endParaRPr lang="en-US" dirty="0"/>
          </a:p>
        </p:txBody>
      </p:sp>
      <p:pic>
        <p:nvPicPr>
          <p:cNvPr id="4" name="Picture 19" descr="http://photodesk.chicagotribune.com.s3.amazonaws.com/Graphics/ct-fakers-guide-to-the-bears/chi-fakers-fridge.png"/>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38334" y="2243163"/>
            <a:ext cx="2761861" cy="4142555"/>
          </a:xfrm>
          <a:prstGeom prst="rect">
            <a:avLst/>
          </a:prstGeom>
          <a:noFill/>
          <a:ln>
            <a:noFill/>
          </a:ln>
        </p:spPr>
      </p:pic>
      <p:sp>
        <p:nvSpPr>
          <p:cNvPr id="6" name="Obdélník 5"/>
          <p:cNvSpPr/>
          <p:nvPr/>
        </p:nvSpPr>
        <p:spPr>
          <a:xfrm>
            <a:off x="4103053" y="2523081"/>
            <a:ext cx="4984963" cy="2862322"/>
          </a:xfrm>
          <a:prstGeom prst="rect">
            <a:avLst/>
          </a:prstGeom>
        </p:spPr>
        <p:txBody>
          <a:bodyPr wrap="square">
            <a:spAutoFit/>
          </a:bodyPr>
          <a:lstStyle/>
          <a:p>
            <a:r>
              <a:rPr lang="en-US" sz="3600" dirty="0" smtClean="0">
                <a:latin typeface="Times New Roman" panose="02020603050405020304" pitchFamily="18" charset="0"/>
                <a:ea typeface="Calibri" panose="020F0502020204030204" pitchFamily="34" charset="0"/>
              </a:rPr>
              <a:t>Visual metaphor conveys </a:t>
            </a:r>
            <a:r>
              <a:rPr lang="en-US" sz="3600" dirty="0">
                <a:latin typeface="Times New Roman" panose="02020603050405020304" pitchFamily="18" charset="0"/>
                <a:ea typeface="Calibri" panose="020F0502020204030204" pitchFamily="34" charset="0"/>
              </a:rPr>
              <a:t>his </a:t>
            </a:r>
            <a:r>
              <a:rPr lang="en-US" sz="3600" dirty="0" smtClean="0">
                <a:latin typeface="Times New Roman" panose="02020603050405020304" pitchFamily="18" charset="0"/>
                <a:ea typeface="Calibri" panose="020F0502020204030204" pitchFamily="34" charset="0"/>
              </a:rPr>
              <a:t>size and also gives </a:t>
            </a:r>
            <a:r>
              <a:rPr lang="en-US" sz="3600" dirty="0">
                <a:latin typeface="Times New Roman" panose="02020603050405020304" pitchFamily="18" charset="0"/>
                <a:ea typeface="Calibri" panose="020F0502020204030204" pitchFamily="34" charset="0"/>
              </a:rPr>
              <a:t>a causal interpretation—the handfuls of sausages and turkey leg. </a:t>
            </a:r>
            <a:endParaRPr lang="en-US" sz="3600" dirty="0"/>
          </a:p>
        </p:txBody>
      </p:sp>
    </p:spTree>
    <p:extLst>
      <p:ext uri="{BB962C8B-B14F-4D97-AF65-F5344CB8AC3E}">
        <p14:creationId xmlns:p14="http://schemas.microsoft.com/office/powerpoint/2010/main" val="23773346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“Verizon is a lifeline”</a:t>
            </a:r>
            <a:endParaRPr lang="en-US" dirty="0"/>
          </a:p>
        </p:txBody>
      </p:sp>
      <p:sp>
        <p:nvSpPr>
          <p:cNvPr id="3" name="Zástupný symbol pro obsah 2"/>
          <p:cNvSpPr>
            <a:spLocks noGrp="1"/>
          </p:cNvSpPr>
          <p:nvPr>
            <p:ph idx="1"/>
          </p:nvPr>
        </p:nvSpPr>
        <p:spPr>
          <a:xfrm>
            <a:off x="580352" y="4917645"/>
            <a:ext cx="8596668" cy="1178356"/>
          </a:xfrm>
        </p:spPr>
        <p:txBody>
          <a:bodyPr>
            <a:normAutofit/>
          </a:bodyPr>
          <a:lstStyle/>
          <a:p>
            <a:r>
              <a:rPr lang="en-US" sz="3200" dirty="0" smtClean="0"/>
              <a:t>As compares </a:t>
            </a:r>
            <a:r>
              <a:rPr lang="en-US" sz="3200" dirty="0"/>
              <a:t>the flow of wireless data to that of oxygen through a series of tubes. </a:t>
            </a:r>
          </a:p>
        </p:txBody>
      </p:sp>
      <p:pic>
        <p:nvPicPr>
          <p:cNvPr id="4" name="Picture 7"/>
          <p:cNvPicPr/>
          <p:nvPr/>
        </p:nvPicPr>
        <p:blipFill>
          <a:blip r:embed="rId2" cstate="print">
            <a:extLst>
              <a:ext uri="{28A0092B-C50C-407E-A947-70E740481C1C}">
                <a14:useLocalDpi xmlns:a14="http://schemas.microsoft.com/office/drawing/2010/main" val="0"/>
              </a:ext>
            </a:extLst>
          </a:blip>
          <a:stretch>
            <a:fillRect/>
          </a:stretch>
        </p:blipFill>
        <p:spPr>
          <a:xfrm>
            <a:off x="2922270" y="1399110"/>
            <a:ext cx="6254750" cy="3518535"/>
          </a:xfrm>
          <a:prstGeom prst="rect">
            <a:avLst/>
          </a:prstGeom>
        </p:spPr>
      </p:pic>
    </p:spTree>
    <p:extLst>
      <p:ext uri="{BB962C8B-B14F-4D97-AF65-F5344CB8AC3E}">
        <p14:creationId xmlns:p14="http://schemas.microsoft.com/office/powerpoint/2010/main" val="5848671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hlinkClick r:id="rId3"/>
              </a:rPr>
              <a:t>RED BULL is EXTREME</a:t>
            </a:r>
            <a:r>
              <a:rPr lang="en-US" dirty="0" smtClean="0">
                <a:hlinkClick r:id="rId3"/>
              </a:rPr>
              <a:t>! (linked to video) </a:t>
            </a:r>
            <a:endParaRPr lang="en-US" dirty="0"/>
          </a:p>
        </p:txBody>
      </p:sp>
      <p:pic>
        <p:nvPicPr>
          <p:cNvPr id="5" name="Obrázek 4" descr="Image result for red bull crashed ice LOGO"/>
          <p:cNvPicPr/>
          <p:nvPr/>
        </p:nvPicPr>
        <p:blipFill>
          <a:blip r:embed="rId4">
            <a:extLst>
              <a:ext uri="{28A0092B-C50C-407E-A947-70E740481C1C}">
                <a14:useLocalDpi xmlns:a14="http://schemas.microsoft.com/office/drawing/2010/main" val="0"/>
              </a:ext>
            </a:extLst>
          </a:blip>
          <a:srcRect/>
          <a:stretch>
            <a:fillRect/>
          </a:stretch>
        </p:blipFill>
        <p:spPr bwMode="auto">
          <a:xfrm>
            <a:off x="872838" y="1742605"/>
            <a:ext cx="7813964" cy="4242558"/>
          </a:xfrm>
          <a:prstGeom prst="rect">
            <a:avLst/>
          </a:prstGeom>
          <a:noFill/>
          <a:ln>
            <a:noFill/>
          </a:ln>
        </p:spPr>
      </p:pic>
    </p:spTree>
    <p:extLst>
      <p:ext uri="{BB962C8B-B14F-4D97-AF65-F5344CB8AC3E}">
        <p14:creationId xmlns:p14="http://schemas.microsoft.com/office/powerpoint/2010/main" val="4304096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916821" y="3851124"/>
            <a:ext cx="9927771" cy="1096899"/>
          </a:xfrm>
        </p:spPr>
        <p:txBody>
          <a:bodyPr>
            <a:noAutofit/>
          </a:bodyPr>
          <a:lstStyle/>
          <a:p>
            <a:pPr algn="l"/>
            <a:r>
              <a:rPr lang="en-US" sz="4800" b="1" dirty="0" smtClean="0">
                <a:solidFill>
                  <a:schemeClr val="tx1"/>
                </a:solidFill>
              </a:rPr>
              <a:t>“Love is a journey”</a:t>
            </a:r>
            <a:endParaRPr lang="en-US" sz="4800" b="1" dirty="0">
              <a:solidFill>
                <a:schemeClr val="tx1"/>
              </a:solidFill>
            </a:endParaRPr>
          </a:p>
        </p:txBody>
      </p:sp>
      <p:sp>
        <p:nvSpPr>
          <p:cNvPr id="4" name="Title 1"/>
          <p:cNvSpPr txBox="1">
            <a:spLocks/>
          </p:cNvSpPr>
          <p:nvPr/>
        </p:nvSpPr>
        <p:spPr>
          <a:xfrm>
            <a:off x="916821" y="1209524"/>
            <a:ext cx="8596668" cy="1320800"/>
          </a:xfrm>
          <a:prstGeom prst="rect">
            <a:avLst/>
          </a:prstGeom>
        </p:spPr>
        <p:txBody>
          <a:bodyPr vert="horz" lIns="91440" tIns="45720" rIns="91440" bIns="45720" rtlCol="0" anchor="b">
            <a:normAutofit fontScale="55000" lnSpcReduction="20000"/>
          </a:bodyPr>
          <a:lstStyle>
            <a:lvl1pPr algn="r" defTabSz="457200" rtl="0" eaLnBrk="1" latinLnBrk="0" hangingPunct="1">
              <a:spcBef>
                <a:spcPct val="0"/>
              </a:spcBef>
              <a:buNone/>
              <a:defRPr sz="54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8600" b="1" dirty="0" smtClean="0">
                <a:solidFill>
                  <a:srgbClr val="7030A0"/>
                </a:solidFill>
              </a:rPr>
              <a:t>CONCEPTUAL METAPHORS</a:t>
            </a:r>
            <a:r>
              <a:rPr lang="en-US" sz="7200" b="1" dirty="0" smtClean="0">
                <a:solidFill>
                  <a:srgbClr val="7030A0"/>
                </a:solidFill>
              </a:rPr>
              <a:t>:</a:t>
            </a:r>
            <a:endParaRPr lang="en-US" sz="7200" b="1" dirty="0">
              <a:solidFill>
                <a:srgbClr val="7030A0"/>
              </a:solidFill>
            </a:endParaRPr>
          </a:p>
        </p:txBody>
      </p:sp>
      <p:sp>
        <p:nvSpPr>
          <p:cNvPr id="5" name="Nadpis 4"/>
          <p:cNvSpPr>
            <a:spLocks noGrp="1"/>
          </p:cNvSpPr>
          <p:nvPr>
            <p:ph type="ctrTitle"/>
          </p:nvPr>
        </p:nvSpPr>
        <p:spPr>
          <a:xfrm>
            <a:off x="2399696" y="2809897"/>
            <a:ext cx="7766936" cy="783772"/>
          </a:xfrm>
        </p:spPr>
        <p:txBody>
          <a:bodyPr/>
          <a:lstStyle/>
          <a:p>
            <a:pPr algn="l"/>
            <a:r>
              <a:rPr lang="en-US" dirty="0" smtClean="0"/>
              <a:t>HOW WE </a:t>
            </a:r>
            <a:r>
              <a:rPr lang="en-US" u="sng" dirty="0" smtClean="0"/>
              <a:t>THINK</a:t>
            </a:r>
            <a:endParaRPr lang="en-US" dirty="0"/>
          </a:p>
        </p:txBody>
      </p:sp>
    </p:spTree>
    <p:extLst>
      <p:ext uri="{BB962C8B-B14F-4D97-AF65-F5344CB8AC3E}">
        <p14:creationId xmlns:p14="http://schemas.microsoft.com/office/powerpoint/2010/main" val="20473097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odnadpis 2"/>
          <p:cNvSpPr txBox="1">
            <a:spLocks/>
          </p:cNvSpPr>
          <p:nvPr/>
        </p:nvSpPr>
        <p:spPr>
          <a:xfrm>
            <a:off x="941010" y="1782838"/>
            <a:ext cx="9052076" cy="4051905"/>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buNone/>
            </a:pPr>
            <a:r>
              <a:rPr lang="en-US" sz="5200" b="1" dirty="0" smtClean="0">
                <a:solidFill>
                  <a:schemeClr val="tx1"/>
                </a:solidFill>
              </a:rPr>
              <a:t>“Argument is war”</a:t>
            </a:r>
          </a:p>
          <a:p>
            <a:pPr marL="0" indent="0">
              <a:buNone/>
            </a:pPr>
            <a:endParaRPr lang="en-US" sz="4000" b="1" dirty="0">
              <a:solidFill>
                <a:schemeClr val="tx1"/>
              </a:solidFill>
            </a:endParaRPr>
          </a:p>
          <a:p>
            <a:pPr marL="0" indent="0">
              <a:buNone/>
            </a:pPr>
            <a:r>
              <a:rPr lang="en-US" sz="4000" b="1" dirty="0" smtClean="0">
                <a:solidFill>
                  <a:schemeClr val="tx1"/>
                </a:solidFill>
              </a:rPr>
              <a:t>He </a:t>
            </a:r>
            <a:r>
              <a:rPr lang="en-US" sz="4000" b="1" dirty="0">
                <a:solidFill>
                  <a:schemeClr val="tx1"/>
                </a:solidFill>
              </a:rPr>
              <a:t>shot down my </a:t>
            </a:r>
            <a:r>
              <a:rPr lang="en-US" sz="4000" b="1" dirty="0" smtClean="0">
                <a:solidFill>
                  <a:schemeClr val="tx1"/>
                </a:solidFill>
              </a:rPr>
              <a:t>claims</a:t>
            </a:r>
          </a:p>
          <a:p>
            <a:pPr marL="0" indent="0">
              <a:buNone/>
            </a:pPr>
            <a:r>
              <a:rPr lang="en-US" sz="4000" b="1" dirty="0" smtClean="0">
                <a:solidFill>
                  <a:schemeClr val="tx1"/>
                </a:solidFill>
              </a:rPr>
              <a:t>She </a:t>
            </a:r>
            <a:r>
              <a:rPr lang="en-US" sz="4000" b="1" dirty="0">
                <a:solidFill>
                  <a:schemeClr val="tx1"/>
                </a:solidFill>
              </a:rPr>
              <a:t>attacked my weak </a:t>
            </a:r>
            <a:r>
              <a:rPr lang="en-US" sz="4000" b="1" dirty="0" smtClean="0">
                <a:solidFill>
                  <a:schemeClr val="tx1"/>
                </a:solidFill>
              </a:rPr>
              <a:t>points</a:t>
            </a:r>
            <a:endParaRPr lang="en-US" sz="4000" b="1" dirty="0">
              <a:solidFill>
                <a:schemeClr val="tx1"/>
              </a:solidFill>
            </a:endParaRPr>
          </a:p>
          <a:p>
            <a:pPr marL="0" indent="0">
              <a:buNone/>
            </a:pPr>
            <a:r>
              <a:rPr lang="en-US" sz="4000" b="1" dirty="0" smtClean="0">
                <a:solidFill>
                  <a:schemeClr val="tx1"/>
                </a:solidFill>
              </a:rPr>
              <a:t>My </a:t>
            </a:r>
            <a:r>
              <a:rPr lang="en-US" sz="4000" b="1" dirty="0">
                <a:solidFill>
                  <a:schemeClr val="tx1"/>
                </a:solidFill>
              </a:rPr>
              <a:t>criticisms were right on </a:t>
            </a:r>
            <a:r>
              <a:rPr lang="en-US" sz="4000" b="1" dirty="0" smtClean="0">
                <a:solidFill>
                  <a:schemeClr val="tx1"/>
                </a:solidFill>
              </a:rPr>
              <a:t>target</a:t>
            </a:r>
          </a:p>
          <a:p>
            <a:pPr marL="0" indent="0">
              <a:buNone/>
            </a:pPr>
            <a:r>
              <a:rPr lang="en-US" sz="4000" b="1" dirty="0" smtClean="0">
                <a:solidFill>
                  <a:schemeClr val="tx1"/>
                </a:solidFill>
              </a:rPr>
              <a:t>I was victorious – I won </a:t>
            </a:r>
            <a:r>
              <a:rPr lang="en-US" sz="4000" b="1" dirty="0">
                <a:solidFill>
                  <a:schemeClr val="tx1"/>
                </a:solidFill>
              </a:rPr>
              <a:t>the </a:t>
            </a:r>
            <a:r>
              <a:rPr lang="en-US" sz="4000" b="1" dirty="0" smtClean="0">
                <a:solidFill>
                  <a:schemeClr val="tx1"/>
                </a:solidFill>
              </a:rPr>
              <a:t>argument!</a:t>
            </a:r>
            <a:endParaRPr lang="en-US" sz="4000" b="1" dirty="0">
              <a:solidFill>
                <a:schemeClr val="tx1"/>
              </a:solidFill>
            </a:endParaRPr>
          </a:p>
        </p:txBody>
      </p:sp>
    </p:spTree>
    <p:extLst>
      <p:ext uri="{BB962C8B-B14F-4D97-AF65-F5344CB8AC3E}">
        <p14:creationId xmlns:p14="http://schemas.microsoft.com/office/powerpoint/2010/main" val="28025586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27361" y="638423"/>
            <a:ext cx="10251923" cy="2748026"/>
          </a:xfrm>
          <a:solidFill>
            <a:schemeClr val="bg1"/>
          </a:solidFill>
        </p:spPr>
        <p:txBody>
          <a:bodyPr>
            <a:normAutofit/>
          </a:bodyPr>
          <a:lstStyle/>
          <a:p>
            <a:r>
              <a:rPr lang="en-US" sz="4200" b="1" dirty="0" smtClean="0"/>
              <a:t>4 TYPES OF CONCEPTUAL METAPHORS</a:t>
            </a:r>
            <a:r>
              <a:rPr lang="en-US" sz="4200" dirty="0" smtClean="0"/>
              <a:t>:</a:t>
            </a:r>
            <a:br>
              <a:rPr lang="en-US" sz="4200" dirty="0" smtClean="0"/>
            </a:br>
            <a:r>
              <a:rPr lang="en-US" sz="4200" dirty="0" smtClean="0"/>
              <a:t>	</a:t>
            </a:r>
            <a:br>
              <a:rPr lang="en-US" sz="4200" dirty="0" smtClean="0"/>
            </a:br>
            <a:r>
              <a:rPr lang="en-US" sz="4200" dirty="0" smtClean="0">
                <a:solidFill>
                  <a:schemeClr val="tx1"/>
                </a:solidFill>
              </a:rPr>
              <a:t>STRUCTURAL, ORIENTATIONAL,</a:t>
            </a:r>
            <a:br>
              <a:rPr lang="en-US" sz="4200" dirty="0" smtClean="0">
                <a:solidFill>
                  <a:schemeClr val="tx1"/>
                </a:solidFill>
              </a:rPr>
            </a:br>
            <a:r>
              <a:rPr lang="en-US" sz="4200" dirty="0" smtClean="0">
                <a:solidFill>
                  <a:schemeClr val="tx1"/>
                </a:solidFill>
              </a:rPr>
              <a:t>	EMBODIMENT, CONDUIT</a:t>
            </a:r>
            <a:endParaRPr lang="en-US" sz="4200" dirty="0">
              <a:solidFill>
                <a:schemeClr val="tx1"/>
              </a:solidFill>
            </a:endParaRPr>
          </a:p>
        </p:txBody>
      </p:sp>
      <p:sp>
        <p:nvSpPr>
          <p:cNvPr id="3" name="Zástupný symbol pro obsah 2"/>
          <p:cNvSpPr>
            <a:spLocks noGrp="1"/>
          </p:cNvSpPr>
          <p:nvPr>
            <p:ph idx="1"/>
          </p:nvPr>
        </p:nvSpPr>
        <p:spPr>
          <a:xfrm>
            <a:off x="911901" y="3759673"/>
            <a:ext cx="8596668" cy="1320799"/>
          </a:xfrm>
        </p:spPr>
        <p:txBody>
          <a:bodyPr>
            <a:normAutofit/>
          </a:bodyPr>
          <a:lstStyle/>
          <a:p>
            <a:r>
              <a:rPr lang="en-US" sz="4800" b="1" dirty="0" smtClean="0">
                <a:solidFill>
                  <a:schemeClr val="tx1"/>
                </a:solidFill>
              </a:rPr>
              <a:t>Structural is most common.</a:t>
            </a:r>
            <a:endParaRPr lang="en-US" sz="4800" b="1" dirty="0">
              <a:solidFill>
                <a:schemeClr val="tx1"/>
              </a:solidFill>
            </a:endParaRPr>
          </a:p>
        </p:txBody>
      </p:sp>
    </p:spTree>
    <p:extLst>
      <p:ext uri="{BB962C8B-B14F-4D97-AF65-F5344CB8AC3E}">
        <p14:creationId xmlns:p14="http://schemas.microsoft.com/office/powerpoint/2010/main" val="635491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503975" y="1085654"/>
            <a:ext cx="5688025" cy="1320800"/>
          </a:xfrm>
          <a:solidFill>
            <a:schemeClr val="bg1"/>
          </a:solidFill>
        </p:spPr>
        <p:txBody>
          <a:bodyPr/>
          <a:lstStyle/>
          <a:p>
            <a:r>
              <a:rPr lang="en-US" dirty="0" smtClean="0"/>
              <a:t>“Time is Money”</a:t>
            </a:r>
            <a:br>
              <a:rPr lang="en-US" dirty="0" smtClean="0"/>
            </a:br>
            <a:r>
              <a:rPr lang="en-US" dirty="0" smtClean="0"/>
              <a:t>That cost me an hour</a:t>
            </a:r>
            <a:endParaRPr lang="en-US" dirty="0"/>
          </a:p>
        </p:txBody>
      </p:sp>
      <p:pic>
        <p:nvPicPr>
          <p:cNvPr id="1026" name="Picture 2" descr="Image result for time is mone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6213" y="2406454"/>
            <a:ext cx="5545787" cy="4440256"/>
          </a:xfrm>
          <a:prstGeom prst="rect">
            <a:avLst/>
          </a:prstGeom>
          <a:noFill/>
          <a:extLst>
            <a:ext uri="{909E8E84-426E-40DD-AFC4-6F175D3DCCD1}">
              <a14:hiddenFill xmlns:a14="http://schemas.microsoft.com/office/drawing/2010/main">
                <a:solidFill>
                  <a:srgbClr val="FFFFFF"/>
                </a:solidFill>
              </a14:hiddenFill>
            </a:ext>
          </a:extLst>
        </p:spPr>
      </p:pic>
      <p:sp>
        <p:nvSpPr>
          <p:cNvPr id="7" name="Nadpis 1"/>
          <p:cNvSpPr txBox="1">
            <a:spLocks/>
          </p:cNvSpPr>
          <p:nvPr/>
        </p:nvSpPr>
        <p:spPr>
          <a:xfrm>
            <a:off x="744831" y="1093019"/>
            <a:ext cx="5688025" cy="1320800"/>
          </a:xfrm>
          <a:prstGeom prst="rect">
            <a:avLst/>
          </a:prstGeom>
          <a:solidFill>
            <a:schemeClr val="bg1"/>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dirty="0" smtClean="0"/>
              <a:t>“Anger is </a:t>
            </a:r>
            <a:r>
              <a:rPr lang="en-US" dirty="0" smtClean="0"/>
              <a:t>Heat”</a:t>
            </a:r>
            <a:r>
              <a:rPr lang="en-US" dirty="0" smtClean="0"/>
              <a:t/>
            </a:r>
            <a:br>
              <a:rPr lang="en-US" dirty="0" smtClean="0"/>
            </a:br>
            <a:r>
              <a:rPr lang="en-US" dirty="0"/>
              <a:t>M</a:t>
            </a:r>
            <a:r>
              <a:rPr lang="en-US" dirty="0" smtClean="0"/>
              <a:t>ad as hell</a:t>
            </a:r>
            <a:endParaRPr lang="en-US" dirty="0"/>
          </a:p>
        </p:txBody>
      </p:sp>
      <p:sp>
        <p:nvSpPr>
          <p:cNvPr id="8" name="Nadpis 1"/>
          <p:cNvSpPr txBox="1">
            <a:spLocks/>
          </p:cNvSpPr>
          <p:nvPr/>
        </p:nvSpPr>
        <p:spPr>
          <a:xfrm>
            <a:off x="3772589" y="133546"/>
            <a:ext cx="3457551" cy="952108"/>
          </a:xfrm>
          <a:prstGeom prst="rect">
            <a:avLst/>
          </a:prstGeom>
          <a:solidFill>
            <a:schemeClr val="bg1"/>
          </a:solidFill>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200" b="1" dirty="0" smtClean="0">
                <a:solidFill>
                  <a:schemeClr val="tx1"/>
                </a:solidFill>
              </a:rPr>
              <a:t>STRUCTURAL</a:t>
            </a:r>
            <a:endParaRPr lang="en-US" sz="4200" b="1" dirty="0">
              <a:solidFill>
                <a:schemeClr val="tx1"/>
              </a:solidFill>
            </a:endParaRPr>
          </a:p>
        </p:txBody>
      </p:sp>
      <p:pic>
        <p:nvPicPr>
          <p:cNvPr id="3" name="Picture 2" descr="Image result for anger is hea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2460" y="2421184"/>
            <a:ext cx="2944986" cy="4425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433169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zeta">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323</TotalTime>
  <Words>1048</Words>
  <Application>Microsoft Office PowerPoint</Application>
  <PresentationFormat>Širokoúhlá obrazovka</PresentationFormat>
  <Paragraphs>79</Paragraphs>
  <Slides>18</Slides>
  <Notes>14</Notes>
  <HiddenSlides>0</HiddenSlides>
  <MMClips>0</MMClips>
  <ScaleCrop>false</ScaleCrop>
  <HeadingPairs>
    <vt:vector size="6" baseType="variant">
      <vt:variant>
        <vt:lpstr>Použitá písma</vt:lpstr>
      </vt:variant>
      <vt:variant>
        <vt:i4>6</vt:i4>
      </vt:variant>
      <vt:variant>
        <vt:lpstr>Motiv</vt:lpstr>
      </vt:variant>
      <vt:variant>
        <vt:i4>1</vt:i4>
      </vt:variant>
      <vt:variant>
        <vt:lpstr>Nadpisy snímků</vt:lpstr>
      </vt:variant>
      <vt:variant>
        <vt:i4>18</vt:i4>
      </vt:variant>
    </vt:vector>
  </HeadingPairs>
  <TitlesOfParts>
    <vt:vector size="25" baseType="lpstr">
      <vt:lpstr>Arial</vt:lpstr>
      <vt:lpstr>Calibri</vt:lpstr>
      <vt:lpstr>Comic Sans MS</vt:lpstr>
      <vt:lpstr>Times New Roman</vt:lpstr>
      <vt:lpstr>Trebuchet MS</vt:lpstr>
      <vt:lpstr>Wingdings 3</vt:lpstr>
      <vt:lpstr>Fazeta</vt:lpstr>
      <vt:lpstr>Prezentace aplikace PowerPoint</vt:lpstr>
      <vt:lpstr>VISUAL METAPHOR</vt:lpstr>
      <vt:lpstr> “WILLIAM PERRY IS A REFRIGERATOR”</vt:lpstr>
      <vt:lpstr>“Verizon is a lifeline”</vt:lpstr>
      <vt:lpstr>RED BULL is EXTREME! (linked to video) </vt:lpstr>
      <vt:lpstr>HOW WE THINK</vt:lpstr>
      <vt:lpstr>Prezentace aplikace PowerPoint</vt:lpstr>
      <vt:lpstr>4 TYPES OF CONCEPTUAL METAPHORS:   STRUCTURAL, ORIENTATIONAL,  EMBODIMENT, CONDUIT</vt:lpstr>
      <vt:lpstr>“Time is Money” That cost me an hour</vt:lpstr>
      <vt:lpstr>“Down is Sad” I fell into a depression</vt:lpstr>
      <vt:lpstr>“Tasting is Discovering” Food for thought</vt:lpstr>
      <vt:lpstr>“Failed Communication is Blockage” A creative roadblock</vt:lpstr>
      <vt:lpstr>Synecdoche?  Metonym?  Personification?  Irony?</vt:lpstr>
      <vt:lpstr>3 Types of Images  in Visual Metaphors</vt:lpstr>
      <vt:lpstr>ADJACENT: Both primary and secondary images must be presented.</vt:lpstr>
      <vt:lpstr>UNIFIED: Two different concepts are blended into a single image. </vt:lpstr>
      <vt:lpstr>IMPLIED:  The source is not shown we’re provided with clues in the context in which it’s presented.  </vt:lpstr>
      <vt:lpstr>QUESTION:  Is it possible to recognize when you’re being influenced by a visual metaphor when so much impact happens unconsciously?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METAPHOR</dc:title>
  <dc:creator>Janis</dc:creator>
  <cp:lastModifiedBy>Janis</cp:lastModifiedBy>
  <cp:revision>44</cp:revision>
  <dcterms:created xsi:type="dcterms:W3CDTF">2018-10-10T18:02:04Z</dcterms:created>
  <dcterms:modified xsi:type="dcterms:W3CDTF">2018-10-12T16:32:13Z</dcterms:modified>
</cp:coreProperties>
</file>