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79" r:id="rId6"/>
    <p:sldId id="28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85" r:id="rId20"/>
    <p:sldId id="291" r:id="rId21"/>
    <p:sldId id="293" r:id="rId22"/>
    <p:sldId id="286" r:id="rId23"/>
    <p:sldId id="273" r:id="rId24"/>
    <p:sldId id="274" r:id="rId25"/>
    <p:sldId id="287" r:id="rId26"/>
    <p:sldId id="288" r:id="rId27"/>
    <p:sldId id="289" r:id="rId28"/>
    <p:sldId id="290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A9A9-1D61-4396-AEE8-58C7915577D5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F0F2-C463-4A2C-B2FE-A25BA3C9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Saussure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85CF-3DB7-4063-B751-A27B47763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6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3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3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0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4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9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9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1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8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8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3100B-65A5-41B5-AF1C-033F84EA3E83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F2210-E4F9-49C9-B4AB-F51E9AEFB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1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ovox.com/" TargetMode="External"/><Relationship Id="rId2" Type="http://schemas.openxmlformats.org/officeDocument/2006/relationships/hyperlink" Target="http://hilobrow.com/category/semiotics-2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yi.org/" TargetMode="External"/><Relationship Id="rId2" Type="http://schemas.openxmlformats.org/officeDocument/2006/relationships/hyperlink" Target="https://www.hughkretschme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pressphoto.org/collection/photo" TargetMode="External"/><Relationship Id="rId4" Type="http://schemas.openxmlformats.org/officeDocument/2006/relationships/hyperlink" Target="https://www.pulitzer.org/prize-winners-by-category/2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5419" y="333358"/>
            <a:ext cx="6815669" cy="834533"/>
          </a:xfrm>
        </p:spPr>
        <p:txBody>
          <a:bodyPr/>
          <a:lstStyle/>
          <a:p>
            <a:r>
              <a:rPr lang="en-US" b="1" dirty="0" smtClean="0"/>
              <a:t>SEMIOTICS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37779" y="466922"/>
            <a:ext cx="2261106" cy="6414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Part Two</a:t>
            </a:r>
            <a:endParaRPr lang="en-US" sz="3200" b="1" dirty="0"/>
          </a:p>
        </p:txBody>
      </p:sp>
      <p:pic>
        <p:nvPicPr>
          <p:cNvPr id="1026" name="Picture 2" descr="Image result for semio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32147" r="7574" b="7495"/>
          <a:stretch/>
        </p:blipFill>
        <p:spPr bwMode="auto">
          <a:xfrm>
            <a:off x="1214651" y="1301454"/>
            <a:ext cx="9533560" cy="50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3929063"/>
            <a:ext cx="12192000" cy="292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87239" cy="3929063"/>
          </a:xfrm>
          <a:prstGeom prst="rect">
            <a:avLst/>
          </a:prstGeom>
        </p:spPr>
      </p:pic>
      <p:sp>
        <p:nvSpPr>
          <p:cNvPr id="5" name="AutoShape 2" descr="Image result for Fed 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Fed Ex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Image result for Fed Ex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5" b="36466"/>
          <a:stretch/>
        </p:blipFill>
        <p:spPr bwMode="auto">
          <a:xfrm>
            <a:off x="3843337" y="4370388"/>
            <a:ext cx="4814887" cy="179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48" r="2635" b="6054"/>
          <a:stretch/>
        </p:blipFill>
        <p:spPr>
          <a:xfrm>
            <a:off x="-28575" y="-14288"/>
            <a:ext cx="12258676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48" t="-1563" r="3075" b="6837"/>
          <a:stretch/>
        </p:blipFill>
        <p:spPr>
          <a:xfrm>
            <a:off x="-14288" y="0"/>
            <a:ext cx="12201526" cy="6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" r="3404" b="11914"/>
          <a:stretch/>
        </p:blipFill>
        <p:spPr>
          <a:xfrm>
            <a:off x="-23814" y="171450"/>
            <a:ext cx="12215814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58" r="3185"/>
          <a:stretch/>
        </p:blipFill>
        <p:spPr>
          <a:xfrm>
            <a:off x="14287" y="-228600"/>
            <a:ext cx="1217295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478" r="3074" b="6054"/>
          <a:stretch/>
        </p:blipFill>
        <p:spPr>
          <a:xfrm>
            <a:off x="42863" y="-228600"/>
            <a:ext cx="12158662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18" r="3185" b="7032"/>
          <a:stretch/>
        </p:blipFill>
        <p:spPr>
          <a:xfrm>
            <a:off x="-42863" y="-228600"/>
            <a:ext cx="12230101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5738" y="0"/>
            <a:ext cx="4414278" cy="1303867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Proximity</a:t>
            </a:r>
            <a:endParaRPr lang="en-US" b="1" dirty="0"/>
          </a:p>
        </p:txBody>
      </p:sp>
      <p:pic>
        <p:nvPicPr>
          <p:cNvPr id="7172" name="Picture 4" descr="Image result for gestalt proximity examples in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6" y="1200151"/>
            <a:ext cx="5057117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estalt Principle - Proximity - Unilev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200151"/>
            <a:ext cx="5543549" cy="55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6385" y="0"/>
            <a:ext cx="4414278" cy="1303867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Continuity</a:t>
            </a:r>
            <a:endParaRPr lang="en-US" b="1" dirty="0"/>
          </a:p>
        </p:txBody>
      </p:sp>
      <p:pic>
        <p:nvPicPr>
          <p:cNvPr id="8194" name="Picture 2" descr="Gestalt Principle - Continuity - CocaCola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b="45269"/>
          <a:stretch/>
        </p:blipFill>
        <p:spPr bwMode="auto">
          <a:xfrm>
            <a:off x="5545652" y="1544117"/>
            <a:ext cx="5346273" cy="18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45652" y="3597080"/>
            <a:ext cx="557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eyes follow a line </a:t>
            </a:r>
            <a:r>
              <a:rPr lang="en-US" sz="3600" dirty="0" smtClean="0"/>
              <a:t>naturally so when </a:t>
            </a:r>
            <a:r>
              <a:rPr lang="en-US" sz="3600" dirty="0"/>
              <a:t>we see an object, we are automatically compelled to move through </a:t>
            </a:r>
            <a:r>
              <a:rPr lang="en-US" sz="3600" dirty="0" smtClean="0"/>
              <a:t>it.</a:t>
            </a:r>
            <a:endParaRPr lang="en-US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785" r="47328"/>
          <a:stretch/>
        </p:blipFill>
        <p:spPr>
          <a:xfrm>
            <a:off x="1732100" y="1544117"/>
            <a:ext cx="3212826" cy="43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9" y="310620"/>
            <a:ext cx="9601196" cy="1303867"/>
          </a:xfrm>
        </p:spPr>
        <p:txBody>
          <a:bodyPr/>
          <a:lstStyle/>
          <a:p>
            <a:r>
              <a:rPr lang="en-US" dirty="0" smtClean="0"/>
              <a:t>Terms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833" y="1604962"/>
            <a:ext cx="7062242" cy="41386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SIGNIFIER + SIGNIFIED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DENOTATION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CONNOTATION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ICON, INDEX, SYMBOL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TROPES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(OR “CODES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220" y="217857"/>
            <a:ext cx="9601196" cy="1303867"/>
          </a:xfrm>
        </p:spPr>
        <p:txBody>
          <a:bodyPr/>
          <a:lstStyle/>
          <a:p>
            <a:r>
              <a:rPr lang="en-US" dirty="0" smtClean="0"/>
              <a:t>IDEAL and REAL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684" y="1392072"/>
            <a:ext cx="10555402" cy="4483796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messaging may link the “promise” or the “desired experience” with the real product, service or event. For example, universities: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/>
              <a:t>                            IDEAL: 								</a:t>
            </a:r>
            <a:r>
              <a:rPr lang="en-US" b="1" dirty="0"/>
              <a:t> </a:t>
            </a:r>
            <a:r>
              <a:rPr lang="en-US" b="1" dirty="0" smtClean="0"/>
              <a:t>      REAL:  </a:t>
            </a:r>
            <a:endParaRPr lang="en-US" b="1" dirty="0"/>
          </a:p>
        </p:txBody>
      </p:sp>
      <p:pic>
        <p:nvPicPr>
          <p:cNvPr id="1026" name="Picture 2" descr="Image result for college web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5"/>
          <a:stretch/>
        </p:blipFill>
        <p:spPr bwMode="auto">
          <a:xfrm>
            <a:off x="1186220" y="2842653"/>
            <a:ext cx="5429250" cy="28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11" y="2842653"/>
            <a:ext cx="4222275" cy="28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220" y="217857"/>
            <a:ext cx="9601196" cy="1303867"/>
          </a:xfrm>
        </p:spPr>
        <p:txBody>
          <a:bodyPr/>
          <a:lstStyle/>
          <a:p>
            <a:r>
              <a:rPr lang="en-US" dirty="0" smtClean="0"/>
              <a:t>GIVEN and NEW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128" y="1310185"/>
            <a:ext cx="10795379" cy="4483796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this visual message as an example of Gestalt “continuation.” Our eye naturally moves from left to right, arriving at some resolution or unexpected ending (new knowledge). Think of “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as “result” or “better”</a:t>
            </a:r>
          </a:p>
          <a:p>
            <a:r>
              <a:rPr lang="en-US" b="1" dirty="0" smtClean="0"/>
              <a:t>GIVEN: 								</a:t>
            </a:r>
            <a:r>
              <a:rPr lang="en-US" b="1" dirty="0"/>
              <a:t> </a:t>
            </a:r>
            <a:r>
              <a:rPr lang="en-US" b="1" dirty="0" smtClean="0"/>
              <a:t>      NEW:  </a:t>
            </a:r>
            <a:endParaRPr lang="en-US" b="1" dirty="0"/>
          </a:p>
        </p:txBody>
      </p:sp>
      <p:pic>
        <p:nvPicPr>
          <p:cNvPr id="2052" name="Picture 4" descr="Image result for dirty s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1" y="2946005"/>
            <a:ext cx="2743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/>
          <a:stretch/>
        </p:blipFill>
        <p:spPr bwMode="auto">
          <a:xfrm>
            <a:off x="7208665" y="2946005"/>
            <a:ext cx="3360387" cy="30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561983" y="622904"/>
            <a:ext cx="39790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4000" b="1" dirty="0">
                <a:latin typeface="Arial Black" panose="020B0A04020102020204" pitchFamily="34" charset="0"/>
              </a:rPr>
              <a:t> TROPES </a:t>
            </a:r>
            <a:endParaRPr lang="en-US" altLang="en-US" sz="4000" b="1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altLang="en-US" sz="4000" b="1" dirty="0" smtClean="0">
                <a:latin typeface="Arial Black" panose="020B0A04020102020204" pitchFamily="34" charset="0"/>
              </a:rPr>
              <a:t>(</a:t>
            </a:r>
            <a:r>
              <a:rPr lang="en-US" altLang="en-US" sz="4000" b="1" dirty="0">
                <a:latin typeface="Arial Black" panose="020B0A04020102020204" pitchFamily="34" charset="0"/>
              </a:rPr>
              <a:t>or CODES)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1003" y="2069454"/>
            <a:ext cx="5104263" cy="4114800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tx1"/>
                </a:solidFill>
              </a:rPr>
              <a:t>A </a:t>
            </a:r>
            <a:r>
              <a:rPr lang="en-GB" altLang="en-US" sz="3600" dirty="0">
                <a:solidFill>
                  <a:schemeClr val="tx1"/>
                </a:solidFill>
              </a:rPr>
              <a:t>common pattern, theme, or </a:t>
            </a:r>
            <a:r>
              <a:rPr lang="en-GB" altLang="en-US" sz="3600" dirty="0" smtClean="0">
                <a:solidFill>
                  <a:schemeClr val="tx1"/>
                </a:solidFill>
              </a:rPr>
              <a:t>motif within a genre            … or a society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altLang="en-US" sz="36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</a:rPr>
              <a:t>(dark skies </a:t>
            </a:r>
            <a:r>
              <a:rPr lang="en-GB" altLang="en-US" sz="3600" b="1" dirty="0">
                <a:solidFill>
                  <a:schemeClr val="tx1"/>
                </a:solidFill>
              </a:rPr>
              <a:t>in war films)</a:t>
            </a:r>
          </a:p>
          <a:p>
            <a:pPr>
              <a:buFontTx/>
              <a:buNone/>
            </a:pPr>
            <a:endParaRPr lang="en-GB" altLang="en-US" sz="36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s-media-cache-ak0.pinimg.com/236x/ac/ed/29/aced29188ee7cde4b8da538e7f2ad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78" y="668094"/>
            <a:ext cx="3527949" cy="55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12500"/>
          <a:stretch/>
        </p:blipFill>
        <p:spPr>
          <a:xfrm>
            <a:off x="-366712" y="242887"/>
            <a:ext cx="13011150" cy="6400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00700" y="1685834"/>
            <a:ext cx="4872038" cy="3600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ADS are often guided by cultural codes: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Beer + “Nature”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3" t="20703" r="15044" b="48242"/>
          <a:stretch/>
        </p:blipFill>
        <p:spPr>
          <a:xfrm>
            <a:off x="6233591" y="224798"/>
            <a:ext cx="5386387" cy="285478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00113" y="847205"/>
            <a:ext cx="5500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4800" b="1" dirty="0">
                <a:latin typeface="Arial Black" panose="020B0A04020102020204" pitchFamily="34" charset="0"/>
              </a:rPr>
              <a:t> 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Cigarettes + “Manliness”</a:t>
            </a:r>
            <a:endParaRPr lang="en-US" alt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3" t="52442" r="15044" b="6640"/>
          <a:stretch/>
        </p:blipFill>
        <p:spPr>
          <a:xfrm>
            <a:off x="565695" y="2452715"/>
            <a:ext cx="5203477" cy="363376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69172" y="4269595"/>
            <a:ext cx="4549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2800" b="1" dirty="0" smtClean="0">
                <a:latin typeface="Arial Black" panose="020B0A04020102020204" pitchFamily="34" charset="0"/>
              </a:rPr>
              <a:t>Perfume + “Romance”</a:t>
            </a:r>
            <a:endParaRPr lang="en-US" alt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atorade that's why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29" y="1243716"/>
            <a:ext cx="7506269" cy="51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5695" y="412719"/>
            <a:ext cx="10816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4800" b="1" dirty="0">
                <a:latin typeface="Arial Black" panose="020B0A04020102020204" pitchFamily="34" charset="0"/>
              </a:rPr>
              <a:t> </a:t>
            </a:r>
            <a:r>
              <a:rPr lang="en-US" altLang="en-US" sz="2800" b="1" u="sng" dirty="0" smtClean="0">
                <a:latin typeface="Arial Black" panose="020B0A04020102020204" pitchFamily="34" charset="0"/>
              </a:rPr>
              <a:t>Youth Culture 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Category Codes, such as “Personal”</a:t>
            </a:r>
            <a:endParaRPr lang="en-US" alt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pple iphone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03" y="1009767"/>
            <a:ext cx="9480550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ike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0" y="766257"/>
            <a:ext cx="9510146" cy="53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5277" y="1609929"/>
            <a:ext cx="9601196" cy="32350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hlinkClick r:id="rId2"/>
              </a:rPr>
              <a:t>HILOBROW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>
                <a:hlinkClick r:id="rId3"/>
              </a:rPr>
              <a:t>SEMIOVOX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cs-CZ" dirty="0" err="1" smtClean="0"/>
              <a:t>ources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images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hlinkClick r:id="rId2"/>
              </a:rPr>
              <a:t>HUGH </a:t>
            </a:r>
            <a:r>
              <a:rPr lang="cs-CZ" sz="3200" b="1" dirty="0" smtClean="0">
                <a:hlinkClick r:id="rId2"/>
              </a:rPr>
              <a:t>KRETSCHMER </a:t>
            </a:r>
            <a:endParaRPr lang="cs-CZ" sz="3200" b="1" dirty="0" smtClean="0"/>
          </a:p>
          <a:p>
            <a:r>
              <a:rPr lang="cs-CZ" sz="3200" b="1" dirty="0" smtClean="0">
                <a:hlinkClick r:id="rId3"/>
              </a:rPr>
              <a:t>PICTURE </a:t>
            </a:r>
            <a:r>
              <a:rPr lang="cs-CZ" sz="3200" b="1" dirty="0" smtClean="0">
                <a:hlinkClick r:id="rId3"/>
              </a:rPr>
              <a:t>OF THE </a:t>
            </a:r>
            <a:r>
              <a:rPr lang="cs-CZ" sz="3200" b="1" dirty="0" smtClean="0">
                <a:hlinkClick r:id="rId3"/>
              </a:rPr>
              <a:t>YEAR INTERNATIONAL</a:t>
            </a:r>
            <a:endParaRPr lang="en-US" sz="3200" b="1" dirty="0" smtClean="0"/>
          </a:p>
          <a:p>
            <a:r>
              <a:rPr lang="en-US" sz="3200" b="1" dirty="0" smtClean="0">
                <a:hlinkClick r:id="rId4"/>
              </a:rPr>
              <a:t>PULITZER PRIZE-WINNING PHOTOS</a:t>
            </a:r>
            <a:endParaRPr lang="en-US" sz="3200" b="1" dirty="0" smtClean="0"/>
          </a:p>
          <a:p>
            <a:r>
              <a:rPr lang="en-US" sz="3200" b="1" dirty="0" smtClean="0">
                <a:hlinkClick r:id="rId5"/>
              </a:rPr>
              <a:t>WORLD PRESS PHOTOS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301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720436"/>
            <a:ext cx="6874622" cy="47967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SIGNIFIER: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SIGNIFIED:   </a:t>
            </a:r>
            <a:r>
              <a:rPr lang="en-US" sz="3200" dirty="0"/>
              <a:t>“Okay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96" y="685801"/>
            <a:ext cx="2627604" cy="241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248" y="2826446"/>
            <a:ext cx="222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SIGN</a:t>
            </a: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7484222" y="1902370"/>
            <a:ext cx="1752600" cy="105701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70511">
            <a:off x="7283196" y="3260305"/>
            <a:ext cx="202685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884" y="2390254"/>
            <a:ext cx="33004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6600" dirty="0" smtClean="0"/>
              <a:t>Heart</a:t>
            </a:r>
            <a:endParaRPr lang="en-GB" altLang="en-US" sz="6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64845" y="3863142"/>
            <a:ext cx="4718304" cy="206883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3600" b="1" u="sng" dirty="0"/>
              <a:t>Denotations</a:t>
            </a:r>
          </a:p>
          <a:p>
            <a:pPr eaLnBrk="1" hangingPunct="1">
              <a:buFontTx/>
              <a:buNone/>
            </a:pPr>
            <a:r>
              <a:rPr lang="en-GB" altLang="en-US" sz="3600" dirty="0" smtClean="0"/>
              <a:t>Organ</a:t>
            </a:r>
          </a:p>
          <a:p>
            <a:pPr eaLnBrk="1" hangingPunct="1">
              <a:buFontTx/>
              <a:buNone/>
            </a:pPr>
            <a:r>
              <a:rPr lang="en-GB" altLang="en-US" sz="3600" dirty="0" smtClean="0"/>
              <a:t>Muscle</a:t>
            </a:r>
            <a:endParaRPr lang="en-GB" altLang="en-US" sz="360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03926" y="3863142"/>
            <a:ext cx="4718304" cy="206883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GB" altLang="en-US" sz="3600" b="1" u="sng" dirty="0"/>
              <a:t>Connotations</a:t>
            </a:r>
          </a:p>
          <a:p>
            <a:pPr eaLnBrk="1" hangingPunct="1">
              <a:buFontTx/>
              <a:buNone/>
            </a:pPr>
            <a:r>
              <a:rPr lang="en-GB" altLang="en-US" sz="3600" dirty="0" smtClean="0"/>
              <a:t>Love</a:t>
            </a:r>
          </a:p>
          <a:p>
            <a:pPr eaLnBrk="1" hangingPunct="1">
              <a:buFontTx/>
              <a:buNone/>
            </a:pPr>
            <a:r>
              <a:rPr lang="en-GB" altLang="en-US" sz="3600" dirty="0" smtClean="0"/>
              <a:t>Care</a:t>
            </a:r>
            <a:endParaRPr lang="en-GB" altLang="en-US" sz="3600" dirty="0"/>
          </a:p>
        </p:txBody>
      </p:sp>
      <p:pic>
        <p:nvPicPr>
          <p:cNvPr id="6" name="Picture 2" descr="Image result for red he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16" y="1692322"/>
            <a:ext cx="1990181" cy="19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5984" y="835186"/>
            <a:ext cx="8304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4000" b="1" dirty="0">
                <a:latin typeface="Arial Black" panose="020B0A04020102020204" pitchFamily="34" charset="0"/>
              </a:rPr>
              <a:t> </a:t>
            </a:r>
            <a:r>
              <a:rPr lang="en-US" altLang="en-US" sz="4000" b="1" dirty="0" smtClean="0">
                <a:latin typeface="Arial Black" panose="020B0A04020102020204" pitchFamily="34" charset="0"/>
              </a:rPr>
              <a:t>Denotation + Connotation</a:t>
            </a:r>
            <a:endParaRPr lang="en-US" alt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con index symb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b="12602"/>
          <a:stretch/>
        </p:blipFill>
        <p:spPr bwMode="auto">
          <a:xfrm>
            <a:off x="655094" y="1217725"/>
            <a:ext cx="10840956" cy="48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23348" y="509839"/>
            <a:ext cx="8304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4000" b="1" dirty="0">
                <a:latin typeface="Arial Black" panose="020B0A04020102020204" pitchFamily="34" charset="0"/>
              </a:rPr>
              <a:t> </a:t>
            </a:r>
            <a:r>
              <a:rPr lang="en-US" altLang="en-US" sz="4000" b="1" dirty="0" smtClean="0">
                <a:latin typeface="Arial Black" panose="020B0A04020102020204" pitchFamily="34" charset="0"/>
              </a:rPr>
              <a:t>Icon, Index, Symbol</a:t>
            </a:r>
            <a:endParaRPr lang="en-US" alt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3977" y="6106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GESTALT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Principles of Visual Perception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042581"/>
            <a:ext cx="9601196" cy="6434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“The whole is different from the sum of its parts.”</a:t>
            </a:r>
            <a:endParaRPr lang="en-US" sz="3200" b="1" dirty="0"/>
          </a:p>
        </p:txBody>
      </p:sp>
      <p:pic>
        <p:nvPicPr>
          <p:cNvPr id="6146" name="Picture 2" descr="https://ourbraggingwrites.files.wordpress.com/2011/11/img_0709.jpg?w=480&amp;h=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9" y="2686050"/>
            <a:ext cx="5165481" cy="33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3711"/>
          <a:stretch/>
        </p:blipFill>
        <p:spPr>
          <a:xfrm>
            <a:off x="-409575" y="-228600"/>
            <a:ext cx="13011150" cy="70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859"/>
          <a:stretch/>
        </p:blipFill>
        <p:spPr>
          <a:xfrm>
            <a:off x="-423863" y="-28575"/>
            <a:ext cx="130111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445"/>
          <a:stretch/>
        </p:blipFill>
        <p:spPr>
          <a:xfrm>
            <a:off x="-438150" y="-114300"/>
            <a:ext cx="1301115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254</Words>
  <Application>Microsoft Office PowerPoint</Application>
  <PresentationFormat>Širokoúhlá obrazovka</PresentationFormat>
  <Paragraphs>56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Garamond</vt:lpstr>
      <vt:lpstr>Times New Roman</vt:lpstr>
      <vt:lpstr>Organika</vt:lpstr>
      <vt:lpstr>SEMIOTICS </vt:lpstr>
      <vt:lpstr>Terms Review </vt:lpstr>
      <vt:lpstr>Prezentace aplikace PowerPoint</vt:lpstr>
      <vt:lpstr>Heart</vt:lpstr>
      <vt:lpstr>Prezentace aplikace PowerPoint</vt:lpstr>
      <vt:lpstr>GESTALT   Principles of Visual Perception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Proximity</vt:lpstr>
      <vt:lpstr>Continuity</vt:lpstr>
      <vt:lpstr>IDEAL and REAL</vt:lpstr>
      <vt:lpstr>GIVEN and NEW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HILOBROW SEMIOVOX </vt:lpstr>
      <vt:lpstr>Sources for images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Janis</dc:creator>
  <cp:lastModifiedBy>Janis</cp:lastModifiedBy>
  <cp:revision>56</cp:revision>
  <dcterms:created xsi:type="dcterms:W3CDTF">2018-10-18T06:55:56Z</dcterms:created>
  <dcterms:modified xsi:type="dcterms:W3CDTF">2018-10-19T16:00:01Z</dcterms:modified>
</cp:coreProperties>
</file>