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65" r:id="rId3"/>
    <p:sldId id="257" r:id="rId4"/>
    <p:sldId id="258" r:id="rId5"/>
    <p:sldId id="278" r:id="rId6"/>
    <p:sldId id="283" r:id="rId7"/>
    <p:sldId id="279" r:id="rId8"/>
    <p:sldId id="284" r:id="rId9"/>
    <p:sldId id="280" r:id="rId10"/>
    <p:sldId id="259" r:id="rId11"/>
    <p:sldId id="260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61" r:id="rId23"/>
    <p:sldId id="281" r:id="rId24"/>
    <p:sldId id="282" r:id="rId25"/>
    <p:sldId id="285" r:id="rId26"/>
    <p:sldId id="262" r:id="rId27"/>
    <p:sldId id="277" r:id="rId28"/>
    <p:sldId id="263" r:id="rId29"/>
    <p:sldId id="26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0461" autoAdjust="0"/>
  </p:normalViewPr>
  <p:slideViewPr>
    <p:cSldViewPr>
      <p:cViewPr varScale="1">
        <p:scale>
          <a:sx n="42" d="100"/>
          <a:sy n="42" d="100"/>
        </p:scale>
        <p:origin x="59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C0FE0-6203-4B0F-BBB4-DA87EB2F6948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0256-CD4F-4EEA-B419-E365C3575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8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brothers, Chip and Dan Heath, wrote</a:t>
            </a:r>
            <a:r>
              <a:rPr lang="en-US" baseline="0" dirty="0"/>
              <a:t> a book a few years back that offers smart tips for professional writers. The book’s called “MADE TO STICK… Why Some Ideas Survive and Others Die”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476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 UNEXPECTED. Be mysterious, ask curious questions, tease your audience….like this ad. It calls attention, engages, and is more likely remembered.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610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BE </a:t>
            </a:r>
            <a:r>
              <a:rPr lang="en-US" dirty="0"/>
              <a:t>CONCRETE. </a:t>
            </a:r>
            <a:r>
              <a:rPr lang="en-US" dirty="0" err="1" smtClean="0"/>
              <a:t>Dont</a:t>
            </a:r>
            <a:r>
              <a:rPr lang="en-US" baseline="0" dirty="0" smtClean="0"/>
              <a:t> be ambiguous so people can’t understand. </a:t>
            </a:r>
            <a:r>
              <a:rPr lang="en-US" dirty="0" smtClean="0"/>
              <a:t>Here’s </a:t>
            </a:r>
            <a:r>
              <a:rPr lang="en-US" dirty="0"/>
              <a:t>an example.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Greek bread company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Elbisco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exports traditional English bread to all of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Europe --  icon of Stonehenge, which is a symbol of British prehistoric architecture. Uses bread slices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“monuments” of English culture.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25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50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authors of Made</a:t>
            </a:r>
            <a:r>
              <a:rPr lang="en-US" baseline="0" dirty="0"/>
              <a:t> to Stick talk about the Velcro theory of memory – This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concept says that the more sensory ‘hooks’ we put into an idea, the better it will stick.”  We’ll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take a short test … just think of the answers silently.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251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5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51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50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9967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058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/>
              <a:t>David Rubin, cognitive psychologist at Duke, uses this exercise to illustrate how we use different types of memory.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64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They said</a:t>
            </a:r>
            <a:r>
              <a:rPr lang="en-US" baseline="0" dirty="0"/>
              <a:t> there are 6 ways to help make communication a success – and used that acronym to list them 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257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… Are you lost out there somewhere…?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206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Yah, that</a:t>
            </a:r>
            <a:r>
              <a:rPr lang="en-US" baseline="0" dirty="0"/>
              <a:t> more like it.   We </a:t>
            </a:r>
            <a:r>
              <a:rPr lang="en-US" dirty="0"/>
              <a:t>draw from memories of taste,</a:t>
            </a:r>
            <a:r>
              <a:rPr lang="en-US" baseline="0" dirty="0"/>
              <a:t> experience, motion, color, sound, etc. to make sense of the world. Remember this when you are writing for different audiences – even each other, as you will in our discussion forums.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283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4</a:t>
            </a:r>
            <a:r>
              <a:rPr lang="en-US" baseline="30000" dirty="0"/>
              <a:t>th</a:t>
            </a:r>
            <a:r>
              <a:rPr lang="en-US" dirty="0"/>
              <a:t> principle</a:t>
            </a:r>
            <a:r>
              <a:rPr lang="en-US" baseline="0" dirty="0"/>
              <a:t> of stickiness is to </a:t>
            </a:r>
            <a:r>
              <a:rPr lang="en-US" dirty="0"/>
              <a:t>BE CREDIBLE</a:t>
            </a:r>
            <a:r>
              <a:rPr lang="en-US" baseline="0" dirty="0"/>
              <a:t>. </a:t>
            </a:r>
            <a:r>
              <a:rPr lang="en-US" dirty="0"/>
              <a:t>One way is to use statistics, but in a very clear</a:t>
            </a:r>
            <a:r>
              <a:rPr lang="en-US" baseline="0" dirty="0"/>
              <a:t> way…like </a:t>
            </a:r>
            <a:r>
              <a:rPr lang="en-US" baseline="0" dirty="0" smtClean="0"/>
              <a:t>this infographic.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022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like this.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036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aseline="0" dirty="0"/>
              <a:t>Stanford </a:t>
            </a:r>
            <a:r>
              <a:rPr lang="en-US" baseline="0" dirty="0" err="1"/>
              <a:t>Ph.d</a:t>
            </a:r>
            <a:r>
              <a:rPr lang="en-US" baseline="0" dirty="0"/>
              <a:t> student studied a simple game where she assigned people to one of two roles. “Tappers” and “Listeners.” Tappers received a list of 25 well-known songs, such as </a:t>
            </a:r>
            <a:r>
              <a:rPr lang="en-US" baseline="0" dirty="0" smtClean="0"/>
              <a:t>Jingle Bells and Ring Around a Rosie. </a:t>
            </a:r>
            <a:r>
              <a:rPr lang="en-US" baseline="0" dirty="0"/>
              <a:t>CLICK. Each tapper was asked to pick a song and tap out the rhythm to a listener (by using their fingers on a table). The listener’s job was to guess the song, based on the rhythm being tapped.  CLICK. </a:t>
            </a:r>
          </a:p>
          <a:p>
            <a:endParaRPr lang="en-US" baseline="0" dirty="0"/>
          </a:p>
          <a:p>
            <a:r>
              <a:rPr lang="en-US" baseline="0" dirty="0"/>
              <a:t>Let’s try it.  </a:t>
            </a:r>
            <a:r>
              <a:rPr lang="en-US" baseline="0" dirty="0" smtClean="0"/>
              <a:t>(Happy Birthday)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CLICK. Actually, the listener’s job was quite difficult. In her experiment, CLICK.  120 songs were tapped out and Listeners guessed only 3  CLICK. But…BEFORE listeners guessed, tappers predicted they would guess correctly 50% of the time – 60 songs.  But now we know the listeners understood their “message” only 1 time in 40, but the tappers thought they were getting their message across 1 time in two. </a:t>
            </a:r>
          </a:p>
          <a:p>
            <a:endParaRPr lang="en-US" baseline="0" dirty="0"/>
          </a:p>
          <a:p>
            <a:r>
              <a:rPr lang="en-US" baseline="0" dirty="0"/>
              <a:t>Why did the tappers think this”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861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Because the tappers had specific knowledge -- making it near impossible for them to imagine what it was like to not know. That’s what we call the “curse of knowledge” – so you have to make a conscious effort to transform your ideas to be understood by your audience.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857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 EMOTIONAL. Emotion makes people care – it</a:t>
            </a:r>
            <a:r>
              <a:rPr lang="en-US" baseline="0" dirty="0"/>
              <a:t> touches people hearts. Faces, expressions, voices…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915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Emotional appeals are not only very engaging,</a:t>
            </a:r>
            <a:r>
              <a:rPr lang="en-US" baseline="0" dirty="0"/>
              <a:t> but they’re memorable.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822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TELL STORIES.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Walter Fisher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believes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all communication is story – with characters, settings, and plots. In religions, cultures, media, we tell stories. Humans have an affinity for stories – they have values and resonance; they make ideas stick. Hmmm, what story could this visual be telling….? (ASK)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4242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77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32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 SIMPLE. Give people</a:t>
            </a:r>
            <a:r>
              <a:rPr lang="en-US" baseline="0" dirty="0"/>
              <a:t> a simple schema to help them think about your business, event, or product. </a:t>
            </a:r>
            <a:r>
              <a:rPr lang="en-US" baseline="0" dirty="0" smtClean="0"/>
              <a:t> Anchor </a:t>
            </a:r>
            <a:r>
              <a:rPr lang="en-US" baseline="0" dirty="0"/>
              <a:t>the information is something your customers are immediately familiar with (5 bucks) and a “</a:t>
            </a:r>
            <a:r>
              <a:rPr lang="en-US" baseline="0" dirty="0" err="1"/>
              <a:t>footlong</a:t>
            </a:r>
            <a:r>
              <a:rPr lang="en-US" baseline="0" dirty="0"/>
              <a:t>.”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536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Now, I’d like you to s</a:t>
            </a:r>
            <a:r>
              <a:rPr lang="en-US" dirty="0"/>
              <a:t>pend about 10 – 15  seconds looking intently at these letters.</a:t>
            </a:r>
            <a:r>
              <a:rPr lang="en-US" baseline="0" dirty="0"/>
              <a:t>  (CLICK after 15 </a:t>
            </a:r>
            <a:r>
              <a:rPr lang="en-US" baseline="0" dirty="0" err="1"/>
              <a:t>secs</a:t>
            </a:r>
            <a:r>
              <a:rPr lang="en-US" baseline="0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84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Now, get out a pen or pencil and write down as many letters as you can remember. </a:t>
            </a:r>
            <a:r>
              <a:rPr lang="en-US" baseline="0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8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Here, I’ve changed some of the spacing. Look again for 10 seconds.  CLICK AFTER 10 SECS.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33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/>
              <a:t>Now </a:t>
            </a:r>
            <a:r>
              <a:rPr lang="en-US" baseline="0" dirty="0"/>
              <a:t>write them down.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679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SLIDE. The lesson on simplicity here is that we can communicate a lot of information … in a compact fashion … by anchoring the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 in concepts your audience already knows.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10256-CD4F-4EEA-B419-E365C35757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848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E8DD1-D681-4458-8066-EAD6DFDAA9F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0029A-6785-49F1-BE52-5ACA5A765D78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6_cj35ZMnk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981200"/>
            <a:ext cx="5029200" cy="3451225"/>
          </a:xfrm>
        </p:spPr>
        <p:txBody>
          <a:bodyPr/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How to Make Ideas </a:t>
            </a:r>
            <a:r>
              <a:rPr lang="en-US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STICK</a:t>
            </a:r>
          </a:p>
        </p:txBody>
      </p:sp>
    </p:spTree>
    <p:extLst>
      <p:ext uri="{BB962C8B-B14F-4D97-AF65-F5344CB8AC3E}">
        <p14:creationId xmlns:p14="http://schemas.microsoft.com/office/powerpoint/2010/main" val="169003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61842" y="8281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NEXPECTED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Image result for teaser ad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95"/>
          <a:stretch/>
        </p:blipFill>
        <p:spPr bwMode="auto">
          <a:xfrm>
            <a:off x="990601" y="1447800"/>
            <a:ext cx="3200400" cy="503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4"/>
          <a:srcRect l="52273"/>
          <a:stretch/>
        </p:blipFill>
        <p:spPr>
          <a:xfrm>
            <a:off x="4876800" y="1462035"/>
            <a:ext cx="3200690" cy="502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8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4800" y="914400"/>
            <a:ext cx="3562556" cy="9315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ONCRETE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immi.se/intercultural/nr44/images/calzad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81000"/>
            <a:ext cx="4343400" cy="624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57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106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/>
              <a:t>“High Performance” car = abstract</a:t>
            </a:r>
          </a:p>
          <a:p>
            <a:pPr marL="0" indent="0">
              <a:buNone/>
            </a:pPr>
            <a:endParaRPr lang="en-US" sz="4800" b="1" dirty="0"/>
          </a:p>
          <a:p>
            <a:pPr marL="0" indent="0">
              <a:buNone/>
            </a:pPr>
            <a:r>
              <a:rPr lang="en-US" sz="4800" b="1" dirty="0"/>
              <a:t>“0 to 60 mph in  4 </a:t>
            </a:r>
            <a:r>
              <a:rPr lang="en-US" sz="4800" b="1" dirty="0" err="1"/>
              <a:t>secs</a:t>
            </a:r>
            <a:r>
              <a:rPr lang="en-US" sz="4800" b="1" dirty="0"/>
              <a:t>” = concrete</a:t>
            </a:r>
          </a:p>
        </p:txBody>
      </p:sp>
    </p:spTree>
    <p:extLst>
      <p:ext uri="{BB962C8B-B14F-4D97-AF65-F5344CB8AC3E}">
        <p14:creationId xmlns:p14="http://schemas.microsoft.com/office/powerpoint/2010/main" val="26496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839200" cy="2448476"/>
          </a:xfrm>
        </p:spPr>
        <p:txBody>
          <a:bodyPr/>
          <a:lstStyle/>
          <a:p>
            <a:r>
              <a:rPr lang="en-US" sz="4000" b="1" dirty="0"/>
              <a:t>The Velcro theory of memory</a:t>
            </a:r>
            <a:br>
              <a:rPr lang="en-US" sz="4000" b="1" dirty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/>
              <a:t>               </a:t>
            </a:r>
            <a:br>
              <a:rPr lang="en-US" sz="4000" b="1" dirty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/>
              <a:t>                  A test ….</a:t>
            </a:r>
          </a:p>
        </p:txBody>
      </p:sp>
    </p:spTree>
    <p:extLst>
      <p:ext uri="{BB962C8B-B14F-4D97-AF65-F5344CB8AC3E}">
        <p14:creationId xmlns:p14="http://schemas.microsoft.com/office/powerpoint/2010/main" val="102652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839200" cy="4505876"/>
          </a:xfrm>
        </p:spPr>
        <p:txBody>
          <a:bodyPr/>
          <a:lstStyle/>
          <a:p>
            <a:r>
              <a:rPr lang="en-US" sz="6000" b="1" dirty="0"/>
              <a:t>Think of the capital </a:t>
            </a:r>
            <a:r>
              <a:rPr lang="en-US" sz="6000" b="1" dirty="0" smtClean="0"/>
              <a:t>of Oman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11783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839200" cy="4505876"/>
          </a:xfrm>
        </p:spPr>
        <p:txBody>
          <a:bodyPr/>
          <a:lstStyle/>
          <a:p>
            <a:r>
              <a:rPr lang="en-US" sz="6000" b="1" dirty="0"/>
              <a:t>Remember the first line of “Itsy Bitsy Spider” …and do it with the hand motions. </a:t>
            </a:r>
          </a:p>
        </p:txBody>
      </p:sp>
    </p:spTree>
    <p:extLst>
      <p:ext uri="{BB962C8B-B14F-4D97-AF65-F5344CB8AC3E}">
        <p14:creationId xmlns:p14="http://schemas.microsoft.com/office/powerpoint/2010/main" val="19890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839200" cy="4505876"/>
          </a:xfrm>
        </p:spPr>
        <p:txBody>
          <a:bodyPr/>
          <a:lstStyle/>
          <a:p>
            <a:r>
              <a:rPr lang="en-US" sz="6000" b="1" dirty="0"/>
              <a:t>Remember the </a:t>
            </a:r>
            <a:r>
              <a:rPr lang="en-US" sz="6000" b="1" dirty="0" smtClean="0"/>
              <a:t>place </a:t>
            </a:r>
            <a:r>
              <a:rPr lang="en-US" sz="6000" b="1" dirty="0"/>
              <a:t>where you spent  most of your childhood</a:t>
            </a:r>
          </a:p>
        </p:txBody>
      </p:sp>
    </p:spTree>
    <p:extLst>
      <p:ext uri="{BB962C8B-B14F-4D97-AF65-F5344CB8AC3E}">
        <p14:creationId xmlns:p14="http://schemas.microsoft.com/office/powerpoint/2010/main" val="210393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839200" cy="4505876"/>
          </a:xfrm>
        </p:spPr>
        <p:txBody>
          <a:bodyPr/>
          <a:lstStyle/>
          <a:p>
            <a:r>
              <a:rPr lang="en-US" sz="6000" b="1" dirty="0"/>
              <a:t>Think of the definition of “truth”</a:t>
            </a:r>
          </a:p>
        </p:txBody>
      </p:sp>
    </p:spTree>
    <p:extLst>
      <p:ext uri="{BB962C8B-B14F-4D97-AF65-F5344CB8AC3E}">
        <p14:creationId xmlns:p14="http://schemas.microsoft.com/office/powerpoint/2010/main" val="279683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839200" cy="4505876"/>
          </a:xfrm>
        </p:spPr>
        <p:txBody>
          <a:bodyPr/>
          <a:lstStyle/>
          <a:p>
            <a:r>
              <a:rPr lang="en-US" sz="6000" b="1" dirty="0"/>
              <a:t>Now, think of the definition of </a:t>
            </a:r>
            <a:br>
              <a:rPr lang="en-US" sz="6000" b="1" dirty="0"/>
            </a:br>
            <a:r>
              <a:rPr lang="en-US" sz="6000" b="1" dirty="0"/>
              <a:t>“watermelon”</a:t>
            </a:r>
          </a:p>
        </p:txBody>
      </p:sp>
    </p:spTree>
    <p:extLst>
      <p:ext uri="{BB962C8B-B14F-4D97-AF65-F5344CB8AC3E}">
        <p14:creationId xmlns:p14="http://schemas.microsoft.com/office/powerpoint/2010/main" val="80572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066800"/>
            <a:ext cx="6400800" cy="4505876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marL="182880"/>
            <a:r>
              <a:rPr lang="en-US" sz="4800" b="1" dirty="0"/>
              <a:t>We use different   types of memory.</a:t>
            </a:r>
          </a:p>
        </p:txBody>
      </p:sp>
    </p:spTree>
    <p:extLst>
      <p:ext uri="{BB962C8B-B14F-4D97-AF65-F5344CB8AC3E}">
        <p14:creationId xmlns:p14="http://schemas.microsoft.com/office/powerpoint/2010/main" val="82915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33096" y="3642955"/>
            <a:ext cx="83058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8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S.U.C.C.E.S.s</a:t>
            </a:r>
            <a:endParaRPr lang="en-US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57978" y="1066800"/>
            <a:ext cx="5485622" cy="2819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Ways</a:t>
            </a:r>
          </a:p>
          <a:p>
            <a:pPr marL="0" indent="0">
              <a:buNone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Help Make Your</a:t>
            </a:r>
          </a:p>
          <a:p>
            <a:pPr marL="0" indent="0">
              <a:buNone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5537" y="876062"/>
            <a:ext cx="7923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anose="020E0705020206020404" pitchFamily="34" charset="0"/>
                <a:cs typeface="Aharoni" panose="02010803020104030203" pitchFamily="2" charset="-79"/>
              </a:rPr>
              <a:t>6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8839200" cy="4505876"/>
          </a:xfrm>
        </p:spPr>
        <p:txBody>
          <a:bodyPr/>
          <a:lstStyle/>
          <a:p>
            <a:pPr algn="ctr"/>
            <a:r>
              <a:rPr lang="en-US" sz="6000" b="1" dirty="0"/>
              <a:t>April 4, 2008</a:t>
            </a:r>
          </a:p>
        </p:txBody>
      </p:sp>
    </p:spTree>
    <p:extLst>
      <p:ext uri="{BB962C8B-B14F-4D97-AF65-F5344CB8AC3E}">
        <p14:creationId xmlns:p14="http://schemas.microsoft.com/office/powerpoint/2010/main" val="80292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839200" cy="4505876"/>
          </a:xfrm>
        </p:spPr>
        <p:txBody>
          <a:bodyPr/>
          <a:lstStyle/>
          <a:p>
            <a:r>
              <a:rPr lang="en-US" sz="4800" b="1" dirty="0"/>
              <a:t>Brown eyes vs Blue eyes</a:t>
            </a:r>
          </a:p>
        </p:txBody>
      </p:sp>
    </p:spTree>
    <p:extLst>
      <p:ext uri="{BB962C8B-B14F-4D97-AF65-F5344CB8AC3E}">
        <p14:creationId xmlns:p14="http://schemas.microsoft.com/office/powerpoint/2010/main" val="236991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61842" y="8281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REDIBLE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image.slidesharecdn.com/sample-slides-by-garr-reynolds-1204852162670051-5/95/sample-slides-by-garr-reynolds-46-728.jpg?cb=13428574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098" y="1730643"/>
            <a:ext cx="6324600" cy="474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6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.slidesharecdn.com/sample-slides-by-garr-reynolds-1204852162670051-5/95/sample-slides-by-garr-reynolds-41-728.jpg?cb=13428574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27" y="838200"/>
            <a:ext cx="69342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567" y="640851"/>
            <a:ext cx="6934200" cy="924475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 distribution worldwide</a:t>
            </a:r>
          </a:p>
        </p:txBody>
      </p:sp>
      <p:sp>
        <p:nvSpPr>
          <p:cNvPr id="3" name="Rectangle 2"/>
          <p:cNvSpPr/>
          <p:nvPr/>
        </p:nvSpPr>
        <p:spPr>
          <a:xfrm>
            <a:off x="2667000" y="2873401"/>
            <a:ext cx="1447800" cy="61912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4600" y="4114800"/>
            <a:ext cx="1447800" cy="3418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27960" y="3048001"/>
            <a:ext cx="1386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Dripping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51760" y="4064787"/>
            <a:ext cx="1386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Melting</a:t>
            </a:r>
          </a:p>
        </p:txBody>
      </p:sp>
    </p:spTree>
    <p:extLst>
      <p:ext uri="{BB962C8B-B14F-4D97-AF65-F5344CB8AC3E}">
        <p14:creationId xmlns:p14="http://schemas.microsoft.com/office/powerpoint/2010/main" val="191487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86" y="154723"/>
            <a:ext cx="8610600" cy="924475"/>
          </a:xfrm>
        </p:spPr>
        <p:txBody>
          <a:bodyPr/>
          <a:lstStyle/>
          <a:p>
            <a:r>
              <a:rPr lang="en-US" sz="4800" b="1" dirty="0"/>
              <a:t>Tappers and Listeners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648" y="1466399"/>
            <a:ext cx="7687352" cy="5124901"/>
          </a:xfrm>
          <a:prstGeom prst="rect">
            <a:avLst/>
          </a:prstGeom>
        </p:spPr>
      </p:pic>
      <p:pic>
        <p:nvPicPr>
          <p:cNvPr id="4098" name="Picture 2" descr="http://1.bp.blogspot.com/-O3eXJ_o7MLI/U1CpCh6iqFI/AAAAAAAAHf8/IOE9COdRvfw/s1600/tumblr_mb4weioLrk1r7m9kyo1_50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19" y="1466399"/>
            <a:ext cx="5305061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kcdn-static.kaskus.co.id/images/2013/05/13/5077048_2013051309565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76" y="4508657"/>
            <a:ext cx="2740025" cy="211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762.photobucket.com/albums/xx267/beanmimi/Graphics/impatient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197" y="4619398"/>
            <a:ext cx="2819400" cy="217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67052" y="789828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61597" y="898964"/>
            <a:ext cx="1091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60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5304" y="4461693"/>
            <a:ext cx="15402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242799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686800" cy="924475"/>
          </a:xfrm>
        </p:spPr>
        <p:txBody>
          <a:bodyPr/>
          <a:lstStyle/>
          <a:p>
            <a: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“Curse of Knowledge” </a:t>
            </a:r>
          </a:p>
        </p:txBody>
      </p:sp>
    </p:spTree>
    <p:extLst>
      <p:ext uri="{BB962C8B-B14F-4D97-AF65-F5344CB8AC3E}">
        <p14:creationId xmlns:p14="http://schemas.microsoft.com/office/powerpoint/2010/main" val="27590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5" y="1961569"/>
            <a:ext cx="4456689" cy="2980411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161842" y="8281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MOTIONAL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26127" y="4975650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“Just a dollar a day…”</a:t>
            </a:r>
          </a:p>
        </p:txBody>
      </p:sp>
      <p:pic>
        <p:nvPicPr>
          <p:cNvPr id="3074" name="Picture 2" descr="Image result for emotional a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1961569"/>
            <a:ext cx="4873625" cy="324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"/>
          <p:cNvSpPr txBox="1"/>
          <p:nvPr/>
        </p:nvSpPr>
        <p:spPr>
          <a:xfrm>
            <a:off x="4114800" y="5240152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Best friends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3265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437986"/>
            <a:ext cx="9144000" cy="611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0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43000" y="381000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Tell </a:t>
            </a: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TORIES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Obrázek 2">
            <a:hlinkClick r:id="rId3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317" y="1600200"/>
            <a:ext cx="7628467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1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402855" y="390252"/>
            <a:ext cx="8553077" cy="34573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Ways to help make your</a:t>
            </a:r>
          </a:p>
          <a:p>
            <a:pPr marL="0" indent="0">
              <a:buNone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</a:t>
            </a:r>
          </a:p>
          <a:p>
            <a:pPr marL="0" indent="0">
              <a:buNone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S.U.C.C.E.S.s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2855" y="518500"/>
            <a:ext cx="7923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anose="020E0705020206020404" pitchFamily="34" charset="0"/>
                <a:cs typeface="Aharoni" panose="02010803020104030203" pitchFamily="2" charset="-79"/>
              </a:rPr>
              <a:t>6</a:t>
            </a:r>
            <a:r>
              <a:rPr lang="en-US" dirty="0"/>
              <a:t> 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526931" y="2514600"/>
            <a:ext cx="3647291" cy="43093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IMPLE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NEXPECTED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ONCRETE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REDIBLE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MOTIONAL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TORIES</a:t>
            </a:r>
          </a:p>
        </p:txBody>
      </p:sp>
    </p:spTree>
    <p:extLst>
      <p:ext uri="{BB962C8B-B14F-4D97-AF65-F5344CB8AC3E}">
        <p14:creationId xmlns:p14="http://schemas.microsoft.com/office/powerpoint/2010/main" val="162398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19200"/>
            <a:ext cx="4038599" cy="40514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IMPLE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NEXPECTED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ONCRETE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REDIBLE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MOTIONAL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TORIES</a:t>
            </a:r>
          </a:p>
        </p:txBody>
      </p:sp>
    </p:spTree>
    <p:extLst>
      <p:ext uri="{BB962C8B-B14F-4D97-AF65-F5344CB8AC3E}">
        <p14:creationId xmlns:p14="http://schemas.microsoft.com/office/powerpoint/2010/main" val="384518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220200" cy="76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9-grain wheat, turkey, bacon, avocado, olives, lettuce + ranch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38794" y="3581400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$5 Dollar </a:t>
            </a: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Footlong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8149">
            <a:off x="1154233" y="3733610"/>
            <a:ext cx="7142543" cy="346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31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991600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GMFB INAT OUS AIB MMU NIE U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973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TGM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FBI NATO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 IBM MUNI EU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70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4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610600" cy="3896276"/>
          </a:xfrm>
        </p:spPr>
        <p:txBody>
          <a:bodyPr/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Round 1:  Raw Data</a:t>
            </a:r>
            <a:b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Round 2: Using concepts already familiar to you</a:t>
            </a:r>
          </a:p>
        </p:txBody>
      </p:sp>
    </p:spTree>
    <p:extLst>
      <p:ext uri="{BB962C8B-B14F-4D97-AF65-F5344CB8AC3E}">
        <p14:creationId xmlns:p14="http://schemas.microsoft.com/office/powerpoint/2010/main" val="55883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470</TotalTime>
  <Words>943</Words>
  <Application>Microsoft Office PowerPoint</Application>
  <PresentationFormat>Předvádění na obrazovce (4:3)</PresentationFormat>
  <Paragraphs>113</Paragraphs>
  <Slides>29</Slides>
  <Notes>29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8" baseType="lpstr">
      <vt:lpstr>Aharoni</vt:lpstr>
      <vt:lpstr>Arial</vt:lpstr>
      <vt:lpstr>Calibri</vt:lpstr>
      <vt:lpstr>Copperplate Gothic Bold</vt:lpstr>
      <vt:lpstr>Courier New</vt:lpstr>
      <vt:lpstr>Trebuchet MS</vt:lpstr>
      <vt:lpstr>Verdana</vt:lpstr>
      <vt:lpstr>Wingdings 2</vt:lpstr>
      <vt:lpstr>Summer</vt:lpstr>
      <vt:lpstr>How to Make Ideas STICK</vt:lpstr>
      <vt:lpstr>Prezentace aplikace PowerPoint</vt:lpstr>
      <vt:lpstr>Prezentace aplikace PowerPoint</vt:lpstr>
      <vt:lpstr>Be SIMPLE </vt:lpstr>
      <vt:lpstr>Prezentace aplikace PowerPoint</vt:lpstr>
      <vt:lpstr>Prezentace aplikace PowerPoint</vt:lpstr>
      <vt:lpstr>Prezentace aplikace PowerPoint</vt:lpstr>
      <vt:lpstr>Prezentace aplikace PowerPoint</vt:lpstr>
      <vt:lpstr>Round 1:  Raw Data  Round 2: Using concepts already familiar to you</vt:lpstr>
      <vt:lpstr>Prezentace aplikace PowerPoint</vt:lpstr>
      <vt:lpstr>Prezentace aplikace PowerPoint</vt:lpstr>
      <vt:lpstr>Prezentace aplikace PowerPoint</vt:lpstr>
      <vt:lpstr>The Velcro theory of memory                                     A test ….</vt:lpstr>
      <vt:lpstr>Think of the capital of Oman</vt:lpstr>
      <vt:lpstr>Remember the first line of “Itsy Bitsy Spider” …and do it with the hand motions. </vt:lpstr>
      <vt:lpstr>Remember the place where you spent  most of your childhood</vt:lpstr>
      <vt:lpstr>Think of the definition of “truth”</vt:lpstr>
      <vt:lpstr>Now, think of the definition of  “watermelon”</vt:lpstr>
      <vt:lpstr>We use different   types of memory.</vt:lpstr>
      <vt:lpstr>April 4, 2008</vt:lpstr>
      <vt:lpstr>Brown eyes vs Blue eyes</vt:lpstr>
      <vt:lpstr>Prezentace aplikace PowerPoint</vt:lpstr>
      <vt:lpstr>Ice distribution worldwide</vt:lpstr>
      <vt:lpstr>Tappers and Listeners</vt:lpstr>
      <vt:lpstr>“Curse of Knowledge” 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Florida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MADE TO STICK</dc:title>
  <dc:creator>Janis Teruggi Page</dc:creator>
  <cp:lastModifiedBy>Janis</cp:lastModifiedBy>
  <cp:revision>78</cp:revision>
  <dcterms:created xsi:type="dcterms:W3CDTF">2014-03-25T03:53:08Z</dcterms:created>
  <dcterms:modified xsi:type="dcterms:W3CDTF">2018-11-02T08:46:50Z</dcterms:modified>
</cp:coreProperties>
</file>