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sldIdLst>
    <p:sldId id="351" r:id="rId2"/>
    <p:sldId id="414" r:id="rId3"/>
    <p:sldId id="377" r:id="rId4"/>
    <p:sldId id="379" r:id="rId5"/>
    <p:sldId id="380" r:id="rId6"/>
    <p:sldId id="383" r:id="rId7"/>
    <p:sldId id="385" r:id="rId8"/>
    <p:sldId id="386" r:id="rId9"/>
    <p:sldId id="392" r:id="rId10"/>
    <p:sldId id="390" r:id="rId11"/>
    <p:sldId id="394" r:id="rId12"/>
    <p:sldId id="395" r:id="rId13"/>
    <p:sldId id="396" r:id="rId14"/>
    <p:sldId id="397" r:id="rId15"/>
    <p:sldId id="398" r:id="rId16"/>
    <p:sldId id="399" r:id="rId17"/>
    <p:sldId id="400" r:id="rId18"/>
    <p:sldId id="401" r:id="rId19"/>
    <p:sldId id="402" r:id="rId20"/>
    <p:sldId id="403" r:id="rId21"/>
    <p:sldId id="404" r:id="rId22"/>
    <p:sldId id="405" r:id="rId23"/>
    <p:sldId id="407" r:id="rId24"/>
    <p:sldId id="416" r:id="rId25"/>
  </p:sldIdLst>
  <p:sldSz cx="9144000" cy="6858000" type="screen4x3"/>
  <p:notesSz cx="6858000" cy="9144000"/>
  <p:defaultTextStyle>
    <a:defPPr>
      <a:defRPr lang="en-US"/>
    </a:defPPr>
    <a:lvl1pPr algn="l" rtl="0" eaLnBrk="0" fontAlgn="base" hangingPunct="0">
      <a:spcBef>
        <a:spcPct val="0"/>
      </a:spcBef>
      <a:spcAft>
        <a:spcPct val="0"/>
      </a:spcAft>
      <a:defRPr sz="2400" i="1"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i="1"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i="1"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i="1"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i="1" kern="1200">
        <a:solidFill>
          <a:schemeClr val="tx1"/>
        </a:solidFill>
        <a:latin typeface="Times" panose="02020603050405020304" pitchFamily="18" charset="0"/>
        <a:ea typeface="+mn-ea"/>
        <a:cs typeface="+mn-cs"/>
      </a:defRPr>
    </a:lvl5pPr>
    <a:lvl6pPr marL="2286000" algn="l" defTabSz="914400" rtl="0" eaLnBrk="1" latinLnBrk="0" hangingPunct="1">
      <a:defRPr sz="2400" i="1" kern="1200">
        <a:solidFill>
          <a:schemeClr val="tx1"/>
        </a:solidFill>
        <a:latin typeface="Times" panose="02020603050405020304" pitchFamily="18" charset="0"/>
        <a:ea typeface="+mn-ea"/>
        <a:cs typeface="+mn-cs"/>
      </a:defRPr>
    </a:lvl6pPr>
    <a:lvl7pPr marL="2743200" algn="l" defTabSz="914400" rtl="0" eaLnBrk="1" latinLnBrk="0" hangingPunct="1">
      <a:defRPr sz="2400" i="1" kern="1200">
        <a:solidFill>
          <a:schemeClr val="tx1"/>
        </a:solidFill>
        <a:latin typeface="Times" panose="02020603050405020304" pitchFamily="18" charset="0"/>
        <a:ea typeface="+mn-ea"/>
        <a:cs typeface="+mn-cs"/>
      </a:defRPr>
    </a:lvl7pPr>
    <a:lvl8pPr marL="3200400" algn="l" defTabSz="914400" rtl="0" eaLnBrk="1" latinLnBrk="0" hangingPunct="1">
      <a:defRPr sz="2400" i="1" kern="1200">
        <a:solidFill>
          <a:schemeClr val="tx1"/>
        </a:solidFill>
        <a:latin typeface="Times" panose="02020603050405020304" pitchFamily="18" charset="0"/>
        <a:ea typeface="+mn-ea"/>
        <a:cs typeface="+mn-cs"/>
      </a:defRPr>
    </a:lvl8pPr>
    <a:lvl9pPr marL="3657600" algn="l" defTabSz="914400" rtl="0" eaLnBrk="1" latinLnBrk="0" hangingPunct="1">
      <a:defRPr sz="2400" i="1"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1248">
          <p15:clr>
            <a:srgbClr val="A4A3A4"/>
          </p15:clr>
        </p15:guide>
        <p15:guide id="2" pos="268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FFFF"/>
    <a:srgbClr val="007774"/>
    <a:srgbClr val="660066"/>
    <a:srgbClr val="800080"/>
    <a:srgbClr val="EFC5FB"/>
    <a:srgbClr val="008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5669" autoAdjust="0"/>
    <p:restoredTop sz="88100" autoAdjust="0"/>
  </p:normalViewPr>
  <p:slideViewPr>
    <p:cSldViewPr>
      <p:cViewPr varScale="1">
        <p:scale>
          <a:sx n="61" d="100"/>
          <a:sy n="61" d="100"/>
        </p:scale>
        <p:origin x="1098" y="42"/>
      </p:cViewPr>
      <p:guideLst>
        <p:guide orient="horz" pos="1248"/>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100" d="100"/>
          <a:sy n="100" d="100"/>
        </p:scale>
        <p:origin x="-726" y="93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28" charset="0"/>
              </a:defRPr>
            </a:lvl1pPr>
          </a:lstStyle>
          <a:p>
            <a:pPr>
              <a:defRPr/>
            </a:pPr>
            <a:endParaRPr lang="en-US"/>
          </a:p>
        </p:txBody>
      </p:sp>
      <p:sp>
        <p:nvSpPr>
          <p:cNvPr id="9728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28" charset="0"/>
              </a:defRPr>
            </a:lvl1pPr>
          </a:lstStyle>
          <a:p>
            <a:pPr>
              <a:defRPr/>
            </a:pPr>
            <a:endParaRPr lang="en-US"/>
          </a:p>
        </p:txBody>
      </p:sp>
      <p:sp>
        <p:nvSpPr>
          <p:cNvPr id="205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728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28" charset="0"/>
              </a:defRPr>
            </a:lvl1pPr>
          </a:lstStyle>
          <a:p>
            <a:pPr>
              <a:defRPr/>
            </a:pPr>
            <a:endParaRPr lang="en-US"/>
          </a:p>
        </p:txBody>
      </p:sp>
      <p:sp>
        <p:nvSpPr>
          <p:cNvPr id="9728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954BA7-CF3A-4FC2-8462-1B78B743F5B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2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2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2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2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2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DCD1053B-4241-4478-85F4-1468ED811FDD}" type="slidenum">
              <a:rPr lang="en-US" altLang="en-US" sz="1200" smtClean="0"/>
              <a:pPr/>
              <a:t>1</a:t>
            </a:fld>
            <a:endParaRPr lang="en-US" altLang="en-US" sz="1200" smtClean="0"/>
          </a:p>
        </p:txBody>
      </p:sp>
      <p:sp>
        <p:nvSpPr>
          <p:cNvPr id="4099" name="Rectangle 2"/>
          <p:cNvSpPr>
            <a:spLocks noChangeArrowheads="1" noTextEdit="1"/>
          </p:cNvSpPr>
          <p:nvPr>
            <p:ph type="sldImg"/>
          </p:nvPr>
        </p:nvSpPr>
        <p:spPr>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Times" panose="02020603050405020304" pitchFamily="18" charset="0"/>
            </a:endParaRPr>
          </a:p>
          <a:p>
            <a:pPr eaLnBrk="1" hangingPunct="1"/>
            <a:endParaRPr lang="en-US" altLang="en-US" smtClean="0">
              <a:latin typeface="Times" panose="02020603050405020304" pitchFamily="18" charset="0"/>
            </a:endParaRPr>
          </a:p>
          <a:p>
            <a:pPr eaLnBrk="1" hangingPunct="1"/>
            <a:endParaRPr lang="en-US" altLang="en-US" smtClean="0">
              <a:latin typeface="Times"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7E89B672-A347-45EF-8A97-3BD84DBC0944}" type="slidenum">
              <a:rPr lang="en-US" altLang="en-US" sz="1200" smtClean="0"/>
              <a:pPr/>
              <a:t>10</a:t>
            </a:fld>
            <a:endParaRPr lang="en-US" altLang="en-US" sz="1200" smtClean="0"/>
          </a:p>
        </p:txBody>
      </p:sp>
      <p:sp>
        <p:nvSpPr>
          <p:cNvPr id="22531" name="Rectangle 2"/>
          <p:cNvSpPr>
            <a:spLocks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In 1927, the film The Jazz Singer became the first movie in which sound was used to tell a story. From then on, the public demanded talking movies.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8310AE5B-E1DA-4A4F-B530-367A3B572D72}" type="slidenum">
              <a:rPr lang="en-US" altLang="en-US" sz="1200" smtClean="0"/>
              <a:pPr/>
              <a:t>11</a:t>
            </a:fld>
            <a:endParaRPr lang="en-US" altLang="en-US" sz="1200" smtClean="0"/>
          </a:p>
        </p:txBody>
      </p:sp>
      <p:sp>
        <p:nvSpPr>
          <p:cNvPr id="24579" name="Rectangle 2"/>
          <p:cNvSpPr>
            <a:spLocks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Technicolor corporation hired the day’s top director, David O. Selznick, to produce the finest color films to first, convince the other studios to use its product (costly), and second to build public acceptance, and demand, for color. The Wizard of Oz and Gone With the Wind,  both produced in 1939, are noted as the films that brought color into the mainstream. </a:t>
            </a:r>
          </a:p>
          <a:p>
            <a:pPr eaLnBrk="1" hangingPunct="1"/>
            <a:endParaRPr lang="en-US" altLang="en-US" smtClean="0">
              <a:latin typeface="Times" panose="02020603050405020304" pitchFamily="18" charset="0"/>
            </a:endParaRPr>
          </a:p>
          <a:p>
            <a:pPr eaLnBrk="1" hangingPunct="1"/>
            <a:endParaRPr lang="en-US" altLang="en-US" smtClean="0">
              <a:latin typeface="Times" panose="02020603050405020304"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6A3514EE-E002-4793-BA67-8B1B9701A2D1}" type="slidenum">
              <a:rPr lang="en-US" altLang="en-US" sz="1200" smtClean="0"/>
              <a:pPr/>
              <a:t>12</a:t>
            </a:fld>
            <a:endParaRPr lang="en-US" altLang="en-US" sz="1200" smtClean="0"/>
          </a:p>
        </p:txBody>
      </p:sp>
      <p:sp>
        <p:nvSpPr>
          <p:cNvPr id="26627" name="Rectangle 2"/>
          <p:cNvSpPr>
            <a:spLocks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Then on April 9, 1941, members of the press were treated to an advance showing of a film that many would come to say is the best motion picture ever made. Orson Welles, a first-time film star, first-time screen writer, first-time producer and director, was called “masterful.” Pauline Kael, the highly respected New Yorker magazine film critic who died in 2001, called it the most praised work in the history of cinema. </a:t>
            </a:r>
          </a:p>
          <a:p>
            <a:pPr eaLnBrk="1" hangingPunct="1"/>
            <a:r>
              <a:rPr lang="en-US" altLang="en-US" smtClean="0">
                <a:latin typeface="Times" panose="02020603050405020304" pitchFamily="18" charset="0"/>
              </a:rPr>
              <a:t>Why? </a:t>
            </a:r>
          </a:p>
          <a:p>
            <a:pPr eaLnBrk="1" hangingPunct="1"/>
            <a:endParaRPr lang="en-US" altLang="en-US" smtClean="0">
              <a:latin typeface="Times" panose="02020603050405020304"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0C88E808-1DAA-4C27-ACC4-411B3915D982}" type="slidenum">
              <a:rPr lang="en-US" altLang="en-US" sz="1200" smtClean="0"/>
              <a:pPr/>
              <a:t>13</a:t>
            </a:fld>
            <a:endParaRPr lang="en-US" altLang="en-US" sz="1200" smtClean="0"/>
          </a:p>
        </p:txBody>
      </p:sp>
      <p:sp>
        <p:nvSpPr>
          <p:cNvPr id="28675" name="Rectangle 2"/>
          <p:cNvSpPr>
            <a:spLocks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Welles, already known as a creative “genius” at age 25,  had been given a large advance and granted complete creative freedom by George Schaeffer, president of RKO Pictures. </a:t>
            </a:r>
          </a:p>
          <a:p>
            <a:pPr eaLnBrk="1" hangingPunct="1"/>
            <a:r>
              <a:rPr lang="en-US" altLang="en-US" smtClean="0">
                <a:latin typeface="Times" panose="02020603050405020304" pitchFamily="18" charset="0"/>
              </a:rPr>
              <a:t>Welles hired Hollywood’s top actors, writers, directors, photographers to work on the film. </a:t>
            </a:r>
          </a:p>
          <a:p>
            <a:pPr eaLnBrk="1" hangingPunct="1"/>
            <a:r>
              <a:rPr lang="en-US" altLang="en-US" smtClean="0">
                <a:latin typeface="Times" panose="02020603050405020304" pitchFamily="18" charset="0"/>
              </a:rPr>
              <a:t>Yet despite its high praise, top talent, and technical achievements, the film was a financial disaster. Why? </a:t>
            </a:r>
          </a:p>
          <a:p>
            <a:pPr eaLnBrk="1" hangingPunct="1"/>
            <a:endParaRPr lang="en-US" altLang="en-US" smtClean="0">
              <a:latin typeface="Times" panose="02020603050405020304"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96E60749-0F83-4661-87AD-EC40E3CBD527}" type="slidenum">
              <a:rPr lang="en-US" altLang="en-US" sz="1200" smtClean="0"/>
              <a:pPr/>
              <a:t>14</a:t>
            </a:fld>
            <a:endParaRPr lang="en-US" altLang="en-US" sz="1200" smtClean="0"/>
          </a:p>
        </p:txBody>
      </p:sp>
      <p:sp>
        <p:nvSpPr>
          <p:cNvPr id="30723" name="Rectangle 2"/>
          <p:cNvSpPr>
            <a:spLocks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Citizen Kane’s plot was based on an obviously critical biography of then newspaper publisher William Randolph Hearst, chief of a whole chain of American newspapers and magazines, giving him tremendous power over the distribution of information and the molding of public opinion; </a:t>
            </a:r>
          </a:p>
          <a:p>
            <a:pPr eaLnBrk="1" hangingPunct="1"/>
            <a:r>
              <a:rPr lang="en-US" altLang="en-US" smtClean="0">
                <a:latin typeface="Times" panose="02020603050405020304" pitchFamily="18" charset="0"/>
              </a:rPr>
              <a:t>He has been accused of initiating the Spanish-American War of 1898 and inspiring political assassinations, with the object of increasing sales. Hearst's ferocious and often immoral style of journalism was soon called "yellow journalism", after the comic strip 'The Yellow Kid' by which was printed in one of Hearst's papers.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E0852077-8CC2-4A02-A706-350E76E83957}" type="slidenum">
              <a:rPr lang="en-US" altLang="en-US" sz="1200" smtClean="0"/>
              <a:pPr/>
              <a:t>15</a:t>
            </a:fld>
            <a:endParaRPr lang="en-US" altLang="en-US" sz="1200" smtClean="0"/>
          </a:p>
        </p:txBody>
      </p:sp>
      <p:sp>
        <p:nvSpPr>
          <p:cNvPr id="32771" name="Rectangle 2"/>
          <p:cNvSpPr>
            <a:spLocks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Hearst, an eccentric, who built Hearst Castle complete with a zoo of exotic animals including Bengal tigers, spider monkeys and yaks.   </a:t>
            </a:r>
          </a:p>
          <a:p>
            <a:pPr eaLnBrk="1" hangingPunct="1"/>
            <a:endParaRPr lang="en-US" altLang="en-US" smtClean="0">
              <a:latin typeface="Times" panose="02020603050405020304" pitchFamily="18" charset="0"/>
            </a:endParaRPr>
          </a:p>
          <a:p>
            <a:pPr eaLnBrk="1" hangingPunct="1"/>
            <a:endParaRPr lang="en-US" altLang="en-US" smtClean="0">
              <a:latin typeface="Times" panose="0202060305040502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B77CC593-E40E-4C25-BD28-0C9D5D8AC69A}" type="slidenum">
              <a:rPr lang="en-US" altLang="en-US" sz="1200" smtClean="0"/>
              <a:pPr/>
              <a:t>16</a:t>
            </a:fld>
            <a:endParaRPr lang="en-US" altLang="en-US" sz="1200" smtClean="0"/>
          </a:p>
        </p:txBody>
      </p:sp>
      <p:sp>
        <p:nvSpPr>
          <p:cNvPr id="34819" name="Rectangle 2"/>
          <p:cNvSpPr>
            <a:spLocks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Here is how Welles chose to depict the castle.  An initial film screening seen by a Hearst newspaper correspondent caused the film’s public debut to be postponed because Hearst threatened to sue the studio.  However, Hearst papers quickly dropped this threat and instead put pressure on Hollywood studio executives by phoning them and referring to a proposed series of newspaper articles revealing their use of illegal immigrants. Studio presidents collectively offered RKO’s president, George Schaeffer, $800,000 (about $10 million today), the cost of making the film, if he would destroy it. Luckily, Schaeffer refused. </a:t>
            </a:r>
          </a:p>
          <a:p>
            <a:pPr eaLnBrk="1" hangingPunct="1"/>
            <a:r>
              <a:rPr lang="en-US" altLang="en-US" smtClean="0">
                <a:latin typeface="Times" panose="02020603050405020304" pitchFamily="18" charset="0"/>
              </a:rPr>
              <a: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FBE8CC05-6297-491F-8CFB-9B74C6CAE3EE}" type="slidenum">
              <a:rPr lang="en-US" altLang="en-US" sz="1200" smtClean="0"/>
              <a:pPr/>
              <a:t>17</a:t>
            </a:fld>
            <a:endParaRPr lang="en-US" altLang="en-US" sz="1200" smtClean="0"/>
          </a:p>
        </p:txBody>
      </p:sp>
      <p:sp>
        <p:nvSpPr>
          <p:cNvPr id="36867" name="Rectangle 2"/>
          <p:cNvSpPr>
            <a:spLocks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So, despite its excellence, because Hearst newspapers continued to threaten owners of movie theater chains with bad publicity, venues around the country refused to show it for fear of retaliation by Hearst.  RKO had to hastily open its own theaters in Chicago, NY, and LA for public showings.  Hearst allowed no advertising of the film in any of his papers-- another reason that most movie theaters did not show the film.  As a final blow, while the film had been nominated for multiple Academy Awards, it lost all but screenplay…the Academy voted against Welles because he was a Hollywood outsider with a “genius” reputation, because of Hearst’s negative campaign, and because they perceived the film as a  “pretentious” art film. </a:t>
            </a:r>
          </a:p>
          <a:p>
            <a:pPr eaLnBrk="1" hangingPunct="1"/>
            <a:endParaRPr lang="en-US" altLang="en-US" smtClean="0">
              <a:latin typeface="Times" panose="02020603050405020304"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F4BF45DE-61B1-42EE-BC91-FC7C9CEF71CA}" type="slidenum">
              <a:rPr lang="en-US" altLang="en-US" sz="1200" smtClean="0"/>
              <a:pPr/>
              <a:t>18</a:t>
            </a:fld>
            <a:endParaRPr lang="en-US" altLang="en-US" sz="1200" smtClean="0"/>
          </a:p>
        </p:txBody>
      </p:sp>
      <p:sp>
        <p:nvSpPr>
          <p:cNvPr id="38915" name="Rectangle 2"/>
          <p:cNvSpPr>
            <a:spLocks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Citizen Kane’s contribution to the movie craft: Important Visual Messages. Until Kane, movies were dominated by snappy dialogue and unusual situations, but visual messages weren’t as important. Welles used the most recent technical innovations to produce visual messages that moved the plot along on several levels. </a:t>
            </a:r>
          </a:p>
          <a:p>
            <a:pPr eaLnBrk="1" hangingPunct="1"/>
            <a:endParaRPr lang="en-US" altLang="en-US" smtClean="0">
              <a:latin typeface="Times" panose="02020603050405020304" pitchFamily="18" charset="0"/>
            </a:endParaRPr>
          </a:p>
          <a:p>
            <a:pPr eaLnBrk="1" hangingPunct="1"/>
            <a:endParaRPr lang="en-US" altLang="en-US" smtClean="0">
              <a:latin typeface="Times" panose="02020603050405020304"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87671197-26C6-4650-8456-86642E9330B4}" type="slidenum">
              <a:rPr lang="en-US" altLang="en-US" sz="1200" smtClean="0"/>
              <a:pPr/>
              <a:t>19</a:t>
            </a:fld>
            <a:endParaRPr lang="en-US" altLang="en-US" sz="1200" smtClean="0"/>
          </a:p>
        </p:txBody>
      </p:sp>
      <p:sp>
        <p:nvSpPr>
          <p:cNvPr id="40963" name="Rectangle 2"/>
          <p:cNvSpPr>
            <a:spLocks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Using higher quality lighting, faster film, and wide-angle lenses, he invented the “deep focus” technique. This meant that action could take place simultaneously in the foreground and in the background—to help involve the viewers by giving them choice, and to advance the plot.  </a:t>
            </a:r>
          </a:p>
          <a:p>
            <a:pPr eaLnBrk="1" hangingPunct="1"/>
            <a:endParaRPr lang="en-US" altLang="en-US" smtClean="0">
              <a:latin typeface="Times" panose="02020603050405020304" pitchFamily="18" charset="0"/>
            </a:endParaRPr>
          </a:p>
          <a:p>
            <a:pPr eaLnBrk="1" hangingPunct="1"/>
            <a:endParaRPr lang="en-US" altLang="en-US" smtClean="0">
              <a:latin typeface="Times"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FAA61217-9B94-4ADB-9CBF-82353EDA5B0D}" type="slidenum">
              <a:rPr lang="en-US" altLang="en-US" sz="1200" smtClean="0"/>
              <a:pPr/>
              <a:t>2</a:t>
            </a:fld>
            <a:endParaRPr lang="en-US" altLang="en-US" sz="1200" smtClean="0"/>
          </a:p>
        </p:txBody>
      </p:sp>
      <p:sp>
        <p:nvSpPr>
          <p:cNvPr id="6147" name="Rectangle 2"/>
          <p:cNvSpPr>
            <a:spLocks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Times" panose="02020603050405020304" pitchFamily="18" charset="0"/>
            </a:endParaRPr>
          </a:p>
          <a:p>
            <a:pPr eaLnBrk="1" hangingPunct="1"/>
            <a:endParaRPr lang="en-US" altLang="en-US" smtClean="0">
              <a:latin typeface="Times" panose="02020603050405020304"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C5B47C1B-4470-459F-A7E3-99B6FA786A9E}" type="slidenum">
              <a:rPr lang="en-US" altLang="en-US" sz="1200" smtClean="0"/>
              <a:pPr/>
              <a:t>20</a:t>
            </a:fld>
            <a:endParaRPr lang="en-US" altLang="en-US" sz="1200" smtClean="0"/>
          </a:p>
        </p:txBody>
      </p:sp>
      <p:sp>
        <p:nvSpPr>
          <p:cNvPr id="43011" name="Rectangle 2"/>
          <p:cNvSpPr>
            <a:spLocks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So that extreme angle-up perspectives could be used, Welles had the ceilings of the large sets covered in muslin. Before, most shots were eye level. Addition of ceilings leant a much more realistic visual message. </a:t>
            </a:r>
          </a:p>
          <a:p>
            <a:pPr eaLnBrk="1" hangingPunct="1"/>
            <a:endParaRPr lang="en-US" altLang="en-US" smtClean="0">
              <a:latin typeface="Times" panose="02020603050405020304" pitchFamily="18" charset="0"/>
            </a:endParaRPr>
          </a:p>
          <a:p>
            <a:pPr eaLnBrk="1" hangingPunct="1"/>
            <a:endParaRPr lang="en-US" altLang="en-US" smtClean="0">
              <a:latin typeface="Times" panose="02020603050405020304"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1C068C61-A493-492C-9B67-E9AABCA583BF}" type="slidenum">
              <a:rPr lang="en-US" altLang="en-US" sz="1200" smtClean="0"/>
              <a:pPr/>
              <a:t>21</a:t>
            </a:fld>
            <a:endParaRPr lang="en-US" altLang="en-US" sz="1200" smtClean="0"/>
          </a:p>
        </p:txBody>
      </p:sp>
      <p:sp>
        <p:nvSpPr>
          <p:cNvPr id="45059" name="Rectangle 2"/>
          <p:cNvSpPr>
            <a:spLocks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Welles used high contrast lighting, usually from behind, for dramatic effect. Before most films used low contrast lighting and flat lighting techniques.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22107EC6-AFB5-4E74-995B-F7FDF5EBA37D}" type="slidenum">
              <a:rPr lang="en-US" altLang="en-US" sz="1200" smtClean="0"/>
              <a:pPr/>
              <a:t>22</a:t>
            </a:fld>
            <a:endParaRPr lang="en-US" altLang="en-US" sz="1200" smtClean="0"/>
          </a:p>
        </p:txBody>
      </p:sp>
      <p:sp>
        <p:nvSpPr>
          <p:cNvPr id="47107" name="Rectangle 2"/>
          <p:cNvSpPr>
            <a:spLocks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And, he used enhanced audio effects to emphasize importance in a scene. The first word spoken in the film is Hearst’s last dying word, whispered, “Rosebud” – emanating from a close-up of his lips.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60FEF8E0-E88F-44DA-8529-AE03CD6808FE}" type="slidenum">
              <a:rPr lang="en-US" altLang="en-US" sz="1200" smtClean="0"/>
              <a:pPr/>
              <a:t>23</a:t>
            </a:fld>
            <a:endParaRPr lang="en-US" altLang="en-US" sz="1200" smtClean="0"/>
          </a:p>
        </p:txBody>
      </p:sp>
      <p:sp>
        <p:nvSpPr>
          <p:cNvPr id="49155" name="Rectangle 2"/>
          <p:cNvSpPr>
            <a:spLocks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Welles’ brilliant use of technical innovations dramatically changed how visual messages are presented in films—not immediately, but influenced haunting sequences in later films like Hitchcock’s 1960 film, Psycho. Later, innovative directors such as Antonioni, Bergman, Fellini, Altman, Coppola and Scorses, in the tradition of Orson Welles, have mastered the craft of filmmaking using sound effects, lighting and montage effects, slow zooms and quick cuts to convey mood and advance story lines.  </a:t>
            </a:r>
          </a:p>
          <a:p>
            <a:pPr eaLnBrk="1" hangingPunct="1"/>
            <a:endParaRPr lang="en-US" altLang="en-US" smtClean="0">
              <a:latin typeface="Times"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6D4C8759-37AC-4D3D-A671-497BC26A9F1D}" type="slidenum">
              <a:rPr lang="en-US" altLang="en-US" sz="1200" smtClean="0"/>
              <a:pPr/>
              <a:t>3</a:t>
            </a:fld>
            <a:endParaRPr lang="en-US" altLang="en-US" sz="1200" smtClean="0"/>
          </a:p>
        </p:txBody>
      </p:sp>
      <p:sp>
        <p:nvSpPr>
          <p:cNvPr id="8195" name="Rectangle 2"/>
          <p:cNvSpPr>
            <a:spLocks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The earliest attempt to create moving pictures -- by capturing and exhibiting stills of progressive movement -- was made by Eadweard Muybridge in 1878. Through the use of multiple cameras, he obtained the effect of “stop action photography.” He produced an exhibit of individual frames of a running horse. Here is one frame.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6F034EFA-2614-465C-96DB-DF0F24FD2D97}" type="slidenum">
              <a:rPr lang="en-US" altLang="en-US" sz="1200" smtClean="0"/>
              <a:pPr/>
              <a:t>4</a:t>
            </a:fld>
            <a:endParaRPr lang="en-US" altLang="en-US" sz="1200" smtClean="0"/>
          </a:p>
        </p:txBody>
      </p:sp>
      <p:sp>
        <p:nvSpPr>
          <p:cNvPr id="10243" name="Rectangle 2"/>
          <p:cNvSpPr>
            <a:spLocks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Times" panose="02020603050405020304" pitchFamily="18" charset="0"/>
            </a:endParaRPr>
          </a:p>
          <a:p>
            <a:pPr eaLnBrk="1" hangingPunct="1"/>
            <a:r>
              <a:rPr lang="en-US" altLang="en-US" b="1" smtClean="0">
                <a:latin typeface="Times" panose="02020603050405020304" pitchFamily="18" charset="0"/>
              </a:rPr>
              <a:t>Kinetograph WAS </a:t>
            </a:r>
            <a:r>
              <a:rPr lang="en-US" altLang="en-US" smtClean="0">
                <a:latin typeface="Times" panose="02020603050405020304" pitchFamily="18" charset="0"/>
              </a:rPr>
              <a:t>a single device was capable of recording successive images – rather than relying on multiple cameras. </a:t>
            </a:r>
          </a:p>
        </p:txBody>
      </p:sp>
      <p:sp>
        <p:nvSpPr>
          <p:cNvPr id="10245" name="Text Box 4"/>
          <p:cNvSpPr txBox="1">
            <a:spLocks noChangeArrowheads="1"/>
          </p:cNvSpPr>
          <p:nvPr/>
        </p:nvSpPr>
        <p:spPr bwMode="auto">
          <a:xfrm>
            <a:off x="1143000" y="4267200"/>
            <a:ext cx="4876800" cy="246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eaLnBrk="1" hangingPunct="1">
              <a:spcBef>
                <a:spcPct val="30000"/>
              </a:spcBef>
            </a:pPr>
            <a:r>
              <a:rPr lang="en-US" altLang="en-US" sz="1200" i="0"/>
              <a:t>To display these successive photographs and simulate motions, they also invented the</a:t>
            </a:r>
            <a:r>
              <a:rPr lang="en-US" altLang="en-US" sz="1200" b="1" i="0"/>
              <a:t> Kinetoscope. </a:t>
            </a:r>
            <a:r>
              <a:rPr lang="en-US" altLang="en-US" sz="1200" i="0"/>
              <a:t>Greek words "kineto" meaning "movement" and "scopos" meaning "to watch."</a:t>
            </a:r>
            <a:r>
              <a:rPr lang="en-US" altLang="en-US" i="0"/>
              <a:t>  </a:t>
            </a:r>
          </a:p>
          <a:p>
            <a:r>
              <a:rPr lang="en-US" altLang="en-US" sz="1200" i="0"/>
              <a:t>The Kinetoscope was an early motion picture exhibition device. Though not technically a movie projector—it was designed for films to be viewed individually through the window of a cabinet housing its components—the Kinetoscope introduced the basic approach that would become the standard for all cinematic projection before the advent of video: it creates the illusion of movement by conveying a strip of perforated film bearing sequential images over a light source with a high-speed shutter. </a:t>
            </a:r>
          </a:p>
          <a:p>
            <a:r>
              <a:rPr lang="en-US" altLang="en-US" sz="1200" i="0"/>
              <a:t>40 frames a second. Relatively high quality animation. </a:t>
            </a:r>
          </a:p>
          <a:p>
            <a:endParaRPr lang="en-US" altLang="en-US" sz="1200" i="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535A6D84-B5FC-44BB-8857-5B1F96DD8F3B}" type="slidenum">
              <a:rPr lang="en-US" altLang="en-US" sz="1200" smtClean="0"/>
              <a:pPr/>
              <a:t>5</a:t>
            </a:fld>
            <a:endParaRPr lang="en-US" altLang="en-US" sz="1200" smtClean="0"/>
          </a:p>
        </p:txBody>
      </p:sp>
      <p:sp>
        <p:nvSpPr>
          <p:cNvPr id="12291" name="Rectangle 2"/>
          <p:cNvSpPr>
            <a:spLocks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The short film by Edison and Dickson, called “Fred Ott’s Sneeze,” was presented in 1894 on their kinetoscope. It was the close-up of an Edison employee pretending to sneeze for the camera. This became the first commercial exhibition of motion pictures in history when it was given in New York City, using ten Kinetoscopes.  It also became the first motion picture to enter the collection at the Library of Congress.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816B9AE7-6B7E-4F9A-8B87-82DE82E362B9}" type="slidenum">
              <a:rPr lang="en-US" altLang="en-US" sz="1200" smtClean="0"/>
              <a:pPr/>
              <a:t>6</a:t>
            </a:fld>
            <a:endParaRPr lang="en-US" altLang="en-US" sz="1200" smtClean="0"/>
          </a:p>
        </p:txBody>
      </p:sp>
      <p:sp>
        <p:nvSpPr>
          <p:cNvPr id="14339" name="Rectangle 2"/>
          <p:cNvSpPr>
            <a:spLocks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So in 1895, two French brothers, Auguste and Louis Lumiere, bought an improved model.. </a:t>
            </a:r>
          </a:p>
          <a:p>
            <a:pPr eaLnBrk="1" hangingPunct="1"/>
            <a:r>
              <a:rPr lang="en-US" altLang="en-US" smtClean="0">
                <a:latin typeface="Times" panose="02020603050405020304" pitchFamily="18" charset="0"/>
              </a:rPr>
              <a:t>They felt motions pictures should be viewed in theaters with large audiences. They made 35 mm film size the standard for all cameras and projectors. They used a film speed of 16 frames a second, which became the standard until sounds was later added. And they named their invention the Cinematographe – soon shortened to cinema. </a:t>
            </a:r>
          </a:p>
          <a:p>
            <a:pPr eaLnBrk="1" hangingPunct="1"/>
            <a:endParaRPr lang="en-US" altLang="en-US" smtClean="0">
              <a:latin typeface="Times" panose="02020603050405020304" pitchFamily="18" charset="0"/>
            </a:endParaRPr>
          </a:p>
          <a:p>
            <a:pPr eaLnBrk="1" hangingPunct="1"/>
            <a:endParaRPr lang="en-US" altLang="en-US" smtClean="0">
              <a:latin typeface="Times"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4BBE7949-4DEB-48B6-811F-DAAE00158BB5}" type="slidenum">
              <a:rPr lang="en-US" altLang="en-US" sz="1200" smtClean="0"/>
              <a:pPr/>
              <a:t>7</a:t>
            </a:fld>
            <a:endParaRPr lang="en-US" altLang="en-US" sz="1200" smtClean="0"/>
          </a:p>
        </p:txBody>
      </p:sp>
      <p:sp>
        <p:nvSpPr>
          <p:cNvPr id="16387" name="Rectangle 2"/>
          <p:cNvSpPr>
            <a:spLocks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The Lumiere brothers also felt that the movies’ subjects should be taken out of a sterile studio. In 1895 they produced the film, “Workers leaving a Factory.” With its objective camera approach, it introduced the documentary style. </a:t>
            </a:r>
          </a:p>
          <a:p>
            <a:pPr eaLnBrk="1" hangingPunct="1"/>
            <a:endParaRPr lang="en-US" altLang="en-US" smtClean="0">
              <a:latin typeface="Times"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3DA87FC1-175D-483B-A600-8473BEDA4C7B}" type="slidenum">
              <a:rPr lang="en-US" altLang="en-US" sz="1200" smtClean="0"/>
              <a:pPr/>
              <a:t>8</a:t>
            </a:fld>
            <a:endParaRPr lang="en-US" altLang="en-US" sz="1200" smtClean="0"/>
          </a:p>
        </p:txBody>
      </p:sp>
      <p:sp>
        <p:nvSpPr>
          <p:cNvPr id="18435" name="Rectangle 2"/>
          <p:cNvSpPr>
            <a:spLocks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i="1" smtClean="0">
                <a:latin typeface="Times" panose="02020603050405020304" pitchFamily="18" charset="0"/>
              </a:rPr>
              <a:t>A Trip to the Moon</a:t>
            </a:r>
            <a:r>
              <a:rPr lang="en-US" altLang="en-US" smtClean="0">
                <a:latin typeface="Times" panose="02020603050405020304" pitchFamily="18" charset="0"/>
              </a:rPr>
              <a:t> is a satire in which the innate conservatism of the scientific community is overcome by the convictions of a lone charismatic figure (played by the filmmaker himself). This one-reel film spared no effect or expense in bringing to life Méliès's intensely personal vision. Astronauts prepare for a rocket-launching, take off, land on the moon (hitting it in the eye), and finally splash down back on earth. </a:t>
            </a:r>
          </a:p>
          <a:p>
            <a:pPr eaLnBrk="1" hangingPunct="1"/>
            <a:r>
              <a:rPr lang="en-US" altLang="en-US" smtClean="0">
                <a:latin typeface="Times" panose="02020603050405020304" pitchFamily="18" charset="0"/>
              </a:rPr>
              <a:t>Perhaps the greatest tribute paid to Méliès by his peers was the fact that, rather than attempting to duplicate the marvels contained in </a:t>
            </a:r>
            <a:r>
              <a:rPr lang="en-US" altLang="en-US" i="1" smtClean="0">
                <a:latin typeface="Times" panose="02020603050405020304" pitchFamily="18" charset="0"/>
              </a:rPr>
              <a:t>A Trip to the Moon</a:t>
            </a:r>
            <a:r>
              <a:rPr lang="en-US" altLang="en-US" smtClean="0">
                <a:latin typeface="Times" panose="02020603050405020304" pitchFamily="18" charset="0"/>
              </a:rPr>
              <a:t>, they simply stole it and released it under their own names, particularly in the United States. Méliès produced hundreds of films over the next decade. He had been a renowned magician and showman, who first became fascinated with projected images when he incorporated magic lanterns (early slide projectors) into his stage presentations at the Théâtre Robert-Houdin in Paris. Inspired by the work of the Lumière brothers, Méliès went on to build Europe's first true film studio, at Montreuil, and began to make films indoors in a stagelike space with artificial lighting. He produced action shorts, fictional tales, and spectacles; but he was most successful with his fantasy works, the most famous of which is </a:t>
            </a:r>
            <a:r>
              <a:rPr lang="en-US" altLang="en-US" i="1" smtClean="0">
                <a:latin typeface="Times" panose="02020603050405020304" pitchFamily="18" charset="0"/>
              </a:rPr>
              <a:t>A Trip to the Moon</a:t>
            </a:r>
            <a:r>
              <a:rPr lang="en-US" altLang="en-US" smtClean="0">
                <a:latin typeface="Times" panose="02020603050405020304" pitchFamily="18" charset="0"/>
              </a:rPr>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fld id="{3BAB1347-8876-401C-86B0-CC02455EEA23}" type="slidenum">
              <a:rPr lang="en-US" altLang="en-US" sz="1200" smtClean="0"/>
              <a:pPr/>
              <a:t>9</a:t>
            </a:fld>
            <a:endParaRPr lang="en-US" altLang="en-US" sz="1200" smtClean="0"/>
          </a:p>
        </p:txBody>
      </p:sp>
      <p:sp>
        <p:nvSpPr>
          <p:cNvPr id="20483" name="Rectangle 2"/>
          <p:cNvSpPr>
            <a:spLocks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latin typeface="Times" panose="02020603050405020304" pitchFamily="18" charset="0"/>
              </a:rPr>
              <a:t>In 1926, the first movie shot entirely in a 4-color process was The Black Pirate.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BC1BBAA-7D98-44BD-ADC6-8B4FED385D15}" type="slidenum">
              <a:rPr lang="en-US" altLang="en-US"/>
              <a:pPr>
                <a:defRPr/>
              </a:pPr>
              <a:t>‹#›</a:t>
            </a:fld>
            <a:endParaRPr lang="en-US" altLang="en-US"/>
          </a:p>
        </p:txBody>
      </p:sp>
    </p:spTree>
    <p:extLst>
      <p:ext uri="{BB962C8B-B14F-4D97-AF65-F5344CB8AC3E}">
        <p14:creationId xmlns:p14="http://schemas.microsoft.com/office/powerpoint/2010/main" val="2414253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13545DC-3C0C-41A8-A30B-3D26DE9C0842}" type="slidenum">
              <a:rPr lang="en-US" altLang="en-US"/>
              <a:pPr>
                <a:defRPr/>
              </a:pPr>
              <a:t>‹#›</a:t>
            </a:fld>
            <a:endParaRPr lang="en-US" altLang="en-US"/>
          </a:p>
        </p:txBody>
      </p:sp>
    </p:spTree>
    <p:extLst>
      <p:ext uri="{BB962C8B-B14F-4D97-AF65-F5344CB8AC3E}">
        <p14:creationId xmlns:p14="http://schemas.microsoft.com/office/powerpoint/2010/main" val="780292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A10A997-66B1-40E3-BC06-2C3E779C6FFC}" type="slidenum">
              <a:rPr lang="en-US" altLang="en-US"/>
              <a:pPr>
                <a:defRPr/>
              </a:pPr>
              <a:t>‹#›</a:t>
            </a:fld>
            <a:endParaRPr lang="en-US" altLang="en-US"/>
          </a:p>
        </p:txBody>
      </p:sp>
    </p:spTree>
    <p:extLst>
      <p:ext uri="{BB962C8B-B14F-4D97-AF65-F5344CB8AC3E}">
        <p14:creationId xmlns:p14="http://schemas.microsoft.com/office/powerpoint/2010/main" val="3292618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165A7E-196A-4473-9A84-2035F8816546}" type="slidenum">
              <a:rPr lang="en-US" altLang="en-US"/>
              <a:pPr>
                <a:defRPr/>
              </a:pPr>
              <a:t>‹#›</a:t>
            </a:fld>
            <a:endParaRPr lang="en-US" altLang="en-US"/>
          </a:p>
        </p:txBody>
      </p:sp>
    </p:spTree>
    <p:extLst>
      <p:ext uri="{BB962C8B-B14F-4D97-AF65-F5344CB8AC3E}">
        <p14:creationId xmlns:p14="http://schemas.microsoft.com/office/powerpoint/2010/main" val="290525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FF1684F-C7EE-45B2-9E2E-CC3C6BCC65FA}" type="slidenum">
              <a:rPr lang="en-US" altLang="en-US"/>
              <a:pPr>
                <a:defRPr/>
              </a:pPr>
              <a:t>‹#›</a:t>
            </a:fld>
            <a:endParaRPr lang="en-US" altLang="en-US"/>
          </a:p>
        </p:txBody>
      </p:sp>
    </p:spTree>
    <p:extLst>
      <p:ext uri="{BB962C8B-B14F-4D97-AF65-F5344CB8AC3E}">
        <p14:creationId xmlns:p14="http://schemas.microsoft.com/office/powerpoint/2010/main" val="1634172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63E976C-0DE0-4AC4-8134-ECC5C6AEBC7A}" type="slidenum">
              <a:rPr lang="en-US" altLang="en-US"/>
              <a:pPr>
                <a:defRPr/>
              </a:pPr>
              <a:t>‹#›</a:t>
            </a:fld>
            <a:endParaRPr lang="en-US" altLang="en-US"/>
          </a:p>
        </p:txBody>
      </p:sp>
    </p:spTree>
    <p:extLst>
      <p:ext uri="{BB962C8B-B14F-4D97-AF65-F5344CB8AC3E}">
        <p14:creationId xmlns:p14="http://schemas.microsoft.com/office/powerpoint/2010/main" val="1382010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1E7A510-1B74-406B-B7C9-86EF59797ACA}" type="slidenum">
              <a:rPr lang="en-US" altLang="en-US"/>
              <a:pPr>
                <a:defRPr/>
              </a:pPr>
              <a:t>‹#›</a:t>
            </a:fld>
            <a:endParaRPr lang="en-US" altLang="en-US"/>
          </a:p>
        </p:txBody>
      </p:sp>
    </p:spTree>
    <p:extLst>
      <p:ext uri="{BB962C8B-B14F-4D97-AF65-F5344CB8AC3E}">
        <p14:creationId xmlns:p14="http://schemas.microsoft.com/office/powerpoint/2010/main" val="3180311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CC823F0-ABFA-4E7E-81CB-1FD6E0D0F331}" type="slidenum">
              <a:rPr lang="en-US" altLang="en-US"/>
              <a:pPr>
                <a:defRPr/>
              </a:pPr>
              <a:t>‹#›</a:t>
            </a:fld>
            <a:endParaRPr lang="en-US" altLang="en-US"/>
          </a:p>
        </p:txBody>
      </p:sp>
    </p:spTree>
    <p:extLst>
      <p:ext uri="{BB962C8B-B14F-4D97-AF65-F5344CB8AC3E}">
        <p14:creationId xmlns:p14="http://schemas.microsoft.com/office/powerpoint/2010/main" val="2729299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250C431-3730-421D-B9FB-A8F0D03A4B52}" type="slidenum">
              <a:rPr lang="en-US" altLang="en-US"/>
              <a:pPr>
                <a:defRPr/>
              </a:pPr>
              <a:t>‹#›</a:t>
            </a:fld>
            <a:endParaRPr lang="en-US" altLang="en-US"/>
          </a:p>
        </p:txBody>
      </p:sp>
    </p:spTree>
    <p:extLst>
      <p:ext uri="{BB962C8B-B14F-4D97-AF65-F5344CB8AC3E}">
        <p14:creationId xmlns:p14="http://schemas.microsoft.com/office/powerpoint/2010/main" val="1937758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B294EED-CE2C-4799-B403-5A0AEF696E9D}" type="slidenum">
              <a:rPr lang="en-US" altLang="en-US"/>
              <a:pPr>
                <a:defRPr/>
              </a:pPr>
              <a:t>‹#›</a:t>
            </a:fld>
            <a:endParaRPr lang="en-US" altLang="en-US"/>
          </a:p>
        </p:txBody>
      </p:sp>
    </p:spTree>
    <p:extLst>
      <p:ext uri="{BB962C8B-B14F-4D97-AF65-F5344CB8AC3E}">
        <p14:creationId xmlns:p14="http://schemas.microsoft.com/office/powerpoint/2010/main" val="3983977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F023A44-0BA9-4B4E-95A8-CE18F7795FC2}" type="slidenum">
              <a:rPr lang="en-US" altLang="en-US"/>
              <a:pPr>
                <a:defRPr/>
              </a:pPr>
              <a:t>‹#›</a:t>
            </a:fld>
            <a:endParaRPr lang="en-US" altLang="en-US"/>
          </a:p>
        </p:txBody>
      </p:sp>
    </p:spTree>
    <p:extLst>
      <p:ext uri="{BB962C8B-B14F-4D97-AF65-F5344CB8AC3E}">
        <p14:creationId xmlns:p14="http://schemas.microsoft.com/office/powerpoint/2010/main" val="3486007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i="0">
                <a:latin typeface="Times" pitchFamily="-128"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i="0">
                <a:latin typeface="Times" pitchFamily="-128"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i="0"/>
            </a:lvl1pPr>
          </a:lstStyle>
          <a:p>
            <a:pPr>
              <a:defRPr/>
            </a:pPr>
            <a:fld id="{D8E8383B-6A06-4528-9063-6620753044A5}" type="slidenum">
              <a:rPr lang="en-US" altLang="en-US"/>
              <a:pPr>
                <a:defRPr/>
              </a:pPr>
              <a:t>‹#›</a:t>
            </a:fld>
            <a:endParaRPr lang="en-US" altLang="en-US"/>
          </a:p>
        </p:txBody>
      </p:sp>
      <p:pic>
        <p:nvPicPr>
          <p:cNvPr id="2" name="Picture 7"/>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6363" y="152400"/>
            <a:ext cx="131445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8"/>
          <p:cNvSpPr txBox="1">
            <a:spLocks noChangeArrowheads="1"/>
          </p:cNvSpPr>
          <p:nvPr userDrawn="1"/>
        </p:nvSpPr>
        <p:spPr bwMode="auto">
          <a:xfrm>
            <a:off x="1295400" y="381000"/>
            <a:ext cx="683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defRPr/>
            </a:pPr>
            <a:r>
              <a:rPr lang="en-US" altLang="en-US" b="1" smtClean="0">
                <a:latin typeface="Arial-BoldItalicMT" charset="0"/>
              </a:rPr>
              <a:t>Visual Communication Images with Messages</a:t>
            </a:r>
          </a:p>
        </p:txBody>
      </p:sp>
      <p:sp>
        <p:nvSpPr>
          <p:cNvPr id="1031" name="Text Box 9"/>
          <p:cNvSpPr txBox="1">
            <a:spLocks noChangeArrowheads="1"/>
          </p:cNvSpPr>
          <p:nvPr userDrawn="1"/>
        </p:nvSpPr>
        <p:spPr bwMode="auto">
          <a:xfrm>
            <a:off x="1350963" y="76200"/>
            <a:ext cx="2778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defRPr/>
            </a:pPr>
            <a:r>
              <a:rPr lang="en-US" altLang="en-US" i="0" smtClean="0">
                <a:latin typeface="Arial Rounded MT Bold" panose="020F0704030504030204" pitchFamily="34" charset="0"/>
              </a:rPr>
              <a:t>Lecture Notes for</a:t>
            </a:r>
            <a:endParaRPr lang="en-US" altLang="en-US" i="0" smtClean="0"/>
          </a:p>
        </p:txBody>
      </p:sp>
      <p:sp>
        <p:nvSpPr>
          <p:cNvPr id="1032" name="Text Box 12"/>
          <p:cNvSpPr txBox="1">
            <a:spLocks noChangeArrowheads="1"/>
          </p:cNvSpPr>
          <p:nvPr userDrawn="1"/>
        </p:nvSpPr>
        <p:spPr bwMode="auto">
          <a:xfrm>
            <a:off x="1371600" y="1219200"/>
            <a:ext cx="748347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defRPr/>
            </a:pPr>
            <a:r>
              <a:rPr lang="en-US" altLang="en-US" sz="1400" i="0" smtClean="0">
                <a:latin typeface="ArialMT" charset="0"/>
              </a:rPr>
              <a:t>"It is difficult to produce a television documentary that is both incisive and probing when </a:t>
            </a:r>
          </a:p>
          <a:p>
            <a:pPr>
              <a:defRPr/>
            </a:pPr>
            <a:r>
              <a:rPr lang="en-US" altLang="en-US" sz="1400" i="0" smtClean="0">
                <a:latin typeface="ArialMT" charset="0"/>
              </a:rPr>
              <a:t>every twelve minutes one is interrupted by twelve dancing rabbits singing about toilet paper.” </a:t>
            </a:r>
          </a:p>
          <a:p>
            <a:pPr>
              <a:defRPr/>
            </a:pPr>
            <a:r>
              <a:rPr lang="en-US" altLang="en-US" sz="1400" i="0" smtClean="0">
                <a:latin typeface="ArialMT" charset="0"/>
              </a:rPr>
              <a:t>Rod Serling, 1924 - 1975</a:t>
            </a:r>
          </a:p>
        </p:txBody>
      </p:sp>
      <p:sp>
        <p:nvSpPr>
          <p:cNvPr id="1033" name="Text Box 13"/>
          <p:cNvSpPr txBox="1">
            <a:spLocks noChangeArrowheads="1"/>
          </p:cNvSpPr>
          <p:nvPr userDrawn="1"/>
        </p:nvSpPr>
        <p:spPr bwMode="auto">
          <a:xfrm>
            <a:off x="1371600" y="762000"/>
            <a:ext cx="4695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defRPr/>
            </a:pPr>
            <a:r>
              <a:rPr lang="en-US" altLang="en-US" i="0" smtClean="0">
                <a:latin typeface="ArialMT" charset="0"/>
              </a:rPr>
              <a:t>Chapter 14: Television and Video</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itchFamily="-128" charset="0"/>
        </a:defRPr>
      </a:lvl2pPr>
      <a:lvl3pPr algn="ctr" rtl="0" eaLnBrk="0" fontAlgn="base" hangingPunct="0">
        <a:spcBef>
          <a:spcPct val="0"/>
        </a:spcBef>
        <a:spcAft>
          <a:spcPct val="0"/>
        </a:spcAft>
        <a:defRPr sz="4400">
          <a:solidFill>
            <a:schemeClr val="tx2"/>
          </a:solidFill>
          <a:latin typeface="Times" pitchFamily="-128" charset="0"/>
        </a:defRPr>
      </a:lvl3pPr>
      <a:lvl4pPr algn="ctr" rtl="0" eaLnBrk="0" fontAlgn="base" hangingPunct="0">
        <a:spcBef>
          <a:spcPct val="0"/>
        </a:spcBef>
        <a:spcAft>
          <a:spcPct val="0"/>
        </a:spcAft>
        <a:defRPr sz="4400">
          <a:solidFill>
            <a:schemeClr val="tx2"/>
          </a:solidFill>
          <a:latin typeface="Times" pitchFamily="-128" charset="0"/>
        </a:defRPr>
      </a:lvl4pPr>
      <a:lvl5pPr algn="ctr" rtl="0" eaLnBrk="0" fontAlgn="base" hangingPunct="0">
        <a:spcBef>
          <a:spcPct val="0"/>
        </a:spcBef>
        <a:spcAft>
          <a:spcPct val="0"/>
        </a:spcAft>
        <a:defRPr sz="4400">
          <a:solidFill>
            <a:schemeClr val="tx2"/>
          </a:solidFill>
          <a:latin typeface="Times" pitchFamily="-128" charset="0"/>
        </a:defRPr>
      </a:lvl5pPr>
      <a:lvl6pPr marL="457200" algn="ctr" rtl="0" fontAlgn="base">
        <a:spcBef>
          <a:spcPct val="0"/>
        </a:spcBef>
        <a:spcAft>
          <a:spcPct val="0"/>
        </a:spcAft>
        <a:defRPr sz="4400">
          <a:solidFill>
            <a:schemeClr val="tx2"/>
          </a:solidFill>
          <a:latin typeface="Times" pitchFamily="-128" charset="0"/>
        </a:defRPr>
      </a:lvl6pPr>
      <a:lvl7pPr marL="914400" algn="ctr" rtl="0" fontAlgn="base">
        <a:spcBef>
          <a:spcPct val="0"/>
        </a:spcBef>
        <a:spcAft>
          <a:spcPct val="0"/>
        </a:spcAft>
        <a:defRPr sz="4400">
          <a:solidFill>
            <a:schemeClr val="tx2"/>
          </a:solidFill>
          <a:latin typeface="Times" pitchFamily="-128" charset="0"/>
        </a:defRPr>
      </a:lvl7pPr>
      <a:lvl8pPr marL="1371600" algn="ctr" rtl="0" fontAlgn="base">
        <a:spcBef>
          <a:spcPct val="0"/>
        </a:spcBef>
        <a:spcAft>
          <a:spcPct val="0"/>
        </a:spcAft>
        <a:defRPr sz="4400">
          <a:solidFill>
            <a:schemeClr val="tx2"/>
          </a:solidFill>
          <a:latin typeface="Times" pitchFamily="-128" charset="0"/>
        </a:defRPr>
      </a:lvl8pPr>
      <a:lvl9pPr marL="1828800" algn="ctr" rtl="0" fontAlgn="base">
        <a:spcBef>
          <a:spcPct val="0"/>
        </a:spcBef>
        <a:spcAft>
          <a:spcPct val="0"/>
        </a:spcAft>
        <a:defRPr sz="4400">
          <a:solidFill>
            <a:schemeClr val="tx2"/>
          </a:solidFill>
          <a:latin typeface="Times" pitchFamily="-12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png"/><Relationship Id="rId9" Type="http://schemas.openxmlformats.org/officeDocument/2006/relationships/image" Target="../media/image4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gif"/></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BNLZntSdyKE"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6858000"/>
          </a:xfrm>
          <a:prstGeom prst="rect">
            <a:avLst/>
          </a:prstGeom>
          <a:solidFill>
            <a:srgbClr val="800080"/>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r"/>
            <a:endParaRPr lang="en-US" altLang="en-US" i="0"/>
          </a:p>
        </p:txBody>
      </p:sp>
      <p:sp>
        <p:nvSpPr>
          <p:cNvPr id="3075" name="Text Box 3"/>
          <p:cNvSpPr txBox="1">
            <a:spLocks noChangeArrowheads="1"/>
          </p:cNvSpPr>
          <p:nvPr/>
        </p:nvSpPr>
        <p:spPr bwMode="auto">
          <a:xfrm>
            <a:off x="762000" y="3352800"/>
            <a:ext cx="7696200" cy="2492375"/>
          </a:xfrm>
          <a:prstGeom prst="rect">
            <a:avLst/>
          </a:prstGeom>
          <a:solidFill>
            <a:srgbClr val="F9E9F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buFont typeface="Wingdings" panose="05000000000000000000" pitchFamily="2" charset="2"/>
              <a:buNone/>
            </a:pPr>
            <a:r>
              <a:rPr lang="en-US" altLang="en-US" sz="6600" b="1" i="0">
                <a:solidFill>
                  <a:srgbClr val="007774"/>
                </a:solidFill>
                <a:latin typeface="Arial Rounded MT Bold" panose="020F0704030504030204" pitchFamily="34" charset="0"/>
              </a:rPr>
              <a:t>Storytelling</a:t>
            </a:r>
          </a:p>
          <a:p>
            <a:pPr algn="ctr">
              <a:buFont typeface="Wingdings" panose="05000000000000000000" pitchFamily="2" charset="2"/>
              <a:buNone/>
            </a:pPr>
            <a:r>
              <a:rPr lang="en-US" altLang="en-US" sz="6600" b="1" i="0">
                <a:solidFill>
                  <a:srgbClr val="007774"/>
                </a:solidFill>
                <a:latin typeface="Arial Rounded MT Bold" panose="020F0704030504030204" pitchFamily="34" charset="0"/>
              </a:rPr>
              <a:t>In Movies</a:t>
            </a:r>
          </a:p>
          <a:p>
            <a:pPr algn="ctr">
              <a:buFont typeface="Wingdings" panose="05000000000000000000" pitchFamily="2" charset="2"/>
              <a:buNone/>
            </a:pPr>
            <a:r>
              <a:rPr lang="en-US" altLang="en-US" b="1" i="0">
                <a:solidFill>
                  <a:srgbClr val="007774"/>
                </a:solidFill>
              </a:rPr>
              <a:t> </a:t>
            </a:r>
          </a:p>
        </p:txBody>
      </p:sp>
      <p:pic>
        <p:nvPicPr>
          <p:cNvPr id="3076" name="Picture 11" descr="jacka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0"/>
            <a:ext cx="2224088"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12" descr="Oz"/>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0"/>
            <a:ext cx="207327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13" descr="scarfa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0"/>
            <a:ext cx="199072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14" descr="thirtee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0"/>
            <a:ext cx="2033588" cy="301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i="0"/>
              <a:t> </a:t>
            </a:r>
          </a:p>
        </p:txBody>
      </p:sp>
      <p:sp>
        <p:nvSpPr>
          <p:cNvPr id="21507" name="Rectangle 3"/>
          <p:cNvSpPr>
            <a:spLocks noChangeArrowheads="1"/>
          </p:cNvSpPr>
          <p:nvPr/>
        </p:nvSpPr>
        <p:spPr bwMode="auto">
          <a:xfrm>
            <a:off x="1600200" y="1905000"/>
            <a:ext cx="1755775"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r>
              <a:rPr lang="en-US" altLang="en-US" sz="3200" b="1" i="0">
                <a:latin typeface="ArialMT" charset="0"/>
              </a:rPr>
              <a:t>Sound</a:t>
            </a:r>
          </a:p>
          <a:p>
            <a:endParaRPr lang="en-US" altLang="en-US" sz="3200" b="1" i="0">
              <a:latin typeface="ArialMT" charset="0"/>
            </a:endParaRPr>
          </a:p>
          <a:p>
            <a:r>
              <a:rPr lang="en-US" altLang="en-US" b="1">
                <a:latin typeface="ArialMT" charset="0"/>
              </a:rPr>
              <a:t>The Jazz Singer</a:t>
            </a:r>
          </a:p>
          <a:p>
            <a:endParaRPr lang="en-US" altLang="en-US" b="1">
              <a:latin typeface="ArialMT" charset="0"/>
            </a:endParaRPr>
          </a:p>
          <a:p>
            <a:r>
              <a:rPr lang="en-US" altLang="en-US" b="1" i="0">
                <a:latin typeface="ArialMT" charset="0"/>
              </a:rPr>
              <a:t>1927</a:t>
            </a:r>
          </a:p>
          <a:p>
            <a:pPr lvl="3">
              <a:buFont typeface="Times" panose="02020603050405020304" pitchFamily="18" charset="0"/>
              <a:buChar char="•"/>
            </a:pPr>
            <a:endParaRPr lang="en-US" altLang="en-US" b="1" i="0">
              <a:latin typeface="ArialMT" charset="0"/>
            </a:endParaRPr>
          </a:p>
          <a:p>
            <a:pPr lvl="3">
              <a:buFont typeface="Times" panose="02020603050405020304" pitchFamily="18" charset="0"/>
              <a:buNone/>
            </a:pPr>
            <a:r>
              <a:rPr lang="en-US" altLang="en-US" sz="1600" i="0">
                <a:latin typeface="ArialMT" charset="0"/>
              </a:rPr>
              <a:t>      </a:t>
            </a:r>
          </a:p>
        </p:txBody>
      </p:sp>
      <p:pic>
        <p:nvPicPr>
          <p:cNvPr id="21508" name="Picture 4"/>
          <p:cNvPicPr>
            <a:picLocks noChangeAspect="1" noChangeArrowheads="1"/>
          </p:cNvPicPr>
          <p:nvPr/>
        </p:nvPicPr>
        <p:blipFill>
          <a:blip r:embed="rId3">
            <a:extLst>
              <a:ext uri="{28A0092B-C50C-407E-A947-70E740481C1C}">
                <a14:useLocalDpi xmlns:a14="http://schemas.microsoft.com/office/drawing/2010/main" val="0"/>
              </a:ext>
            </a:extLst>
          </a:blip>
          <a:srcRect r="57813"/>
          <a:stretch>
            <a:fillRect/>
          </a:stretch>
        </p:blipFill>
        <p:spPr bwMode="auto">
          <a:xfrm>
            <a:off x="3276600" y="990600"/>
            <a:ext cx="3430588"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 Box 5"/>
          <p:cNvSpPr txBox="1">
            <a:spLocks noChangeArrowheads="1"/>
          </p:cNvSpPr>
          <p:nvPr/>
        </p:nvSpPr>
        <p:spPr bwMode="auto">
          <a:xfrm>
            <a:off x="228600" y="0"/>
            <a:ext cx="8763000" cy="641350"/>
          </a:xfrm>
          <a:prstGeom prst="rect">
            <a:avLst/>
          </a:prstGeom>
          <a:solidFill>
            <a:srgbClr val="E1560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spcBef>
                <a:spcPct val="50000"/>
              </a:spcBef>
            </a:pPr>
            <a:r>
              <a:rPr lang="en-US" altLang="en-US" sz="3600" b="1" i="0">
                <a:solidFill>
                  <a:schemeClr val="bg1"/>
                </a:solidFill>
                <a:latin typeface="Arial" panose="020B0604020202020204" pitchFamily="34" charset="0"/>
              </a:rPr>
              <a:t>Significant Moments in Motion Pictures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i="0"/>
              <a:t> </a:t>
            </a:r>
          </a:p>
        </p:txBody>
      </p:sp>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785813"/>
            <a:ext cx="6858000" cy="537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 Box 4"/>
          <p:cNvSpPr txBox="1">
            <a:spLocks noChangeArrowheads="1"/>
          </p:cNvSpPr>
          <p:nvPr/>
        </p:nvSpPr>
        <p:spPr bwMode="auto">
          <a:xfrm>
            <a:off x="228600" y="0"/>
            <a:ext cx="8763000" cy="641350"/>
          </a:xfrm>
          <a:prstGeom prst="rect">
            <a:avLst/>
          </a:prstGeom>
          <a:solidFill>
            <a:srgbClr val="E1560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spcBef>
                <a:spcPct val="50000"/>
              </a:spcBef>
            </a:pPr>
            <a:r>
              <a:rPr lang="en-US" altLang="en-US" sz="3600" b="1" i="0">
                <a:solidFill>
                  <a:schemeClr val="bg1"/>
                </a:solidFill>
                <a:latin typeface="Arial" panose="020B0604020202020204" pitchFamily="34" charset="0"/>
              </a:rPr>
              <a:t>Significant Moments in Motion Pictures </a:t>
            </a:r>
          </a:p>
        </p:txBody>
      </p:sp>
      <p:sp>
        <p:nvSpPr>
          <p:cNvPr id="23557" name="Rectangle 5"/>
          <p:cNvSpPr>
            <a:spLocks noChangeArrowheads="1"/>
          </p:cNvSpPr>
          <p:nvPr/>
        </p:nvSpPr>
        <p:spPr bwMode="auto">
          <a:xfrm>
            <a:off x="0" y="1295400"/>
            <a:ext cx="2362200" cy="411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633413" indent="-180975">
              <a:defRPr sz="2400" i="1">
                <a:solidFill>
                  <a:schemeClr val="tx1"/>
                </a:solidFill>
                <a:latin typeface="Times" panose="02020603050405020304" pitchFamily="18" charset="0"/>
              </a:defRPr>
            </a:lvl2pPr>
            <a:lvl3pPr marL="1077913" indent="-160338">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lvl="1">
              <a:buFont typeface="Times" panose="02020603050405020304" pitchFamily="18" charset="0"/>
              <a:buNone/>
            </a:pPr>
            <a:r>
              <a:rPr lang="en-US" altLang="en-US" sz="3200" b="1" i="0">
                <a:latin typeface="ArialMT" charset="0"/>
              </a:rPr>
              <a:t>Color </a:t>
            </a:r>
          </a:p>
          <a:p>
            <a:pPr lvl="1">
              <a:buFont typeface="Times" panose="02020603050405020304" pitchFamily="18" charset="0"/>
              <a:buNone/>
            </a:pPr>
            <a:endParaRPr lang="en-US" altLang="en-US" sz="3200" b="1" i="0">
              <a:latin typeface="ArialMT" charset="0"/>
            </a:endParaRPr>
          </a:p>
          <a:p>
            <a:pPr lvl="1">
              <a:buFont typeface="Times" panose="02020603050405020304" pitchFamily="18" charset="0"/>
              <a:buNone/>
            </a:pPr>
            <a:r>
              <a:rPr lang="en-US" altLang="en-US" b="1" i="0">
                <a:latin typeface="ArialMT" charset="0"/>
              </a:rPr>
              <a:t>Public’s</a:t>
            </a:r>
          </a:p>
          <a:p>
            <a:pPr lvl="1">
              <a:buFont typeface="Times" panose="02020603050405020304" pitchFamily="18" charset="0"/>
              <a:buNone/>
            </a:pPr>
            <a:r>
              <a:rPr lang="en-US" altLang="en-US" b="1" i="0">
                <a:latin typeface="ArialMT" charset="0"/>
              </a:rPr>
              <a:t>Acceptance</a:t>
            </a:r>
            <a:endParaRPr lang="en-US" altLang="en-US" b="1">
              <a:latin typeface="ArialMT" charset="0"/>
            </a:endParaRPr>
          </a:p>
          <a:p>
            <a:pPr lvl="1">
              <a:buFont typeface="Times" panose="02020603050405020304" pitchFamily="18" charset="0"/>
              <a:buNone/>
            </a:pPr>
            <a:endParaRPr lang="en-US" altLang="en-US" b="1">
              <a:latin typeface="ArialMT" charset="0"/>
            </a:endParaRPr>
          </a:p>
          <a:p>
            <a:pPr lvl="1">
              <a:buFont typeface="Times" panose="02020603050405020304" pitchFamily="18" charset="0"/>
              <a:buNone/>
            </a:pPr>
            <a:r>
              <a:rPr lang="en-US" altLang="en-US" b="1">
                <a:latin typeface="ArialMT" charset="0"/>
              </a:rPr>
              <a:t>The Wizard of Oz</a:t>
            </a:r>
          </a:p>
          <a:p>
            <a:pPr lvl="1">
              <a:buFont typeface="Times" panose="02020603050405020304" pitchFamily="18" charset="0"/>
              <a:buNone/>
            </a:pPr>
            <a:endParaRPr lang="en-US" altLang="en-US" b="1">
              <a:latin typeface="ArialMT" charset="0"/>
            </a:endParaRPr>
          </a:p>
          <a:p>
            <a:pPr lvl="1">
              <a:buFont typeface="Times" panose="02020603050405020304" pitchFamily="18" charset="0"/>
              <a:buNone/>
            </a:pPr>
            <a:r>
              <a:rPr lang="en-US" altLang="en-US" b="1" i="0">
                <a:latin typeface="ArialMT" charset="0"/>
              </a:rPr>
              <a:t>1939</a:t>
            </a:r>
          </a:p>
          <a:p>
            <a:pPr lvl="2">
              <a:buFont typeface="Times" panose="02020603050405020304" pitchFamily="18" charset="0"/>
              <a:buNone/>
            </a:pPr>
            <a:endParaRPr lang="en-US" altLang="en-US" sz="1600" i="0">
              <a:latin typeface="ArialMT" charset="0"/>
            </a:endParaRPr>
          </a:p>
          <a:p>
            <a:r>
              <a:rPr lang="en-US" altLang="en-US" sz="1600" i="0">
                <a:latin typeface="ArialMT" charset="0"/>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i="0"/>
              <a:t> </a:t>
            </a:r>
          </a:p>
        </p:txBody>
      </p:sp>
      <p:sp>
        <p:nvSpPr>
          <p:cNvPr id="25603" name="Rectangle 3"/>
          <p:cNvSpPr>
            <a:spLocks noChangeArrowheads="1"/>
          </p:cNvSpPr>
          <p:nvPr/>
        </p:nvSpPr>
        <p:spPr bwMode="auto">
          <a:xfrm>
            <a:off x="457200" y="1828800"/>
            <a:ext cx="1527175" cy="325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633413" indent="-180975">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r>
              <a:rPr lang="en-US" altLang="en-US" sz="3200" b="1">
                <a:latin typeface="ArialMT" charset="0"/>
              </a:rPr>
              <a:t>Citizen Kane</a:t>
            </a:r>
          </a:p>
          <a:p>
            <a:endParaRPr lang="en-US" altLang="en-US" sz="3200">
              <a:latin typeface="ArialMT" charset="0"/>
            </a:endParaRPr>
          </a:p>
          <a:p>
            <a:r>
              <a:rPr lang="en-US" altLang="en-US" i="0">
                <a:latin typeface="ArialMT" charset="0"/>
              </a:rPr>
              <a:t>1941</a:t>
            </a:r>
          </a:p>
          <a:p>
            <a:r>
              <a:rPr lang="en-US" altLang="en-US" i="0">
                <a:latin typeface="ArialMT" charset="0"/>
              </a:rPr>
              <a:t> </a:t>
            </a:r>
          </a:p>
          <a:p>
            <a:r>
              <a:rPr lang="en-US" altLang="en-US" i="0">
                <a:latin typeface="ArialMT" charset="0"/>
              </a:rPr>
              <a:t>Orson Welles   </a:t>
            </a:r>
            <a:r>
              <a:rPr lang="en-US" altLang="en-US" sz="1600" i="0">
                <a:latin typeface="ArialMT" charset="0"/>
              </a:rPr>
              <a:t>   </a:t>
            </a:r>
          </a:p>
          <a:p>
            <a:pPr lvl="1">
              <a:buFont typeface="Times" panose="02020603050405020304" pitchFamily="18" charset="0"/>
              <a:buNone/>
            </a:pPr>
            <a:endParaRPr lang="en-US" altLang="en-US" sz="1600" i="0">
              <a:latin typeface="ArialMT" charset="0"/>
            </a:endParaRPr>
          </a:p>
        </p:txBody>
      </p:sp>
      <p:pic>
        <p:nvPicPr>
          <p:cNvPr id="256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762000"/>
            <a:ext cx="4765675"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Text Box 5"/>
          <p:cNvSpPr txBox="1">
            <a:spLocks noChangeArrowheads="1"/>
          </p:cNvSpPr>
          <p:nvPr/>
        </p:nvSpPr>
        <p:spPr bwMode="auto">
          <a:xfrm>
            <a:off x="228600" y="0"/>
            <a:ext cx="8763000" cy="641350"/>
          </a:xfrm>
          <a:prstGeom prst="rect">
            <a:avLst/>
          </a:prstGeom>
          <a:solidFill>
            <a:srgbClr val="7D2AF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spcBef>
                <a:spcPct val="50000"/>
              </a:spcBef>
            </a:pPr>
            <a:r>
              <a:rPr lang="en-US" altLang="en-US" sz="3600" b="1" i="0">
                <a:solidFill>
                  <a:schemeClr val="bg1"/>
                </a:solidFill>
                <a:latin typeface="Arial" panose="020B0604020202020204" pitchFamily="34" charset="0"/>
              </a:rPr>
              <a:t>“The Best Film Ever Made”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i="0"/>
              <a:t> </a:t>
            </a:r>
          </a:p>
        </p:txBody>
      </p:sp>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1143000"/>
            <a:ext cx="38989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5029200"/>
            <a:ext cx="1828800"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2895600"/>
            <a:ext cx="1471613"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7638" y="838200"/>
            <a:ext cx="14001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200" y="838200"/>
            <a:ext cx="21336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Text Box 8"/>
          <p:cNvSpPr txBox="1">
            <a:spLocks noChangeArrowheads="1"/>
          </p:cNvSpPr>
          <p:nvPr/>
        </p:nvSpPr>
        <p:spPr bwMode="auto">
          <a:xfrm>
            <a:off x="228600" y="0"/>
            <a:ext cx="8763000" cy="641350"/>
          </a:xfrm>
          <a:prstGeom prst="rect">
            <a:avLst/>
          </a:prstGeom>
          <a:solidFill>
            <a:srgbClr val="7D2AF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spcBef>
                <a:spcPct val="50000"/>
              </a:spcBef>
            </a:pPr>
            <a:r>
              <a:rPr lang="en-US" altLang="en-US" sz="3600" b="1" i="0">
                <a:solidFill>
                  <a:schemeClr val="bg1"/>
                </a:solidFill>
                <a:latin typeface="Arial" panose="020B0604020202020204" pitchFamily="34" charset="0"/>
              </a:rPr>
              <a:t>“The Best Film Ever Made”  </a:t>
            </a:r>
          </a:p>
        </p:txBody>
      </p:sp>
      <p:sp>
        <p:nvSpPr>
          <p:cNvPr id="27657" name="Text Box 9"/>
          <p:cNvSpPr txBox="1">
            <a:spLocks noChangeArrowheads="1"/>
          </p:cNvSpPr>
          <p:nvPr/>
        </p:nvSpPr>
        <p:spPr bwMode="auto">
          <a:xfrm>
            <a:off x="914400" y="1219200"/>
            <a:ext cx="2590800" cy="4684713"/>
          </a:xfrm>
          <a:prstGeom prst="rect">
            <a:avLst/>
          </a:prstGeom>
          <a:solidFill>
            <a:schemeClr val="bg1"/>
          </a:solidFill>
          <a:ln w="28575">
            <a:solidFill>
              <a:srgbClr val="7D2AF6"/>
            </a:solidFill>
            <a:miter lim="800000"/>
            <a:headEnd/>
            <a:tailEnd/>
          </a:ln>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spcBef>
                <a:spcPct val="50000"/>
              </a:spcBef>
            </a:pPr>
            <a:r>
              <a:rPr lang="en-US" altLang="en-US" b="1" i="0">
                <a:latin typeface="Arial" panose="020B0604020202020204" pitchFamily="34" charset="0"/>
              </a:rPr>
              <a:t>Why?</a:t>
            </a:r>
          </a:p>
          <a:p>
            <a:pPr>
              <a:spcBef>
                <a:spcPct val="50000"/>
              </a:spcBef>
              <a:buFont typeface="Wingdings" panose="05000000000000000000" pitchFamily="2" charset="2"/>
              <a:buNone/>
            </a:pPr>
            <a:r>
              <a:rPr lang="en-US" altLang="en-US" b="1" i="0">
                <a:latin typeface="Arial" panose="020B0604020202020204" pitchFamily="34" charset="0"/>
              </a:rPr>
              <a:t>Top Talent</a:t>
            </a:r>
          </a:p>
          <a:p>
            <a:pPr>
              <a:spcBef>
                <a:spcPct val="50000"/>
              </a:spcBef>
              <a:buFont typeface="Wingdings" panose="05000000000000000000" pitchFamily="2" charset="2"/>
              <a:buNone/>
            </a:pPr>
            <a:r>
              <a:rPr lang="en-US" altLang="en-US" b="1" i="0">
                <a:latin typeface="Arial" panose="020B0604020202020204" pitchFamily="34" charset="0"/>
              </a:rPr>
              <a:t>Top   Production  Quality</a:t>
            </a:r>
          </a:p>
          <a:p>
            <a:pPr>
              <a:spcBef>
                <a:spcPct val="50000"/>
              </a:spcBef>
              <a:buFont typeface="Wingdings" panose="05000000000000000000" pitchFamily="2" charset="2"/>
              <a:buNone/>
            </a:pPr>
            <a:r>
              <a:rPr lang="en-US" altLang="en-US" b="1">
                <a:latin typeface="Arial" panose="020B0604020202020204" pitchFamily="34" charset="0"/>
              </a:rPr>
              <a:t>         y e t …..</a:t>
            </a:r>
          </a:p>
          <a:p>
            <a:pPr>
              <a:spcBef>
                <a:spcPct val="50000"/>
              </a:spcBef>
              <a:buFont typeface="Wingdings" panose="05000000000000000000" pitchFamily="2" charset="2"/>
              <a:buNone/>
            </a:pPr>
            <a:r>
              <a:rPr lang="en-US" altLang="en-US" b="1" i="0">
                <a:latin typeface="Arial" panose="020B0604020202020204" pitchFamily="34" charset="0"/>
              </a:rPr>
              <a:t>Controversial</a:t>
            </a:r>
          </a:p>
          <a:p>
            <a:pPr>
              <a:spcBef>
                <a:spcPct val="50000"/>
              </a:spcBef>
              <a:buFont typeface="Wingdings" panose="05000000000000000000" pitchFamily="2" charset="2"/>
              <a:buNone/>
            </a:pPr>
            <a:r>
              <a:rPr lang="en-US" altLang="en-US" b="1" i="0">
                <a:latin typeface="Arial" panose="020B0604020202020204" pitchFamily="34" charset="0"/>
              </a:rPr>
              <a:t>Financial Disaster</a:t>
            </a:r>
            <a:br>
              <a:rPr lang="en-US" altLang="en-US" b="1" i="0">
                <a:latin typeface="Arial" panose="020B0604020202020204" pitchFamily="34" charset="0"/>
              </a:rPr>
            </a:br>
            <a:endParaRPr lang="en-US" altLang="en-US" b="1" i="0">
              <a:latin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i="0"/>
              <a:t> </a:t>
            </a:r>
          </a:p>
        </p:txBody>
      </p:sp>
      <p:sp>
        <p:nvSpPr>
          <p:cNvPr id="29699" name="Rectangle 3"/>
          <p:cNvSpPr>
            <a:spLocks noChangeArrowheads="1"/>
          </p:cNvSpPr>
          <p:nvPr/>
        </p:nvSpPr>
        <p:spPr bwMode="auto">
          <a:xfrm>
            <a:off x="2514600" y="5715000"/>
            <a:ext cx="4267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633413" indent="-180975">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lvl="1">
              <a:buFont typeface="Times" panose="02020603050405020304" pitchFamily="18" charset="0"/>
              <a:buNone/>
            </a:pPr>
            <a:r>
              <a:rPr lang="en-US" altLang="en-US" i="0">
                <a:latin typeface="ArialMT" charset="0"/>
              </a:rPr>
              <a:t>William Randolph Hearst</a:t>
            </a:r>
          </a:p>
          <a:p>
            <a:r>
              <a:rPr lang="en-US" altLang="en-US" sz="1600" i="0">
                <a:latin typeface="ArialMT" charset="0"/>
              </a:rPr>
              <a:t>    </a:t>
            </a:r>
          </a:p>
        </p:txBody>
      </p:sp>
      <p:pic>
        <p:nvPicPr>
          <p:cNvPr id="29700" name="Picture 4" descr="Hear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28600"/>
            <a:ext cx="7620000" cy="545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i="0"/>
              <a:t> </a:t>
            </a:r>
          </a:p>
        </p:txBody>
      </p:sp>
      <p:pic>
        <p:nvPicPr>
          <p:cNvPr id="31747" name="Picture 3" descr="Hearst-Castle-San-Simeon-Neptune-Pool-L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4" descr="hearst_cast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4695825"/>
            <a:ext cx="2819400"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i="0"/>
              <a:t> </a:t>
            </a:r>
          </a:p>
        </p:txBody>
      </p:sp>
      <p:pic>
        <p:nvPicPr>
          <p:cNvPr id="33795" name="Picture 3" descr="kane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33796" name="Picture 4" descr="kane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343400"/>
            <a:ext cx="3352800" cy="2514600"/>
          </a:xfrm>
          <a:prstGeom prst="rect">
            <a:avLst/>
          </a:prstGeom>
          <a:noFill/>
          <a:ln w="57150">
            <a:solidFill>
              <a:schemeClr val="bg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i="0"/>
              <a:t> </a:t>
            </a:r>
          </a:p>
        </p:txBody>
      </p:sp>
      <p:pic>
        <p:nvPicPr>
          <p:cNvPr id="358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90293">
            <a:off x="319088" y="293688"/>
            <a:ext cx="374015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4" descr="5528402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0"/>
            <a:ext cx="2105025" cy="328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5" descr="9066502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333392">
            <a:off x="6019800" y="2819400"/>
            <a:ext cx="2819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6" descr="citi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2400" y="2286000"/>
            <a:ext cx="1627188"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i="0"/>
              <a:t> </a:t>
            </a:r>
          </a:p>
        </p:txBody>
      </p:sp>
      <p:pic>
        <p:nvPicPr>
          <p:cNvPr id="378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92275"/>
            <a:ext cx="5943600" cy="456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324" name="Text Box 4"/>
          <p:cNvSpPr txBox="1">
            <a:spLocks noChangeArrowheads="1"/>
          </p:cNvSpPr>
          <p:nvPr/>
        </p:nvSpPr>
        <p:spPr bwMode="auto">
          <a:xfrm>
            <a:off x="533400" y="381000"/>
            <a:ext cx="8229600" cy="1174750"/>
          </a:xfrm>
          <a:prstGeom prst="rect">
            <a:avLst/>
          </a:prstGeom>
          <a:solidFill>
            <a:schemeClr val="folHlink"/>
          </a:solidFill>
          <a:ln w="9525">
            <a:noFill/>
            <a:miter lim="800000"/>
            <a:headEnd/>
            <a:tailEnd/>
          </a:ln>
          <a:effectLst/>
        </p:spPr>
        <p:txBody>
          <a:bodyPr>
            <a:spAutoFit/>
          </a:bodyPr>
          <a:lstStyle/>
          <a:p>
            <a:pPr algn="ctr">
              <a:lnSpc>
                <a:spcPct val="75000"/>
              </a:lnSpc>
              <a:spcBef>
                <a:spcPct val="50000"/>
              </a:spcBef>
              <a:defRPr/>
            </a:pPr>
            <a:r>
              <a:rPr lang="en-US" sz="2800" b="1" i="0">
                <a:solidFill>
                  <a:schemeClr val="bg1"/>
                </a:solidFill>
                <a:effectLst>
                  <a:outerShdw blurRad="38100" dist="38100" dir="2700000" algn="tl">
                    <a:srgbClr val="000000"/>
                  </a:outerShdw>
                </a:effectLst>
                <a:latin typeface="Arial" pitchFamily="34" charset="0"/>
              </a:rPr>
              <a:t>Citizen Kane’s contribution to the movie craft: </a:t>
            </a:r>
          </a:p>
          <a:p>
            <a:pPr algn="ctr">
              <a:lnSpc>
                <a:spcPct val="75000"/>
              </a:lnSpc>
              <a:spcBef>
                <a:spcPct val="50000"/>
              </a:spcBef>
              <a:defRPr/>
            </a:pPr>
            <a:r>
              <a:rPr lang="en-US" sz="4000" b="1" i="0">
                <a:solidFill>
                  <a:schemeClr val="bg1"/>
                </a:solidFill>
                <a:effectLst>
                  <a:outerShdw blurRad="38100" dist="38100" dir="2700000" algn="tl">
                    <a:srgbClr val="000000"/>
                  </a:outerShdw>
                </a:effectLst>
                <a:latin typeface="Arial" pitchFamily="34" charset="0"/>
              </a:rPr>
              <a:t>Exceptional Visual Messages.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304800" y="6507163"/>
            <a:ext cx="39195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r>
              <a:rPr lang="en-US" altLang="en-US" sz="1200" b="1">
                <a:latin typeface="Arial" panose="020B0604020202020204" pitchFamily="34" charset="0"/>
              </a:rPr>
              <a:t>Citizen Kane 50 Year Documentary: </a:t>
            </a:r>
            <a:r>
              <a:rPr lang="en-US" altLang="en-US" sz="1200" b="1" i="0">
                <a:latin typeface="Arial" panose="020B0604020202020204" pitchFamily="34" charset="0"/>
              </a:rPr>
              <a:t>Making of </a:t>
            </a:r>
            <a:r>
              <a:rPr lang="en-US" altLang="en-US" sz="1200" b="1">
                <a:latin typeface="Arial" panose="020B0604020202020204" pitchFamily="34" charset="0"/>
              </a:rPr>
              <a:t>Kane</a:t>
            </a:r>
            <a:endParaRPr lang="en-US" altLang="en-US" sz="1200" b="1" i="0">
              <a:latin typeface="Arial" panose="020B0604020202020204" pitchFamily="34" charset="0"/>
            </a:endParaRPr>
          </a:p>
        </p:txBody>
      </p:sp>
      <p:pic>
        <p:nvPicPr>
          <p:cNvPr id="39939" name="Picture 3" descr="kane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endParaRPr lang="en-US" altLang="en-US" sz="1600" b="1" i="0">
              <a:latin typeface="Arial" panose="020B0604020202020204" pitchFamily="34" charset="0"/>
            </a:endParaRPr>
          </a:p>
        </p:txBody>
      </p:sp>
      <p:sp>
        <p:nvSpPr>
          <p:cNvPr id="5123" name="Text Box 3"/>
          <p:cNvSpPr txBox="1">
            <a:spLocks noChangeArrowheads="1"/>
          </p:cNvSpPr>
          <p:nvPr/>
        </p:nvSpPr>
        <p:spPr bwMode="auto">
          <a:xfrm>
            <a:off x="1676400" y="1752600"/>
            <a:ext cx="3810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spcBef>
                <a:spcPct val="50000"/>
              </a:spcBef>
            </a:pPr>
            <a:endParaRPr lang="en-US" altLang="en-US" sz="1600" b="1">
              <a:latin typeface="Arial" panose="020B0604020202020204" pitchFamily="34" charset="0"/>
            </a:endParaRPr>
          </a:p>
        </p:txBody>
      </p:sp>
      <p:sp>
        <p:nvSpPr>
          <p:cNvPr id="5124" name="Text Box 4"/>
          <p:cNvSpPr txBox="1">
            <a:spLocks noChangeArrowheads="1"/>
          </p:cNvSpPr>
          <p:nvPr/>
        </p:nvSpPr>
        <p:spPr bwMode="auto">
          <a:xfrm>
            <a:off x="457200" y="457200"/>
            <a:ext cx="8153400" cy="52625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defRPr/>
            </a:pPr>
            <a:endParaRPr lang="en-US" altLang="en-US" sz="1600" b="1" i="0" dirty="0" smtClean="0">
              <a:latin typeface="Arial" panose="020B0604020202020204" pitchFamily="34" charset="0"/>
            </a:endParaRPr>
          </a:p>
          <a:p>
            <a:pPr>
              <a:buFontTx/>
              <a:buAutoNum type="arabicPeriod"/>
              <a:defRPr/>
            </a:pPr>
            <a:endParaRPr lang="en-US" altLang="en-US" sz="1600" b="1" i="0" dirty="0" smtClean="0">
              <a:latin typeface="Arial" panose="020B0604020202020204" pitchFamily="34" charset="0"/>
            </a:endParaRPr>
          </a:p>
          <a:p>
            <a:pPr>
              <a:buFontTx/>
              <a:buAutoNum type="arabicPeriod"/>
              <a:defRPr/>
            </a:pPr>
            <a:endParaRPr lang="en-US" altLang="en-US" sz="1600" b="1" i="0" dirty="0" smtClean="0">
              <a:latin typeface="Arial" panose="020B0604020202020204" pitchFamily="34" charset="0"/>
            </a:endParaRPr>
          </a:p>
          <a:p>
            <a:pPr>
              <a:buFontTx/>
              <a:buAutoNum type="arabicPeriod"/>
              <a:defRPr/>
            </a:pPr>
            <a:r>
              <a:rPr lang="en-US" altLang="en-US" sz="1600" b="1" i="0" dirty="0" smtClean="0">
                <a:latin typeface="Arial" panose="020B0604020202020204" pitchFamily="34" charset="0"/>
              </a:rPr>
              <a:t>___________________ is an </a:t>
            </a:r>
            <a:r>
              <a:rPr lang="en-US" altLang="en-US" sz="1600" b="1" i="0" dirty="0" smtClean="0">
                <a:latin typeface="Arial" panose="020B0604020202020204" pitchFamily="34" charset="0"/>
                <a:cs typeface="Arial" panose="020B0604020202020204" pitchFamily="34" charset="0"/>
              </a:rPr>
              <a:t>e</a:t>
            </a:r>
            <a:r>
              <a:rPr lang="en-US" sz="1600" b="1" i="0" dirty="0" smtClean="0">
                <a:latin typeface="Arial" panose="020B0604020202020204" pitchFamily="34" charset="0"/>
                <a:cs typeface="Arial" panose="020B0604020202020204" pitchFamily="34" charset="0"/>
              </a:rPr>
              <a:t>xpert, scholar, detective, thinker.</a:t>
            </a:r>
          </a:p>
          <a:p>
            <a:pPr marL="0" indent="0">
              <a:defRPr/>
            </a:pPr>
            <a:endParaRPr lang="en-US" altLang="en-US" sz="1600" b="1" i="0" dirty="0" smtClean="0">
              <a:latin typeface="Arial" panose="020B0604020202020204" pitchFamily="34" charset="0"/>
              <a:cs typeface="Arial" panose="020B0604020202020204" pitchFamily="34" charset="0"/>
            </a:endParaRPr>
          </a:p>
          <a:p>
            <a:pPr>
              <a:defRPr/>
            </a:pPr>
            <a:r>
              <a:rPr lang="en-US" altLang="en-US" sz="1600" b="1" i="0" dirty="0" smtClean="0">
                <a:latin typeface="Arial" panose="020B0604020202020204" pitchFamily="34" charset="0"/>
              </a:rPr>
              <a:t>2. 	______________ is the opposite of Ambiguous.</a:t>
            </a:r>
          </a:p>
          <a:p>
            <a:pPr>
              <a:defRPr/>
            </a:pPr>
            <a:endParaRPr lang="en-US" altLang="en-US" sz="1600" b="1" i="0" dirty="0" smtClean="0">
              <a:latin typeface="Arial" panose="020B0604020202020204" pitchFamily="34" charset="0"/>
            </a:endParaRPr>
          </a:p>
          <a:p>
            <a:pPr>
              <a:defRPr/>
            </a:pPr>
            <a:r>
              <a:rPr lang="en-US" altLang="en-US" sz="1600" b="1" i="0" dirty="0" smtClean="0">
                <a:latin typeface="Arial" panose="020B0604020202020204" pitchFamily="34" charset="0"/>
              </a:rPr>
              <a:t>3. 	In what year was digital photography born? _______________.</a:t>
            </a:r>
          </a:p>
          <a:p>
            <a:pPr>
              <a:defRPr/>
            </a:pPr>
            <a:endParaRPr lang="en-US" altLang="en-US" sz="1600" b="1" i="0" dirty="0" smtClean="0">
              <a:latin typeface="Arial" panose="020B0604020202020204" pitchFamily="34" charset="0"/>
            </a:endParaRPr>
          </a:p>
          <a:p>
            <a:pPr>
              <a:defRPr/>
            </a:pPr>
            <a:r>
              <a:rPr lang="en-US" altLang="en-US" sz="1600" b="1" i="0" dirty="0" smtClean="0">
                <a:latin typeface="Arial" panose="020B0604020202020204" pitchFamily="34" charset="0"/>
              </a:rPr>
              <a:t>4. 	What is the biggest ethical concern with digital photography?___________. </a:t>
            </a:r>
          </a:p>
          <a:p>
            <a:pPr>
              <a:defRPr/>
            </a:pPr>
            <a:endParaRPr lang="en-US" altLang="en-US" sz="1600" b="1" i="0" dirty="0" smtClean="0">
              <a:latin typeface="Arial" panose="020B0604020202020204" pitchFamily="34" charset="0"/>
            </a:endParaRPr>
          </a:p>
          <a:p>
            <a:pPr>
              <a:buFontTx/>
              <a:buAutoNum type="arabicPeriod" startAt="5"/>
              <a:defRPr/>
            </a:pPr>
            <a:r>
              <a:rPr lang="en-US" altLang="en-US" sz="1600" b="1" i="0" dirty="0" smtClean="0">
                <a:latin typeface="Arial" panose="020B0604020202020204" pitchFamily="34" charset="0"/>
              </a:rPr>
              <a:t>List 3 of the ways a website can support relationship theory’s concept of </a:t>
            </a:r>
          </a:p>
          <a:p>
            <a:pPr>
              <a:defRPr/>
            </a:pPr>
            <a:r>
              <a:rPr lang="en-US" altLang="en-US" sz="1600" b="1" i="0" dirty="0" smtClean="0">
                <a:latin typeface="Arial" panose="020B0604020202020204" pitchFamily="34" charset="0"/>
              </a:rPr>
              <a:t>	</a:t>
            </a:r>
          </a:p>
          <a:p>
            <a:pPr>
              <a:defRPr/>
            </a:pPr>
            <a:r>
              <a:rPr lang="en-US" altLang="en-US" sz="1600" b="1" i="0" dirty="0" smtClean="0">
                <a:latin typeface="Arial" panose="020B0604020202020204" pitchFamily="34" charset="0"/>
              </a:rPr>
              <a:t>	“dialogic loop”: ________________    ________________    _______________</a:t>
            </a:r>
          </a:p>
          <a:p>
            <a:pPr>
              <a:defRPr/>
            </a:pPr>
            <a:endParaRPr lang="en-US" altLang="en-US" sz="1600" b="1" i="0" dirty="0" smtClean="0">
              <a:latin typeface="Arial" panose="020B0604020202020204" pitchFamily="34" charset="0"/>
            </a:endParaRPr>
          </a:p>
          <a:p>
            <a:pPr>
              <a:defRPr/>
            </a:pPr>
            <a:r>
              <a:rPr lang="en-US" altLang="en-US" sz="1600" b="1" i="0" dirty="0" smtClean="0">
                <a:latin typeface="Arial" panose="020B0604020202020204" pitchFamily="34" charset="0"/>
              </a:rPr>
              <a:t>6. 	In the 2004 presidential race, anti-Kerry campaign materials showed a </a:t>
            </a:r>
          </a:p>
          <a:p>
            <a:pPr>
              <a:defRPr/>
            </a:pPr>
            <a:endParaRPr lang="en-US" altLang="en-US" sz="1600" b="1" i="0" dirty="0" smtClean="0">
              <a:latin typeface="Arial" panose="020B0604020202020204" pitchFamily="34" charset="0"/>
            </a:endParaRPr>
          </a:p>
          <a:p>
            <a:pPr>
              <a:defRPr/>
            </a:pPr>
            <a:r>
              <a:rPr lang="en-US" altLang="en-US" sz="1600" b="1" i="0" dirty="0" smtClean="0">
                <a:latin typeface="Arial" panose="020B0604020202020204" pitchFamily="34" charset="0"/>
              </a:rPr>
              <a:t>	manipulation of two old photos to suggest Kerry was at an anti-Vietnam war </a:t>
            </a:r>
          </a:p>
          <a:p>
            <a:pPr>
              <a:defRPr/>
            </a:pPr>
            <a:endParaRPr lang="en-US" altLang="en-US" sz="1600" b="1" i="0" dirty="0" smtClean="0">
              <a:latin typeface="Arial" panose="020B0604020202020204" pitchFamily="34" charset="0"/>
            </a:endParaRPr>
          </a:p>
          <a:p>
            <a:pPr>
              <a:defRPr/>
            </a:pPr>
            <a:r>
              <a:rPr lang="en-US" altLang="en-US" sz="1600" b="1" i="0" dirty="0" smtClean="0">
                <a:latin typeface="Arial" panose="020B0604020202020204" pitchFamily="34" charset="0"/>
              </a:rPr>
              <a:t>	rally with what “celebrity?” _______________.</a:t>
            </a:r>
          </a:p>
          <a:p>
            <a:pPr>
              <a:defRPr/>
            </a:pPr>
            <a:endParaRPr lang="en-US" altLang="en-US" sz="1600" b="1" i="0" dirty="0" smtClean="0">
              <a:latin typeface="Arial" panose="020B0604020202020204" pitchFamily="34" charset="0"/>
            </a:endParaRPr>
          </a:p>
        </p:txBody>
      </p:sp>
      <p:sp>
        <p:nvSpPr>
          <p:cNvPr id="5125" name="Text Box 5"/>
          <p:cNvSpPr txBox="1">
            <a:spLocks noChangeArrowheads="1"/>
          </p:cNvSpPr>
          <p:nvPr/>
        </p:nvSpPr>
        <p:spPr bwMode="auto">
          <a:xfrm>
            <a:off x="3048000" y="228600"/>
            <a:ext cx="2971800" cy="461963"/>
          </a:xfrm>
          <a:prstGeom prst="rect">
            <a:avLst/>
          </a:prstGeom>
          <a:solidFill>
            <a:srgbClr val="FFFF00"/>
          </a:solidFill>
          <a:ln w="76200">
            <a:solidFill>
              <a:schemeClr val="tx1"/>
            </a:solidFill>
            <a:miter lim="800000"/>
            <a:headEnd/>
            <a:tailEnd/>
          </a:ln>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spcBef>
                <a:spcPct val="50000"/>
              </a:spcBef>
            </a:pPr>
            <a:r>
              <a:rPr lang="en-US" altLang="en-US" b="1" i="0">
                <a:latin typeface="Tahoma" panose="020B0604030504040204" pitchFamily="34" charset="0"/>
              </a:rPr>
              <a:t>  POP QUIZ </a:t>
            </a:r>
          </a:p>
        </p:txBody>
      </p:sp>
      <p:pic>
        <p:nvPicPr>
          <p:cNvPr id="5126" name="Obrázek 3" descr="File:Yellow Happy.jpg - Wikimedia Common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84763" y="55563"/>
            <a:ext cx="8032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ceiling sh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kane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rosebu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 Box 3"/>
          <p:cNvSpPr txBox="1">
            <a:spLocks noChangeArrowheads="1"/>
          </p:cNvSpPr>
          <p:nvPr/>
        </p:nvSpPr>
        <p:spPr bwMode="auto">
          <a:xfrm>
            <a:off x="3048000" y="6338888"/>
            <a:ext cx="3489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sz="2800" b="1" i="0">
                <a:latin typeface="Letter Gothic" pitchFamily="49" charset="0"/>
              </a:rPr>
              <a:t>“ R o s e b u d ” </a:t>
            </a:r>
            <a:r>
              <a:rPr lang="en-US" altLang="en-US" i="0"/>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0" y="6507163"/>
            <a:ext cx="42910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r>
              <a:rPr lang="en-US" altLang="en-US" sz="1200" b="1">
                <a:latin typeface="Arial" panose="020B0604020202020204" pitchFamily="34" charset="0"/>
              </a:rPr>
              <a:t>Citizen Kane 50 Year Documentary: </a:t>
            </a:r>
            <a:r>
              <a:rPr lang="en-US" altLang="en-US" sz="1200" b="1" i="0">
                <a:latin typeface="Arial" panose="020B0604020202020204" pitchFamily="34" charset="0"/>
              </a:rPr>
              <a:t>Controversy of </a:t>
            </a:r>
            <a:r>
              <a:rPr lang="en-US" altLang="en-US" sz="1200" b="1">
                <a:latin typeface="Arial" panose="020B0604020202020204" pitchFamily="34" charset="0"/>
              </a:rPr>
              <a:t>Kane</a:t>
            </a:r>
            <a:endParaRPr lang="en-US" altLang="en-US" sz="1200" b="1" i="0">
              <a:latin typeface="Arial" panose="020B0604020202020204" pitchFamily="34" charset="0"/>
            </a:endParaRPr>
          </a:p>
        </p:txBody>
      </p:sp>
      <p:sp>
        <p:nvSpPr>
          <p:cNvPr id="48131" name="Rectangle 3"/>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i="0"/>
              <a:t> </a:t>
            </a:r>
          </a:p>
        </p:txBody>
      </p:sp>
      <p:pic>
        <p:nvPicPr>
          <p:cNvPr id="48132" name="Picture 4" descr="douch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0"/>
            <a:ext cx="28956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3" name="Picture 5" descr="douche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2209800"/>
            <a:ext cx="28956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4" name="Picture 6" descr="douche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4419600"/>
            <a:ext cx="28956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5" name="Picture 7" descr="douche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2209800"/>
            <a:ext cx="28956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6" name="Picture 8" descr="douche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8400" y="4419600"/>
            <a:ext cx="2743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7" name="Picture 9" descr="douche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48400" y="0"/>
            <a:ext cx="27432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8" name="Picture 10" descr="douche5"/>
          <p:cNvPicPr>
            <a:picLocks noChangeAspect="1" noChangeArrowheads="1"/>
          </p:cNvPicPr>
          <p:nvPr/>
        </p:nvPicPr>
        <p:blipFill>
          <a:blip r:embed="rId6">
            <a:extLst>
              <a:ext uri="{28A0092B-C50C-407E-A947-70E740481C1C}">
                <a14:useLocalDpi xmlns:a14="http://schemas.microsoft.com/office/drawing/2010/main" val="0"/>
              </a:ext>
            </a:extLst>
          </a:blip>
          <a:srcRect l="27875" t="19237" r="49272" b="58835"/>
          <a:stretch>
            <a:fillRect/>
          </a:stretch>
        </p:blipFill>
        <p:spPr bwMode="auto">
          <a:xfrm>
            <a:off x="3200400" y="4495800"/>
            <a:ext cx="289560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9" name="Picture 11" descr="douche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48400" y="2228850"/>
            <a:ext cx="2743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40" name="Picture 12" descr="douche2"/>
          <p:cNvPicPr>
            <a:picLocks noChangeAspect="1" noChangeArrowheads="1"/>
          </p:cNvPicPr>
          <p:nvPr/>
        </p:nvPicPr>
        <p:blipFill>
          <a:blip r:embed="rId4">
            <a:extLst>
              <a:ext uri="{28A0092B-C50C-407E-A947-70E740481C1C}">
                <a14:useLocalDpi xmlns:a14="http://schemas.microsoft.com/office/drawing/2010/main" val="0"/>
              </a:ext>
            </a:extLst>
          </a:blip>
          <a:srcRect l="15790" t="21053" r="26315" b="29825"/>
          <a:stretch>
            <a:fillRect/>
          </a:stretch>
        </p:blipFill>
        <p:spPr bwMode="auto">
          <a:xfrm>
            <a:off x="3124200" y="117475"/>
            <a:ext cx="304800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Nadpis 1"/>
          <p:cNvSpPr>
            <a:spLocks noGrp="1"/>
          </p:cNvSpPr>
          <p:nvPr>
            <p:ph type="title"/>
          </p:nvPr>
        </p:nvSpPr>
        <p:spPr bwMode="auto">
          <a:xfrm>
            <a:off x="0" y="0"/>
            <a:ext cx="8686800" cy="14176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tLang="en-US" smtClean="0"/>
          </a:p>
        </p:txBody>
      </p:sp>
      <p:sp>
        <p:nvSpPr>
          <p:cNvPr id="3" name="Zástupný symbol pro obsah 2"/>
          <p:cNvSpPr>
            <a:spLocks noGrp="1"/>
          </p:cNvSpPr>
          <p:nvPr>
            <p:ph idx="1"/>
          </p:nvPr>
        </p:nvSpPr>
        <p:spPr>
          <a:xfrm>
            <a:off x="0" y="0"/>
            <a:ext cx="9144000" cy="6858000"/>
          </a:xfrm>
          <a:solidFill>
            <a:srgbClr val="FFFF66"/>
          </a:solidFill>
        </p:spPr>
        <p:txBody>
          <a:bodyPr/>
          <a:lstStyle/>
          <a:p>
            <a:pPr marL="0" indent="0">
              <a:buFontTx/>
              <a:buNone/>
              <a:defRPr/>
            </a:pPr>
            <a:endParaRPr lang="en-US" altLang="en-US" sz="4400" dirty="0">
              <a:latin typeface="Arial" panose="020B0604020202020204" pitchFamily="34" charset="0"/>
              <a:cs typeface="Arial" panose="020B0604020202020204" pitchFamily="34" charset="0"/>
            </a:endParaRPr>
          </a:p>
          <a:p>
            <a:pPr>
              <a:defRPr/>
            </a:pPr>
            <a:r>
              <a:rPr lang="en-US" altLang="en-US" sz="4400" dirty="0" smtClean="0">
                <a:latin typeface="Arial" panose="020B0604020202020204" pitchFamily="34" charset="0"/>
                <a:cs typeface="Arial" panose="020B0604020202020204" pitchFamily="34" charset="0"/>
              </a:rPr>
              <a:t>Films, like any art form,                   reflect the stories                                    - archetypes and myths –                      that are popular within a                    particular culture at a                   particular time. </a:t>
            </a:r>
          </a:p>
          <a:p>
            <a:pPr>
              <a:defRP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0"/>
            <a:ext cx="9144000" cy="6858000"/>
          </a:xfrm>
          <a:prstGeom prst="rect">
            <a:avLst/>
          </a:prstGeom>
          <a:solidFill>
            <a:srgbClr val="FFFF99"/>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endParaRPr lang="en-US" altLang="en-US"/>
          </a:p>
        </p:txBody>
      </p:sp>
      <p:sp>
        <p:nvSpPr>
          <p:cNvPr id="7171" name="Text Box 3"/>
          <p:cNvSpPr txBox="1">
            <a:spLocks noChangeArrowheads="1"/>
          </p:cNvSpPr>
          <p:nvPr/>
        </p:nvSpPr>
        <p:spPr bwMode="auto">
          <a:xfrm>
            <a:off x="152400" y="304800"/>
            <a:ext cx="8680450" cy="579438"/>
          </a:xfrm>
          <a:prstGeom prst="rect">
            <a:avLst/>
          </a:prstGeom>
          <a:solidFill>
            <a:srgbClr val="3A872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r>
              <a:rPr lang="en-US" altLang="en-US" b="1" i="0">
                <a:solidFill>
                  <a:schemeClr val="bg1"/>
                </a:solidFill>
                <a:latin typeface="Arial" panose="020B0604020202020204" pitchFamily="34" charset="0"/>
              </a:rPr>
              <a:t>  </a:t>
            </a:r>
            <a:r>
              <a:rPr lang="en-US" altLang="en-US" sz="3200" b="1" i="0">
                <a:solidFill>
                  <a:schemeClr val="bg1"/>
                </a:solidFill>
                <a:latin typeface="Arial" panose="020B0604020202020204" pitchFamily="34" charset="0"/>
              </a:rPr>
              <a:t>Muybridge’s “The Horse in Motion” – 1888</a:t>
            </a:r>
            <a:r>
              <a:rPr lang="en-US" altLang="en-US" b="1" i="0">
                <a:solidFill>
                  <a:schemeClr val="bg1"/>
                </a:solidFill>
                <a:latin typeface="Arial" panose="020B0604020202020204" pitchFamily="34" charset="0"/>
              </a:rPr>
              <a:t>  </a:t>
            </a:r>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143000"/>
            <a:ext cx="7848600" cy="537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endParaRPr lang="en-US" altLang="en-US" i="0"/>
          </a:p>
        </p:txBody>
      </p:sp>
      <p:sp>
        <p:nvSpPr>
          <p:cNvPr id="9219" name="Text Box 3"/>
          <p:cNvSpPr txBox="1">
            <a:spLocks noChangeArrowheads="1"/>
          </p:cNvSpPr>
          <p:nvPr/>
        </p:nvSpPr>
        <p:spPr bwMode="auto">
          <a:xfrm>
            <a:off x="1676400" y="1752600"/>
            <a:ext cx="381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spcBef>
                <a:spcPct val="50000"/>
              </a:spcBef>
            </a:pPr>
            <a:endParaRPr lang="en-US" altLang="en-US"/>
          </a:p>
        </p:txBody>
      </p:sp>
      <p:pic>
        <p:nvPicPr>
          <p:cNvPr id="9220" name="Picture 4" descr="KinetoscopeCutaw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0"/>
            <a:ext cx="48148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Text Box 5"/>
          <p:cNvSpPr txBox="1">
            <a:spLocks noChangeArrowheads="1"/>
          </p:cNvSpPr>
          <p:nvPr/>
        </p:nvSpPr>
        <p:spPr bwMode="auto">
          <a:xfrm>
            <a:off x="838200" y="304800"/>
            <a:ext cx="2438400" cy="2443163"/>
          </a:xfrm>
          <a:prstGeom prst="rect">
            <a:avLst/>
          </a:prstGeom>
          <a:solidFill>
            <a:srgbClr val="3A872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spcBef>
                <a:spcPct val="50000"/>
              </a:spcBef>
            </a:pPr>
            <a:r>
              <a:rPr lang="en-US" altLang="en-US" sz="2800" b="1" i="0">
                <a:solidFill>
                  <a:schemeClr val="bg1"/>
                </a:solidFill>
                <a:latin typeface="Arial" panose="020B0604020202020204" pitchFamily="34" charset="0"/>
              </a:rPr>
              <a:t>Kinetoscope</a:t>
            </a:r>
          </a:p>
          <a:p>
            <a:pPr>
              <a:spcBef>
                <a:spcPct val="50000"/>
              </a:spcBef>
            </a:pPr>
            <a:r>
              <a:rPr lang="en-US" altLang="en-US" sz="2800" b="1" i="0">
                <a:solidFill>
                  <a:schemeClr val="bg1"/>
                </a:solidFill>
                <a:latin typeface="Arial" panose="020B0604020202020204" pitchFamily="34" charset="0"/>
              </a:rPr>
              <a:t>1891</a:t>
            </a:r>
          </a:p>
          <a:p>
            <a:pPr>
              <a:spcBef>
                <a:spcPct val="50000"/>
              </a:spcBef>
            </a:pPr>
            <a:r>
              <a:rPr lang="en-US" altLang="en-US" sz="2800" b="1" i="0">
                <a:solidFill>
                  <a:schemeClr val="bg1"/>
                </a:solidFill>
                <a:latin typeface="Arial" panose="020B0604020202020204" pitchFamily="34" charset="0"/>
              </a:rPr>
              <a:t>Edison</a:t>
            </a:r>
          </a:p>
          <a:p>
            <a:pPr>
              <a:spcBef>
                <a:spcPct val="50000"/>
              </a:spcBef>
            </a:pPr>
            <a:r>
              <a:rPr lang="en-US" altLang="en-US" sz="2800" b="1" i="0">
                <a:solidFill>
                  <a:schemeClr val="bg1"/>
                </a:solidFill>
                <a:latin typeface="Arial" panose="020B0604020202020204" pitchFamily="34" charset="0"/>
              </a:rPr>
              <a:t>Dickson</a:t>
            </a:r>
          </a:p>
        </p:txBody>
      </p:sp>
      <p:pic>
        <p:nvPicPr>
          <p:cNvPr id="9222" name="Picture 6" descr="scopecl"/>
          <p:cNvPicPr>
            <a:picLocks noChangeAspect="1" noChangeArrowheads="1"/>
          </p:cNvPicPr>
          <p:nvPr/>
        </p:nvPicPr>
        <p:blipFill>
          <a:blip r:embed="rId4">
            <a:extLst>
              <a:ext uri="{28A0092B-C50C-407E-A947-70E740481C1C}">
                <a14:useLocalDpi xmlns:a14="http://schemas.microsoft.com/office/drawing/2010/main" val="0"/>
              </a:ext>
            </a:extLst>
          </a:blip>
          <a:srcRect l="22650" t="30844" r="29350" b="5542"/>
          <a:stretch>
            <a:fillRect/>
          </a:stretch>
        </p:blipFill>
        <p:spPr bwMode="auto">
          <a:xfrm>
            <a:off x="1027113" y="2895600"/>
            <a:ext cx="2401887"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Text Box 7"/>
          <p:cNvSpPr txBox="1">
            <a:spLocks noChangeArrowheads="1"/>
          </p:cNvSpPr>
          <p:nvPr/>
        </p:nvSpPr>
        <p:spPr bwMode="auto">
          <a:xfrm>
            <a:off x="304800" y="5943600"/>
            <a:ext cx="8610600" cy="457200"/>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spcBef>
                <a:spcPct val="50000"/>
              </a:spcBef>
            </a:pPr>
            <a:r>
              <a:rPr lang="en-US" altLang="en-US" b="1" i="0">
                <a:solidFill>
                  <a:schemeClr val="bg1"/>
                </a:solidFill>
                <a:latin typeface="Arial" panose="020B0604020202020204" pitchFamily="34" charset="0"/>
              </a:rPr>
              <a:t>From Greek:    Kineto = movement     Scopes = to watch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endParaRPr lang="en-US" altLang="en-US" i="0"/>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0"/>
            <a:ext cx="4949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Text Box 4"/>
          <p:cNvSpPr txBox="1">
            <a:spLocks noChangeArrowheads="1"/>
          </p:cNvSpPr>
          <p:nvPr/>
        </p:nvSpPr>
        <p:spPr bwMode="auto">
          <a:xfrm>
            <a:off x="1447800" y="2133600"/>
            <a:ext cx="29321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r>
              <a:rPr lang="en-US" altLang="en-US" sz="1600" b="1" i="0">
                <a:latin typeface="Arial" panose="020B0604020202020204" pitchFamily="34" charset="0"/>
              </a:rPr>
              <a:t>Sequence runs vertically, </a:t>
            </a:r>
          </a:p>
          <a:p>
            <a:r>
              <a:rPr lang="en-US" altLang="en-US" sz="1600" b="1" i="0">
                <a:latin typeface="Arial" panose="020B0604020202020204" pitchFamily="34" charset="0"/>
              </a:rPr>
              <a:t>beginning at top left corner. </a:t>
            </a:r>
          </a:p>
        </p:txBody>
      </p:sp>
      <p:pic>
        <p:nvPicPr>
          <p:cNvPr id="1126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895600"/>
            <a:ext cx="3505200" cy="305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Text Box 6"/>
          <p:cNvSpPr txBox="1">
            <a:spLocks noChangeArrowheads="1"/>
          </p:cNvSpPr>
          <p:nvPr/>
        </p:nvSpPr>
        <p:spPr bwMode="auto">
          <a:xfrm>
            <a:off x="152400" y="228600"/>
            <a:ext cx="3962400" cy="1554163"/>
          </a:xfrm>
          <a:prstGeom prst="rect">
            <a:avLst/>
          </a:prstGeom>
          <a:solidFill>
            <a:srgbClr val="3A872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r>
              <a:rPr lang="en-US" altLang="en-US" sz="3200" b="1">
                <a:solidFill>
                  <a:schemeClr val="bg1"/>
                </a:solidFill>
              </a:rPr>
              <a:t>Fred Ott’s Sneeze</a:t>
            </a:r>
            <a:r>
              <a:rPr lang="en-US" altLang="en-US" sz="3200" b="1" i="0">
                <a:solidFill>
                  <a:schemeClr val="bg1"/>
                </a:solidFill>
              </a:rPr>
              <a:t> </a:t>
            </a:r>
          </a:p>
          <a:p>
            <a:r>
              <a:rPr lang="en-US" altLang="en-US" sz="3200" b="1" i="0">
                <a:solidFill>
                  <a:schemeClr val="bg1"/>
                </a:solidFill>
              </a:rPr>
              <a:t>by Edison &amp; Dickson</a:t>
            </a:r>
          </a:p>
          <a:p>
            <a:r>
              <a:rPr lang="en-US" altLang="en-US" sz="3200" b="1" i="0">
                <a:solidFill>
                  <a:schemeClr val="bg1"/>
                </a:solidFill>
              </a:rPr>
              <a:t>		-   1894</a:t>
            </a:r>
            <a:endParaRPr lang="en-US" altLang="en-US" sz="3200" i="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endParaRPr lang="en-US" altLang="en-US" i="0"/>
          </a:p>
        </p:txBody>
      </p:sp>
      <p:sp>
        <p:nvSpPr>
          <p:cNvPr id="13315" name="Text Box 3"/>
          <p:cNvSpPr txBox="1">
            <a:spLocks noChangeArrowheads="1"/>
          </p:cNvSpPr>
          <p:nvPr/>
        </p:nvSpPr>
        <p:spPr bwMode="auto">
          <a:xfrm>
            <a:off x="838200" y="152400"/>
            <a:ext cx="7289800" cy="579438"/>
          </a:xfrm>
          <a:prstGeom prst="rect">
            <a:avLst/>
          </a:prstGeom>
          <a:solidFill>
            <a:srgbClr val="3A872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r>
              <a:rPr lang="en-US" altLang="en-US" sz="3200" b="1" i="0">
                <a:solidFill>
                  <a:schemeClr val="bg1"/>
                </a:solidFill>
                <a:latin typeface="Arial" panose="020B0604020202020204" pitchFamily="34" charset="0"/>
              </a:rPr>
              <a:t>Poster for Lumiere Brothers’ Theater</a:t>
            </a:r>
          </a:p>
        </p:txBody>
      </p:sp>
      <p:pic>
        <p:nvPicPr>
          <p:cNvPr id="133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838200"/>
            <a:ext cx="8382000" cy="582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endParaRPr lang="en-US" altLang="en-US" i="0"/>
          </a:p>
        </p:txBody>
      </p:sp>
      <p:sp>
        <p:nvSpPr>
          <p:cNvPr id="15363" name="Text Box 3"/>
          <p:cNvSpPr txBox="1">
            <a:spLocks noChangeArrowheads="1"/>
          </p:cNvSpPr>
          <p:nvPr/>
        </p:nvSpPr>
        <p:spPr bwMode="auto">
          <a:xfrm>
            <a:off x="0" y="0"/>
            <a:ext cx="9144000" cy="519113"/>
          </a:xfrm>
          <a:prstGeom prst="rect">
            <a:avLst/>
          </a:prstGeom>
          <a:solidFill>
            <a:srgbClr val="3A872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sz="2800" b="1">
                <a:solidFill>
                  <a:schemeClr val="bg1"/>
                </a:solidFill>
                <a:latin typeface="Arial" panose="020B0604020202020204" pitchFamily="34" charset="0"/>
              </a:rPr>
              <a:t>Workers Leaving a Factory</a:t>
            </a:r>
            <a:r>
              <a:rPr lang="en-US" altLang="en-US" sz="2800" b="1" i="0">
                <a:solidFill>
                  <a:schemeClr val="bg1"/>
                </a:solidFill>
                <a:latin typeface="Arial" panose="020B0604020202020204" pitchFamily="34" charset="0"/>
              </a:rPr>
              <a:t> by the Lumiere Brothers</a:t>
            </a:r>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762000"/>
            <a:ext cx="7467600" cy="59309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endParaRPr lang="en-US" altLang="en-US" i="0"/>
          </a:p>
        </p:txBody>
      </p:sp>
      <p:sp>
        <p:nvSpPr>
          <p:cNvPr id="17411" name="Rectangle 3"/>
          <p:cNvSpPr>
            <a:spLocks noChangeArrowheads="1"/>
          </p:cNvSpPr>
          <p:nvPr/>
        </p:nvSpPr>
        <p:spPr bwMode="auto">
          <a:xfrm>
            <a:off x="-228600" y="1143000"/>
            <a:ext cx="2362200" cy="42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633413" indent="-180975">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endParaRPr lang="en-US" altLang="en-US" sz="1600" i="0">
              <a:latin typeface="ArialMT" charset="0"/>
            </a:endParaRPr>
          </a:p>
          <a:p>
            <a:pPr lvl="1">
              <a:buFont typeface="Times" panose="02020603050405020304" pitchFamily="18" charset="0"/>
              <a:buNone/>
            </a:pPr>
            <a:r>
              <a:rPr lang="en-US" altLang="en-US" b="1" i="0">
                <a:latin typeface="ArialMT" charset="0"/>
              </a:rPr>
              <a:t>George</a:t>
            </a:r>
          </a:p>
          <a:p>
            <a:pPr lvl="1">
              <a:buFont typeface="Times" panose="02020603050405020304" pitchFamily="18" charset="0"/>
              <a:buNone/>
            </a:pPr>
            <a:r>
              <a:rPr lang="en-US" altLang="en-US" b="1" i="0">
                <a:latin typeface="ArialMT" charset="0"/>
              </a:rPr>
              <a:t>Melies</a:t>
            </a:r>
          </a:p>
          <a:p>
            <a:pPr lvl="1">
              <a:buFont typeface="Times" panose="02020603050405020304" pitchFamily="18" charset="0"/>
              <a:buNone/>
            </a:pPr>
            <a:r>
              <a:rPr lang="en-US" altLang="en-US" b="1" i="0">
                <a:latin typeface="ArialMT" charset="0"/>
              </a:rPr>
              <a:t> </a:t>
            </a:r>
          </a:p>
          <a:p>
            <a:pPr lvl="1">
              <a:buFont typeface="Times" panose="02020603050405020304" pitchFamily="18" charset="0"/>
              <a:buNone/>
            </a:pPr>
            <a:r>
              <a:rPr lang="en-US" altLang="en-US" sz="3200" b="1" i="0">
                <a:latin typeface="ArialMT" charset="0"/>
                <a:hlinkClick r:id="rId3"/>
              </a:rPr>
              <a:t>Special</a:t>
            </a:r>
          </a:p>
          <a:p>
            <a:pPr lvl="1">
              <a:buFont typeface="Times" panose="02020603050405020304" pitchFamily="18" charset="0"/>
              <a:buNone/>
            </a:pPr>
            <a:r>
              <a:rPr lang="en-US" altLang="en-US" sz="3200" b="1" i="0">
                <a:latin typeface="ArialMT" charset="0"/>
                <a:hlinkClick r:id="rId3"/>
              </a:rPr>
              <a:t>Effects</a:t>
            </a:r>
            <a:endParaRPr lang="en-US" altLang="en-US" sz="3200" b="1" i="0">
              <a:latin typeface="ArialMT" charset="0"/>
            </a:endParaRPr>
          </a:p>
          <a:p>
            <a:pPr lvl="1">
              <a:buFont typeface="Times" panose="02020603050405020304" pitchFamily="18" charset="0"/>
              <a:buNone/>
            </a:pPr>
            <a:endParaRPr lang="en-US" altLang="en-US" b="1" i="0">
              <a:latin typeface="ArialMT" charset="0"/>
            </a:endParaRPr>
          </a:p>
          <a:p>
            <a:pPr lvl="1">
              <a:buFont typeface="Times" panose="02020603050405020304" pitchFamily="18" charset="0"/>
              <a:buNone/>
            </a:pPr>
            <a:r>
              <a:rPr lang="en-US" altLang="en-US" b="1">
                <a:latin typeface="ArialMT" charset="0"/>
              </a:rPr>
              <a:t>A Trip to the Moon</a:t>
            </a:r>
          </a:p>
          <a:p>
            <a:pPr lvl="1">
              <a:buFont typeface="Times" panose="02020603050405020304" pitchFamily="18" charset="0"/>
              <a:buNone/>
            </a:pPr>
            <a:endParaRPr lang="en-US" altLang="en-US" b="1">
              <a:latin typeface="ArialMT" charset="0"/>
            </a:endParaRPr>
          </a:p>
          <a:p>
            <a:pPr lvl="1">
              <a:buFont typeface="Times" panose="02020603050405020304" pitchFamily="18" charset="0"/>
              <a:buNone/>
            </a:pPr>
            <a:r>
              <a:rPr lang="en-US" altLang="en-US" b="1" i="0">
                <a:latin typeface="ArialMT" charset="0"/>
              </a:rPr>
              <a:t>1902</a:t>
            </a:r>
          </a:p>
        </p:txBody>
      </p:sp>
      <p:sp>
        <p:nvSpPr>
          <p:cNvPr id="17412" name="Text Box 4"/>
          <p:cNvSpPr txBox="1">
            <a:spLocks noChangeArrowheads="1"/>
          </p:cNvSpPr>
          <p:nvPr/>
        </p:nvSpPr>
        <p:spPr bwMode="auto">
          <a:xfrm>
            <a:off x="228600" y="0"/>
            <a:ext cx="8763000" cy="641350"/>
          </a:xfrm>
          <a:prstGeom prst="rect">
            <a:avLst/>
          </a:prstGeom>
          <a:solidFill>
            <a:srgbClr val="E1560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spcBef>
                <a:spcPct val="50000"/>
              </a:spcBef>
            </a:pPr>
            <a:r>
              <a:rPr lang="en-US" altLang="en-US" sz="3600" b="1" i="0">
                <a:solidFill>
                  <a:schemeClr val="bg1"/>
                </a:solidFill>
                <a:latin typeface="Arial" panose="020B0604020202020204" pitchFamily="34" charset="0"/>
              </a:rPr>
              <a:t>Significant Moments in Motion Pictures </a:t>
            </a:r>
          </a:p>
        </p:txBody>
      </p:sp>
      <p:pic>
        <p:nvPicPr>
          <p:cNvPr id="17413" name="Picture 5" descr="Melies_TripMoon_larges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685800"/>
            <a:ext cx="6934200"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0" y="0"/>
            <a:ext cx="9144000" cy="6858000"/>
          </a:xfrm>
          <a:prstGeom prst="rect">
            <a:avLst/>
          </a:prstGeom>
          <a:solidFill>
            <a:srgbClr val="F6EE86"/>
          </a:solidFill>
          <a:ln w="9525">
            <a:solidFill>
              <a:schemeClr val="tx1"/>
            </a:solidFill>
            <a:miter lim="800000"/>
            <a:headEnd/>
            <a:tailEnd/>
          </a:ln>
        </p:spPr>
        <p:txBody>
          <a:bodyPr wrap="none" anchor="ct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lgn="ctr"/>
            <a:r>
              <a:rPr lang="en-US" altLang="en-US" i="0"/>
              <a:t> </a:t>
            </a:r>
          </a:p>
        </p:txBody>
      </p:sp>
      <p:pic>
        <p:nvPicPr>
          <p:cNvPr id="19459" name="Picture 3" descr="black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7563" y="838200"/>
            <a:ext cx="3889375"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 Box 4"/>
          <p:cNvSpPr txBox="1">
            <a:spLocks noChangeArrowheads="1"/>
          </p:cNvSpPr>
          <p:nvPr/>
        </p:nvSpPr>
        <p:spPr bwMode="auto">
          <a:xfrm>
            <a:off x="228600" y="0"/>
            <a:ext cx="8763000" cy="641350"/>
          </a:xfrm>
          <a:prstGeom prst="rect">
            <a:avLst/>
          </a:prstGeom>
          <a:solidFill>
            <a:srgbClr val="E1560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imes" panose="02020603050405020304" pitchFamily="18" charset="0"/>
              </a:defRPr>
            </a:lvl1pPr>
            <a:lvl2pPr marL="742950" indent="-285750">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a:spcBef>
                <a:spcPct val="50000"/>
              </a:spcBef>
            </a:pPr>
            <a:r>
              <a:rPr lang="en-US" altLang="en-US" sz="3600" b="1" i="0">
                <a:solidFill>
                  <a:schemeClr val="bg1"/>
                </a:solidFill>
                <a:latin typeface="Arial" panose="020B0604020202020204" pitchFamily="34" charset="0"/>
              </a:rPr>
              <a:t>Significant Moments in Motion Pictures </a:t>
            </a:r>
          </a:p>
        </p:txBody>
      </p:sp>
      <p:sp>
        <p:nvSpPr>
          <p:cNvPr id="19461" name="Rectangle 5"/>
          <p:cNvSpPr>
            <a:spLocks noChangeArrowheads="1"/>
          </p:cNvSpPr>
          <p:nvPr/>
        </p:nvSpPr>
        <p:spPr bwMode="auto">
          <a:xfrm>
            <a:off x="609600" y="1600200"/>
            <a:ext cx="2517775" cy="508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i="1">
                <a:solidFill>
                  <a:schemeClr val="tx1"/>
                </a:solidFill>
                <a:latin typeface="Times" panose="02020603050405020304" pitchFamily="18" charset="0"/>
              </a:defRPr>
            </a:lvl1pPr>
            <a:lvl2pPr marL="633413" indent="-180975">
              <a:defRPr sz="2400" i="1">
                <a:solidFill>
                  <a:schemeClr val="tx1"/>
                </a:solidFill>
                <a:latin typeface="Times" panose="02020603050405020304" pitchFamily="18" charset="0"/>
              </a:defRPr>
            </a:lvl2pPr>
            <a:lvl3pPr marL="1143000" indent="-228600">
              <a:defRPr sz="2400" i="1">
                <a:solidFill>
                  <a:schemeClr val="tx1"/>
                </a:solidFill>
                <a:latin typeface="Times" panose="02020603050405020304" pitchFamily="18" charset="0"/>
              </a:defRPr>
            </a:lvl3pPr>
            <a:lvl4pPr marL="1600200" indent="-228600">
              <a:defRPr sz="2400" i="1">
                <a:solidFill>
                  <a:schemeClr val="tx1"/>
                </a:solidFill>
                <a:latin typeface="Times" panose="02020603050405020304" pitchFamily="18" charset="0"/>
              </a:defRPr>
            </a:lvl4pPr>
            <a:lvl5pPr marL="2057400" indent="-228600">
              <a:defRPr sz="2400" i="1">
                <a:solidFill>
                  <a:schemeClr val="tx1"/>
                </a:solidFill>
                <a:latin typeface="Times" panose="02020603050405020304" pitchFamily="18" charset="0"/>
              </a:defRPr>
            </a:lvl5pPr>
            <a:lvl6pPr marL="2514600" indent="-228600" eaLnBrk="0" fontAlgn="base" hangingPunct="0">
              <a:spcBef>
                <a:spcPct val="0"/>
              </a:spcBef>
              <a:spcAft>
                <a:spcPct val="0"/>
              </a:spcAft>
              <a:defRPr sz="2400" i="1">
                <a:solidFill>
                  <a:schemeClr val="tx1"/>
                </a:solidFill>
                <a:latin typeface="Times" panose="02020603050405020304" pitchFamily="18" charset="0"/>
              </a:defRPr>
            </a:lvl6pPr>
            <a:lvl7pPr marL="2971800" indent="-228600" eaLnBrk="0" fontAlgn="base" hangingPunct="0">
              <a:spcBef>
                <a:spcPct val="0"/>
              </a:spcBef>
              <a:spcAft>
                <a:spcPct val="0"/>
              </a:spcAft>
              <a:defRPr sz="2400" i="1">
                <a:solidFill>
                  <a:schemeClr val="tx1"/>
                </a:solidFill>
                <a:latin typeface="Times" panose="02020603050405020304" pitchFamily="18" charset="0"/>
              </a:defRPr>
            </a:lvl7pPr>
            <a:lvl8pPr marL="3429000" indent="-228600" eaLnBrk="0" fontAlgn="base" hangingPunct="0">
              <a:spcBef>
                <a:spcPct val="0"/>
              </a:spcBef>
              <a:spcAft>
                <a:spcPct val="0"/>
              </a:spcAft>
              <a:defRPr sz="2400" i="1">
                <a:solidFill>
                  <a:schemeClr val="tx1"/>
                </a:solidFill>
                <a:latin typeface="Times" panose="02020603050405020304" pitchFamily="18" charset="0"/>
              </a:defRPr>
            </a:lvl8pPr>
            <a:lvl9pPr marL="3886200" indent="-228600" eaLnBrk="0" fontAlgn="base" hangingPunct="0">
              <a:spcBef>
                <a:spcPct val="0"/>
              </a:spcBef>
              <a:spcAft>
                <a:spcPct val="0"/>
              </a:spcAft>
              <a:defRPr sz="2400" i="1">
                <a:solidFill>
                  <a:schemeClr val="tx1"/>
                </a:solidFill>
                <a:latin typeface="Times" panose="02020603050405020304" pitchFamily="18" charset="0"/>
              </a:defRPr>
            </a:lvl9pPr>
          </a:lstStyle>
          <a:p>
            <a:pPr lvl="1">
              <a:buFont typeface="Times" panose="02020603050405020304" pitchFamily="18" charset="0"/>
              <a:buNone/>
            </a:pPr>
            <a:r>
              <a:rPr lang="en-US" altLang="en-US" sz="3200" b="1" i="0">
                <a:latin typeface="ArialMT" charset="0"/>
              </a:rPr>
              <a:t>Color </a:t>
            </a:r>
          </a:p>
          <a:p>
            <a:pPr lvl="1">
              <a:buFont typeface="Times" panose="02020603050405020304" pitchFamily="18" charset="0"/>
              <a:buNone/>
            </a:pPr>
            <a:endParaRPr lang="en-US" altLang="en-US" sz="3200" b="1" i="0">
              <a:latin typeface="ArialMT" charset="0"/>
            </a:endParaRPr>
          </a:p>
          <a:p>
            <a:pPr lvl="1">
              <a:buFont typeface="Times" panose="02020603050405020304" pitchFamily="18" charset="0"/>
              <a:buNone/>
            </a:pPr>
            <a:r>
              <a:rPr lang="en-US" altLang="en-US" b="1" i="0">
                <a:latin typeface="ArialMT" charset="0"/>
              </a:rPr>
              <a:t>Technicolor:</a:t>
            </a:r>
            <a:r>
              <a:rPr lang="en-US" altLang="en-US" b="1">
                <a:latin typeface="ArialMT" charset="0"/>
              </a:rPr>
              <a:t> </a:t>
            </a:r>
          </a:p>
          <a:p>
            <a:pPr lvl="1">
              <a:buFont typeface="Times" panose="02020603050405020304" pitchFamily="18" charset="0"/>
              <a:buNone/>
            </a:pPr>
            <a:endParaRPr lang="en-US" altLang="en-US" b="1">
              <a:latin typeface="ArialMT" charset="0"/>
            </a:endParaRPr>
          </a:p>
          <a:p>
            <a:pPr lvl="1">
              <a:buFont typeface="Times" panose="02020603050405020304" pitchFamily="18" charset="0"/>
              <a:buNone/>
            </a:pPr>
            <a:r>
              <a:rPr lang="en-US" altLang="en-US" b="1">
                <a:latin typeface="ArialMT" charset="0"/>
              </a:rPr>
              <a:t>The Black Pirate</a:t>
            </a:r>
          </a:p>
          <a:p>
            <a:pPr lvl="1">
              <a:buFont typeface="Times" panose="02020603050405020304" pitchFamily="18" charset="0"/>
              <a:buNone/>
            </a:pPr>
            <a:endParaRPr lang="en-US" altLang="en-US" b="1">
              <a:latin typeface="ArialMT" charset="0"/>
            </a:endParaRPr>
          </a:p>
          <a:p>
            <a:pPr lvl="1">
              <a:buFont typeface="Times" panose="02020603050405020304" pitchFamily="18" charset="0"/>
              <a:buNone/>
            </a:pPr>
            <a:r>
              <a:rPr lang="en-US" altLang="en-US" b="1" i="0">
                <a:latin typeface="ArialMT" charset="0"/>
              </a:rPr>
              <a:t>1926</a:t>
            </a:r>
          </a:p>
          <a:p>
            <a:pPr lvl="1">
              <a:buFont typeface="Times" panose="02020603050405020304" pitchFamily="18" charset="0"/>
              <a:buNone/>
            </a:pPr>
            <a:endParaRPr lang="en-US" altLang="en-US" b="1" i="0">
              <a:latin typeface="ArialMT" charset="0"/>
            </a:endParaRPr>
          </a:p>
          <a:p>
            <a:pPr lvl="1">
              <a:buFont typeface="Times" panose="02020603050405020304" pitchFamily="18" charset="0"/>
              <a:buNone/>
            </a:pPr>
            <a:r>
              <a:rPr lang="en-US" altLang="en-US" b="1" i="0">
                <a:latin typeface="ArialMT" charset="0"/>
              </a:rPr>
              <a:t>First movie shot entirely in color</a:t>
            </a:r>
            <a:r>
              <a:rPr lang="en-US" altLang="en-US" sz="1600" i="0">
                <a:latin typeface="ArialMT" charset="0"/>
              </a:rPr>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imes" pitchFamily="-12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imes" pitchFamily="-128"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1475</TotalTime>
  <Words>1867</Words>
  <Application>Microsoft Office PowerPoint</Application>
  <PresentationFormat>Předvádění na obrazovce (4:3)</PresentationFormat>
  <Paragraphs>166</Paragraphs>
  <Slides>24</Slides>
  <Notes>23</Notes>
  <HiddenSlides>0</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24</vt:i4>
      </vt:variant>
    </vt:vector>
  </HeadingPairs>
  <TitlesOfParts>
    <vt:vector size="33" baseType="lpstr">
      <vt:lpstr>Times</vt:lpstr>
      <vt:lpstr>Arial</vt:lpstr>
      <vt:lpstr>Arial-BoldItalicMT</vt:lpstr>
      <vt:lpstr>Arial Rounded MT Bold</vt:lpstr>
      <vt:lpstr>ArialMT</vt:lpstr>
      <vt:lpstr>Wingdings</vt:lpstr>
      <vt:lpstr>Tahoma</vt:lpstr>
      <vt:lpstr>Letter Gothic</vt:lpstr>
      <vt:lpstr>Blank Presentation</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Paul Lester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Janis</dc:creator>
  <cp:lastModifiedBy>Janis</cp:lastModifiedBy>
  <cp:revision>95</cp:revision>
  <dcterms:modified xsi:type="dcterms:W3CDTF">2018-11-02T17:40:32Z</dcterms:modified>
</cp:coreProperties>
</file>