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57" r:id="rId4"/>
    <p:sldId id="258" r:id="rId5"/>
    <p:sldId id="260" r:id="rId6"/>
    <p:sldId id="263" r:id="rId7"/>
    <p:sldId id="261" r:id="rId8"/>
    <p:sldId id="262" r:id="rId9"/>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1110FDDA-9F9A-47C5-B5A6-AA0607DE29D3}" type="datetimeFigureOut">
              <a:rPr lang="cs-CZ" smtClean="0"/>
              <a:t>06.10.2018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80DFECF-6EA1-4E3E-8E50-01190F2BCDBD}" type="slidenum">
              <a:rPr lang="cs-CZ" smtClean="0"/>
              <a:t>‹#›</a:t>
            </a:fld>
            <a:endParaRPr lang="cs-CZ"/>
          </a:p>
        </p:txBody>
      </p:sp>
    </p:spTree>
    <p:extLst>
      <p:ext uri="{BB962C8B-B14F-4D97-AF65-F5344CB8AC3E}">
        <p14:creationId xmlns:p14="http://schemas.microsoft.com/office/powerpoint/2010/main" val="2882053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110FDDA-9F9A-47C5-B5A6-AA0607DE29D3}" type="datetimeFigureOut">
              <a:rPr lang="cs-CZ" smtClean="0"/>
              <a:t>06.10.2018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80DFECF-6EA1-4E3E-8E50-01190F2BCDBD}" type="slidenum">
              <a:rPr lang="cs-CZ" smtClean="0"/>
              <a:t>‹#›</a:t>
            </a:fld>
            <a:endParaRPr lang="cs-CZ"/>
          </a:p>
        </p:txBody>
      </p:sp>
    </p:spTree>
    <p:extLst>
      <p:ext uri="{BB962C8B-B14F-4D97-AF65-F5344CB8AC3E}">
        <p14:creationId xmlns:p14="http://schemas.microsoft.com/office/powerpoint/2010/main" val="852391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110FDDA-9F9A-47C5-B5A6-AA0607DE29D3}" type="datetimeFigureOut">
              <a:rPr lang="cs-CZ" smtClean="0"/>
              <a:t>06.10.2018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80DFECF-6EA1-4E3E-8E50-01190F2BCDBD}" type="slidenum">
              <a:rPr lang="cs-CZ" smtClean="0"/>
              <a:t>‹#›</a:t>
            </a:fld>
            <a:endParaRPr lang="cs-CZ"/>
          </a:p>
        </p:txBody>
      </p:sp>
    </p:spTree>
    <p:extLst>
      <p:ext uri="{BB962C8B-B14F-4D97-AF65-F5344CB8AC3E}">
        <p14:creationId xmlns:p14="http://schemas.microsoft.com/office/powerpoint/2010/main" val="3213031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110FDDA-9F9A-47C5-B5A6-AA0607DE29D3}" type="datetimeFigureOut">
              <a:rPr lang="cs-CZ" smtClean="0"/>
              <a:t>06.10.2018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80DFECF-6EA1-4E3E-8E50-01190F2BCDBD}" type="slidenum">
              <a:rPr lang="cs-CZ" smtClean="0"/>
              <a:t>‹#›</a:t>
            </a:fld>
            <a:endParaRPr lang="cs-CZ"/>
          </a:p>
        </p:txBody>
      </p:sp>
    </p:spTree>
    <p:extLst>
      <p:ext uri="{BB962C8B-B14F-4D97-AF65-F5344CB8AC3E}">
        <p14:creationId xmlns:p14="http://schemas.microsoft.com/office/powerpoint/2010/main" val="1352674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1110FDDA-9F9A-47C5-B5A6-AA0607DE29D3}" type="datetimeFigureOut">
              <a:rPr lang="cs-CZ" smtClean="0"/>
              <a:t>06.10.2018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E80DFECF-6EA1-4E3E-8E50-01190F2BCDBD}" type="slidenum">
              <a:rPr lang="cs-CZ" smtClean="0"/>
              <a:t>‹#›</a:t>
            </a:fld>
            <a:endParaRPr lang="cs-CZ"/>
          </a:p>
        </p:txBody>
      </p:sp>
    </p:spTree>
    <p:extLst>
      <p:ext uri="{BB962C8B-B14F-4D97-AF65-F5344CB8AC3E}">
        <p14:creationId xmlns:p14="http://schemas.microsoft.com/office/powerpoint/2010/main" val="355243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110FDDA-9F9A-47C5-B5A6-AA0607DE29D3}" type="datetimeFigureOut">
              <a:rPr lang="cs-CZ" smtClean="0"/>
              <a:t>06.10.2018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80DFECF-6EA1-4E3E-8E50-01190F2BCDBD}" type="slidenum">
              <a:rPr lang="cs-CZ" smtClean="0"/>
              <a:t>‹#›</a:t>
            </a:fld>
            <a:endParaRPr lang="cs-CZ"/>
          </a:p>
        </p:txBody>
      </p:sp>
    </p:spTree>
    <p:extLst>
      <p:ext uri="{BB962C8B-B14F-4D97-AF65-F5344CB8AC3E}">
        <p14:creationId xmlns:p14="http://schemas.microsoft.com/office/powerpoint/2010/main" val="3953405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110FDDA-9F9A-47C5-B5A6-AA0607DE29D3}" type="datetimeFigureOut">
              <a:rPr lang="cs-CZ" smtClean="0"/>
              <a:t>06.10.2018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E80DFECF-6EA1-4E3E-8E50-01190F2BCDBD}" type="slidenum">
              <a:rPr lang="cs-CZ" smtClean="0"/>
              <a:t>‹#›</a:t>
            </a:fld>
            <a:endParaRPr lang="cs-CZ"/>
          </a:p>
        </p:txBody>
      </p:sp>
    </p:spTree>
    <p:extLst>
      <p:ext uri="{BB962C8B-B14F-4D97-AF65-F5344CB8AC3E}">
        <p14:creationId xmlns:p14="http://schemas.microsoft.com/office/powerpoint/2010/main" val="3161733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1110FDDA-9F9A-47C5-B5A6-AA0607DE29D3}" type="datetimeFigureOut">
              <a:rPr lang="cs-CZ" smtClean="0"/>
              <a:t>06.10.2018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E80DFECF-6EA1-4E3E-8E50-01190F2BCDBD}" type="slidenum">
              <a:rPr lang="cs-CZ" smtClean="0"/>
              <a:t>‹#›</a:t>
            </a:fld>
            <a:endParaRPr lang="cs-CZ"/>
          </a:p>
        </p:txBody>
      </p:sp>
    </p:spTree>
    <p:extLst>
      <p:ext uri="{BB962C8B-B14F-4D97-AF65-F5344CB8AC3E}">
        <p14:creationId xmlns:p14="http://schemas.microsoft.com/office/powerpoint/2010/main" val="669774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110FDDA-9F9A-47C5-B5A6-AA0607DE29D3}" type="datetimeFigureOut">
              <a:rPr lang="cs-CZ" smtClean="0"/>
              <a:t>06.10.2018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E80DFECF-6EA1-4E3E-8E50-01190F2BCDBD}" type="slidenum">
              <a:rPr lang="cs-CZ" smtClean="0"/>
              <a:t>‹#›</a:t>
            </a:fld>
            <a:endParaRPr lang="cs-CZ"/>
          </a:p>
        </p:txBody>
      </p:sp>
    </p:spTree>
    <p:extLst>
      <p:ext uri="{BB962C8B-B14F-4D97-AF65-F5344CB8AC3E}">
        <p14:creationId xmlns:p14="http://schemas.microsoft.com/office/powerpoint/2010/main" val="3419342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1110FDDA-9F9A-47C5-B5A6-AA0607DE29D3}" type="datetimeFigureOut">
              <a:rPr lang="cs-CZ" smtClean="0"/>
              <a:t>06.10.2018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80DFECF-6EA1-4E3E-8E50-01190F2BCDBD}" type="slidenum">
              <a:rPr lang="cs-CZ" smtClean="0"/>
              <a:t>‹#›</a:t>
            </a:fld>
            <a:endParaRPr lang="cs-CZ"/>
          </a:p>
        </p:txBody>
      </p:sp>
    </p:spTree>
    <p:extLst>
      <p:ext uri="{BB962C8B-B14F-4D97-AF65-F5344CB8AC3E}">
        <p14:creationId xmlns:p14="http://schemas.microsoft.com/office/powerpoint/2010/main" val="1015469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1110FDDA-9F9A-47C5-B5A6-AA0607DE29D3}" type="datetimeFigureOut">
              <a:rPr lang="cs-CZ" smtClean="0"/>
              <a:t>06.10.2018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E80DFECF-6EA1-4E3E-8E50-01190F2BCDBD}" type="slidenum">
              <a:rPr lang="cs-CZ" smtClean="0"/>
              <a:t>‹#›</a:t>
            </a:fld>
            <a:endParaRPr lang="cs-CZ"/>
          </a:p>
        </p:txBody>
      </p:sp>
    </p:spTree>
    <p:extLst>
      <p:ext uri="{BB962C8B-B14F-4D97-AF65-F5344CB8AC3E}">
        <p14:creationId xmlns:p14="http://schemas.microsoft.com/office/powerpoint/2010/main" val="3413500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FDDA-9F9A-47C5-B5A6-AA0607DE29D3}" type="datetimeFigureOut">
              <a:rPr lang="cs-CZ" smtClean="0"/>
              <a:t>06.10.2018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0DFECF-6EA1-4E3E-8E50-01190F2BCDBD}" type="slidenum">
              <a:rPr lang="cs-CZ" smtClean="0"/>
              <a:t>‹#›</a:t>
            </a:fld>
            <a:endParaRPr lang="cs-CZ"/>
          </a:p>
        </p:txBody>
      </p:sp>
    </p:spTree>
    <p:extLst>
      <p:ext uri="{BB962C8B-B14F-4D97-AF65-F5344CB8AC3E}">
        <p14:creationId xmlns:p14="http://schemas.microsoft.com/office/powerpoint/2010/main" val="9559121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332657"/>
            <a:ext cx="7772400" cy="1224135"/>
          </a:xfrm>
        </p:spPr>
        <p:txBody>
          <a:bodyPr>
            <a:normAutofit/>
          </a:bodyPr>
          <a:lstStyle/>
          <a:p>
            <a:r>
              <a:rPr lang="cs-CZ" sz="3200" dirty="0" smtClean="0"/>
              <a:t>Specifika rozhlasového vyjadřování</a:t>
            </a:r>
            <a:endParaRPr lang="cs-CZ" sz="3200" dirty="0"/>
          </a:p>
        </p:txBody>
      </p:sp>
      <p:sp>
        <p:nvSpPr>
          <p:cNvPr id="3" name="Podnadpis 2"/>
          <p:cNvSpPr>
            <a:spLocks noGrp="1"/>
          </p:cNvSpPr>
          <p:nvPr>
            <p:ph type="subTitle" idx="1"/>
          </p:nvPr>
        </p:nvSpPr>
        <p:spPr>
          <a:xfrm>
            <a:off x="1371600" y="1268760"/>
            <a:ext cx="6400800" cy="4370040"/>
          </a:xfrm>
        </p:spPr>
        <p:txBody>
          <a:bodyPr>
            <a:normAutofit/>
          </a:bodyPr>
          <a:lstStyle/>
          <a:p>
            <a:pPr marL="457200" indent="-457200" algn="just">
              <a:buFont typeface="Arial" panose="020B0604020202020204" pitchFamily="34" charset="0"/>
              <a:buChar char="•"/>
            </a:pPr>
            <a:r>
              <a:rPr lang="cs-CZ" sz="2400" dirty="0" smtClean="0"/>
              <a:t>Informace pouze zvukem  </a:t>
            </a:r>
          </a:p>
          <a:p>
            <a:pPr marL="457200" indent="-457200" algn="just">
              <a:buFont typeface="Arial" panose="020B0604020202020204" pitchFamily="34" charset="0"/>
              <a:buChar char="•"/>
            </a:pPr>
            <a:r>
              <a:rPr lang="cs-CZ" sz="2400" dirty="0" smtClean="0"/>
              <a:t>V reálném čase, bez možnosti návratu</a:t>
            </a:r>
          </a:p>
          <a:p>
            <a:pPr marL="457200" indent="-457200" algn="just">
              <a:buFont typeface="Arial" panose="020B0604020202020204" pitchFamily="34" charset="0"/>
              <a:buChar char="•"/>
            </a:pPr>
            <a:r>
              <a:rPr lang="cs-CZ" sz="2400" dirty="0" smtClean="0"/>
              <a:t>Chybějící vizuální složka (handicap i výhoda)</a:t>
            </a:r>
          </a:p>
          <a:p>
            <a:pPr marL="457200" indent="-457200" algn="just">
              <a:buFont typeface="Arial" panose="020B0604020202020204" pitchFamily="34" charset="0"/>
              <a:buChar char="•"/>
            </a:pPr>
            <a:r>
              <a:rPr lang="cs-CZ" sz="2400" dirty="0" smtClean="0"/>
              <a:t>Přesnost, stručnost, eliminace nadbytečných slov</a:t>
            </a:r>
          </a:p>
          <a:p>
            <a:pPr marL="457200" indent="-457200" algn="just">
              <a:buFont typeface="Arial" panose="020B0604020202020204" pitchFamily="34" charset="0"/>
              <a:buChar char="•"/>
            </a:pPr>
            <a:r>
              <a:rPr lang="cs-CZ" sz="2400" dirty="0" smtClean="0"/>
              <a:t>Práce se zvukem – střih, obsluha techniky</a:t>
            </a:r>
          </a:p>
          <a:p>
            <a:pPr marL="457200" indent="-457200" algn="just">
              <a:buFont typeface="Arial" panose="020B0604020202020204" pitchFamily="34" charset="0"/>
              <a:buChar char="•"/>
            </a:pPr>
            <a:r>
              <a:rPr lang="cs-CZ" sz="2400" dirty="0" smtClean="0"/>
              <a:t>Práce s vlastním hlasem</a:t>
            </a:r>
          </a:p>
          <a:p>
            <a:pPr marL="457200" indent="-457200" algn="just">
              <a:buFont typeface="Arial" panose="020B0604020202020204" pitchFamily="34" charset="0"/>
              <a:buChar char="•"/>
            </a:pPr>
            <a:endParaRPr lang="cs-CZ" sz="2400" dirty="0"/>
          </a:p>
        </p:txBody>
      </p:sp>
    </p:spTree>
    <p:extLst>
      <p:ext uri="{BB962C8B-B14F-4D97-AF65-F5344CB8AC3E}">
        <p14:creationId xmlns:p14="http://schemas.microsoft.com/office/powerpoint/2010/main" val="2522594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Rozhlasový zpravodajský zvuk</a:t>
            </a:r>
            <a:endParaRPr lang="cs-CZ" dirty="0"/>
          </a:p>
        </p:txBody>
      </p:sp>
      <p:sp>
        <p:nvSpPr>
          <p:cNvPr id="3" name="Zástupný symbol pro obsah 2"/>
          <p:cNvSpPr>
            <a:spLocks noGrp="1"/>
          </p:cNvSpPr>
          <p:nvPr>
            <p:ph idx="1"/>
          </p:nvPr>
        </p:nvSpPr>
        <p:spPr/>
        <p:txBody>
          <a:bodyPr>
            <a:normAutofit/>
          </a:bodyPr>
          <a:lstStyle/>
          <a:p>
            <a:pPr lvl="0"/>
            <a:r>
              <a:rPr lang="cs-CZ" sz="2600" dirty="0" smtClean="0"/>
              <a:t>Jakýkoli </a:t>
            </a:r>
            <a:r>
              <a:rPr lang="cs-CZ" sz="2600" dirty="0"/>
              <a:t>zvuk </a:t>
            </a:r>
            <a:r>
              <a:rPr lang="cs-CZ" sz="2600" u="sng" dirty="0"/>
              <a:t>lze </a:t>
            </a:r>
            <a:r>
              <a:rPr lang="cs-CZ" sz="2600" u="sng" dirty="0" smtClean="0"/>
              <a:t>zkrátit, dlouhý zvuk lze rozdělit</a:t>
            </a:r>
            <a:endParaRPr lang="cs-CZ" sz="2600" dirty="0"/>
          </a:p>
          <a:p>
            <a:pPr lvl="0"/>
            <a:r>
              <a:rPr lang="cs-CZ" sz="2600" dirty="0" smtClean="0"/>
              <a:t>Už </a:t>
            </a:r>
            <a:r>
              <a:rPr lang="cs-CZ" sz="2600" dirty="0"/>
              <a:t>při natáčení mít hrubou představu, co chci v nahrávce mít a podle toho klást otázky</a:t>
            </a:r>
          </a:p>
          <a:p>
            <a:pPr lvl="0"/>
            <a:r>
              <a:rPr lang="cs-CZ" sz="2600" dirty="0"/>
              <a:t>Z</a:t>
            </a:r>
            <a:r>
              <a:rPr lang="cs-CZ" sz="2600" dirty="0" smtClean="0"/>
              <a:t>ásada recyklovatelnosti: </a:t>
            </a:r>
            <a:r>
              <a:rPr lang="cs-CZ" sz="2600" dirty="0"/>
              <a:t>je lépe, když člověk hovoří </a:t>
            </a:r>
            <a:r>
              <a:rPr lang="cs-CZ" sz="2600" u="sng" dirty="0"/>
              <a:t>o smyslu akce, cílové skupině, motivech pořádání</a:t>
            </a:r>
            <a:r>
              <a:rPr lang="cs-CZ" sz="2600" dirty="0"/>
              <a:t> apod. než o </a:t>
            </a:r>
            <a:r>
              <a:rPr lang="cs-CZ" sz="2600" dirty="0" smtClean="0"/>
              <a:t>výčtu programu </a:t>
            </a:r>
          </a:p>
          <a:p>
            <a:pPr lvl="0"/>
            <a:r>
              <a:rPr lang="cs-CZ" sz="2600" dirty="0" smtClean="0"/>
              <a:t>Využití </a:t>
            </a:r>
            <a:r>
              <a:rPr lang="cs-CZ" sz="2600" u="sng" dirty="0" smtClean="0"/>
              <a:t>ohlášky</a:t>
            </a:r>
            <a:r>
              <a:rPr lang="cs-CZ" sz="2600" dirty="0"/>
              <a:t>, mnohdy třeba jediným slovem věc, kterou respondent rozvíjí na ploše několika vteřin</a:t>
            </a:r>
          </a:p>
          <a:p>
            <a:endParaRPr lang="cs-CZ" dirty="0"/>
          </a:p>
        </p:txBody>
      </p:sp>
    </p:spTree>
    <p:extLst>
      <p:ext uri="{BB962C8B-B14F-4D97-AF65-F5344CB8AC3E}">
        <p14:creationId xmlns:p14="http://schemas.microsoft.com/office/powerpoint/2010/main" val="1891426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rmAutofit/>
          </a:bodyPr>
          <a:lstStyle/>
          <a:p>
            <a:r>
              <a:rPr lang="cs-CZ" sz="3600" dirty="0" smtClean="0"/>
              <a:t>Hlasový projev rozhlasového žurnalisty</a:t>
            </a:r>
            <a:endParaRPr lang="cs-CZ" sz="3600" dirty="0"/>
          </a:p>
        </p:txBody>
      </p:sp>
      <p:sp>
        <p:nvSpPr>
          <p:cNvPr id="3" name="Zástupný symbol pro obsah 2"/>
          <p:cNvSpPr>
            <a:spLocks noGrp="1"/>
          </p:cNvSpPr>
          <p:nvPr>
            <p:ph idx="1"/>
          </p:nvPr>
        </p:nvSpPr>
        <p:spPr/>
        <p:txBody>
          <a:bodyPr>
            <a:normAutofit/>
          </a:bodyPr>
          <a:lstStyle/>
          <a:p>
            <a:r>
              <a:rPr lang="cs-CZ" sz="2800" dirty="0" smtClean="0"/>
              <a:t>Řečové vady a zvláštnosti vynikají více než v TV</a:t>
            </a:r>
          </a:p>
          <a:p>
            <a:r>
              <a:rPr lang="cs-CZ" sz="2800" dirty="0" smtClean="0"/>
              <a:t>Hlasová cvičení, rozmluvení</a:t>
            </a:r>
          </a:p>
          <a:p>
            <a:r>
              <a:rPr lang="cs-CZ" sz="2800" dirty="0" smtClean="0"/>
              <a:t>Spisovný, ale ne vyumělkovaný projev</a:t>
            </a:r>
          </a:p>
          <a:p>
            <a:r>
              <a:rPr lang="cs-CZ" sz="2800" dirty="0" smtClean="0"/>
              <a:t>Pozor na výplňové výrazy, komplikované formulace</a:t>
            </a:r>
          </a:p>
          <a:p>
            <a:r>
              <a:rPr lang="cs-CZ" sz="2800" dirty="0" smtClean="0"/>
              <a:t>Korekce respondentova projevu</a:t>
            </a:r>
            <a:endParaRPr lang="cs-CZ" sz="2800" dirty="0"/>
          </a:p>
        </p:txBody>
      </p:sp>
    </p:spTree>
    <p:extLst>
      <p:ext uri="{BB962C8B-B14F-4D97-AF65-F5344CB8AC3E}">
        <p14:creationId xmlns:p14="http://schemas.microsoft.com/office/powerpoint/2010/main" val="3367509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850106"/>
          </a:xfrm>
        </p:spPr>
        <p:txBody>
          <a:bodyPr>
            <a:normAutofit/>
          </a:bodyPr>
          <a:lstStyle/>
          <a:p>
            <a:r>
              <a:rPr lang="cs-CZ" sz="3600" dirty="0" smtClean="0"/>
              <a:t>Obecné zásady při práci s textem</a:t>
            </a:r>
            <a:endParaRPr lang="cs-CZ" sz="3600" dirty="0"/>
          </a:p>
        </p:txBody>
      </p:sp>
      <p:sp>
        <p:nvSpPr>
          <p:cNvPr id="3" name="Zástupný symbol pro obsah 2"/>
          <p:cNvSpPr>
            <a:spLocks noGrp="1"/>
          </p:cNvSpPr>
          <p:nvPr>
            <p:ph idx="1"/>
          </p:nvPr>
        </p:nvSpPr>
        <p:spPr>
          <a:xfrm>
            <a:off x="467544" y="1124744"/>
            <a:ext cx="8229600" cy="5328592"/>
          </a:xfrm>
        </p:spPr>
        <p:txBody>
          <a:bodyPr>
            <a:normAutofit fontScale="55000" lnSpcReduction="20000"/>
          </a:bodyPr>
          <a:lstStyle/>
          <a:p>
            <a:pPr lvl="0" algn="just"/>
            <a:r>
              <a:rPr lang="cs-CZ" dirty="0" smtClean="0"/>
              <a:t>Mluvíme </a:t>
            </a:r>
            <a:r>
              <a:rPr lang="cs-CZ" dirty="0"/>
              <a:t>spisovnou češtinou, </a:t>
            </a:r>
            <a:r>
              <a:rPr lang="cs-CZ" dirty="0" smtClean="0"/>
              <a:t>dodržujeme základní pravidla jazyka - ne </a:t>
            </a:r>
            <a:r>
              <a:rPr lang="cs-CZ" dirty="0"/>
              <a:t>„je to o komunikaci</a:t>
            </a:r>
            <a:r>
              <a:rPr lang="cs-CZ" dirty="0" smtClean="0"/>
              <a:t>“, „</a:t>
            </a:r>
            <a:r>
              <a:rPr lang="cs-CZ" dirty="0" err="1" smtClean="0"/>
              <a:t>konzert</a:t>
            </a:r>
            <a:r>
              <a:rPr lang="cs-CZ" dirty="0" smtClean="0"/>
              <a:t>“, „děvčata šly“. Když to jen trochu lze, počešťujeme.</a:t>
            </a:r>
            <a:endParaRPr lang="cs-CZ" dirty="0"/>
          </a:p>
          <a:p>
            <a:pPr lvl="0" algn="just"/>
            <a:r>
              <a:rPr lang="cs-CZ" dirty="0" smtClean="0"/>
              <a:t>Vyhýbáme </a:t>
            </a:r>
            <a:r>
              <a:rPr lang="cs-CZ" dirty="0"/>
              <a:t>se klišé, snažíme se o nápaditost, ale ne za každou cenu, prostá ohláška obvykle lepší než slovní </a:t>
            </a:r>
            <a:r>
              <a:rPr lang="cs-CZ" dirty="0" smtClean="0"/>
              <a:t>kotrmelce.</a:t>
            </a:r>
            <a:endParaRPr lang="cs-CZ" dirty="0"/>
          </a:p>
          <a:p>
            <a:pPr lvl="0" algn="just"/>
            <a:r>
              <a:rPr lang="cs-CZ" dirty="0" smtClean="0"/>
              <a:t>Pracujeme </a:t>
            </a:r>
            <a:r>
              <a:rPr lang="cs-CZ" dirty="0"/>
              <a:t>se synonymy, dáváme si pozor, aby se neopakovala slovesa apod.</a:t>
            </a:r>
          </a:p>
          <a:p>
            <a:pPr lvl="0" algn="just"/>
            <a:r>
              <a:rPr lang="cs-CZ" dirty="0" smtClean="0"/>
              <a:t>Vše</a:t>
            </a:r>
            <a:r>
              <a:rPr lang="cs-CZ" dirty="0"/>
              <a:t>, co lze vyjádřit v činném rodě, v něm vyjádříme (např. „přijal svěcení“ namísto „byl vysvěcen“ apod.)</a:t>
            </a:r>
          </a:p>
          <a:p>
            <a:pPr lvl="0" algn="just"/>
            <a:r>
              <a:rPr lang="cs-CZ" dirty="0" smtClean="0"/>
              <a:t>Vše</a:t>
            </a:r>
            <a:r>
              <a:rPr lang="cs-CZ" dirty="0"/>
              <a:t>, co můžeme vynechat, vynecháme, namísto dlouhých (cizích) slov používáme krátká (česká), namísto dlouhých spletitých souvětí používáme více krátkých </a:t>
            </a:r>
            <a:r>
              <a:rPr lang="cs-CZ" dirty="0" smtClean="0"/>
              <a:t>vět.</a:t>
            </a:r>
            <a:endParaRPr lang="cs-CZ" dirty="0"/>
          </a:p>
          <a:p>
            <a:pPr lvl="0" algn="just"/>
            <a:r>
              <a:rPr lang="cs-CZ" dirty="0" smtClean="0"/>
              <a:t>Osoby</a:t>
            </a:r>
            <a:r>
              <a:rPr lang="cs-CZ" dirty="0"/>
              <a:t>, o nichž (s nimiž) hovoříme, označujeme tituly souvisejícími s jejich funkcí (tedy předseda, mluvčí, biskup, </a:t>
            </a:r>
            <a:r>
              <a:rPr lang="cs-CZ" dirty="0" smtClean="0"/>
              <a:t>organizátor</a:t>
            </a:r>
            <a:r>
              <a:rPr lang="cs-CZ" dirty="0"/>
              <a:t>). Jen výjimečně užíváme akademické tituly, a to jen vyšší (docent, profesor) a tehdy, pokud hovoří jako odborníci v daném tématu (tedy žádné „starosta magistr </a:t>
            </a:r>
            <a:r>
              <a:rPr lang="cs-CZ" dirty="0" err="1"/>
              <a:t>Jouda</a:t>
            </a:r>
            <a:r>
              <a:rPr lang="cs-CZ" dirty="0" smtClean="0"/>
              <a:t>“).</a:t>
            </a:r>
            <a:endParaRPr lang="cs-CZ" dirty="0"/>
          </a:p>
          <a:p>
            <a:pPr lvl="0" algn="just"/>
            <a:r>
              <a:rPr lang="cs-CZ" dirty="0" smtClean="0"/>
              <a:t>Používáme </a:t>
            </a:r>
            <a:r>
              <a:rPr lang="cs-CZ" dirty="0"/>
              <a:t>jen obecně známé zkratky, např. OSN, ODS, USA, i zde se ale spíše (je-li to v daném </a:t>
            </a:r>
            <a:r>
              <a:rPr lang="cs-CZ" dirty="0" smtClean="0"/>
              <a:t>kontextu vhodné) </a:t>
            </a:r>
            <a:r>
              <a:rPr lang="cs-CZ" dirty="0"/>
              <a:t>snažíme o nahrazení – „Spojené národy, občanští demokraté, Spojené státy</a:t>
            </a:r>
            <a:r>
              <a:rPr lang="cs-CZ" dirty="0" smtClean="0"/>
              <a:t>“ atd.</a:t>
            </a:r>
            <a:endParaRPr lang="cs-CZ" dirty="0"/>
          </a:p>
          <a:p>
            <a:pPr lvl="0" algn="just"/>
            <a:r>
              <a:rPr lang="cs-CZ" dirty="0" smtClean="0"/>
              <a:t>Snažíme </a:t>
            </a:r>
            <a:r>
              <a:rPr lang="cs-CZ" dirty="0"/>
              <a:t>se zprávy nepřeplácat čísly, složitá čísla zjednodušujeme (přes tisíc, bezmála dvě stě, asi čtvrt miliónu, kolem sto dvaceti atd.) </a:t>
            </a:r>
            <a:endParaRPr lang="cs-CZ" dirty="0" smtClean="0"/>
          </a:p>
          <a:p>
            <a:pPr lvl="0" algn="just"/>
            <a:r>
              <a:rPr lang="cs-CZ" dirty="0" smtClean="0"/>
              <a:t>Přímé citace spíše ne (výjimky typu „</a:t>
            </a:r>
            <a:r>
              <a:rPr lang="cs-CZ" dirty="0" err="1" smtClean="0"/>
              <a:t>ich</a:t>
            </a:r>
            <a:r>
              <a:rPr lang="cs-CZ" dirty="0" smtClean="0"/>
              <a:t> bin </a:t>
            </a:r>
            <a:r>
              <a:rPr lang="cs-CZ" dirty="0" err="1" smtClean="0"/>
              <a:t>Berliner</a:t>
            </a:r>
            <a:r>
              <a:rPr lang="cs-CZ" dirty="0" smtClean="0"/>
              <a:t>“, musí být zřetelné, kde citace začíná a končí).</a:t>
            </a:r>
            <a:endParaRPr lang="cs-CZ" dirty="0"/>
          </a:p>
          <a:p>
            <a:endParaRPr lang="cs-CZ" dirty="0"/>
          </a:p>
        </p:txBody>
      </p:sp>
    </p:spTree>
    <p:extLst>
      <p:ext uri="{BB962C8B-B14F-4D97-AF65-F5344CB8AC3E}">
        <p14:creationId xmlns:p14="http://schemas.microsoft.com/office/powerpoint/2010/main" val="32791457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Převod textu do rozhlasové řeči</a:t>
            </a:r>
            <a:endParaRPr lang="cs-CZ" dirty="0"/>
          </a:p>
        </p:txBody>
      </p:sp>
      <p:sp>
        <p:nvSpPr>
          <p:cNvPr id="3" name="Zástupný symbol pro obsah 2"/>
          <p:cNvSpPr>
            <a:spLocks noGrp="1"/>
          </p:cNvSpPr>
          <p:nvPr>
            <p:ph idx="1"/>
          </p:nvPr>
        </p:nvSpPr>
        <p:spPr>
          <a:noFill/>
        </p:spPr>
        <p:txBody>
          <a:bodyPr>
            <a:normAutofit fontScale="85000" lnSpcReduction="20000"/>
          </a:bodyPr>
          <a:lstStyle/>
          <a:p>
            <a:pPr marL="0" indent="0" algn="just">
              <a:buNone/>
            </a:pPr>
            <a:r>
              <a:rPr lang="cs-CZ" dirty="0"/>
              <a:t>U příležitosti </a:t>
            </a:r>
            <a:r>
              <a:rPr lang="cs-CZ" dirty="0">
                <a:solidFill>
                  <a:srgbClr val="FF0000"/>
                </a:solidFill>
              </a:rPr>
              <a:t>15. výročí od založení</a:t>
            </a:r>
            <a:r>
              <a:rPr lang="cs-CZ" dirty="0"/>
              <a:t> Centra pro integraci handicapovaných v Kotěhůlkách </a:t>
            </a:r>
            <a:r>
              <a:rPr lang="cs-CZ" dirty="0">
                <a:solidFill>
                  <a:srgbClr val="FF0000"/>
                </a:solidFill>
              </a:rPr>
              <a:t>(okr. Trhové Sviny) byla sloužena mše</a:t>
            </a:r>
            <a:r>
              <a:rPr lang="cs-CZ" dirty="0"/>
              <a:t> na prostranství před hlavní budovou centra. </a:t>
            </a:r>
            <a:r>
              <a:rPr lang="cs-CZ" dirty="0">
                <a:solidFill>
                  <a:srgbClr val="FF0000"/>
                </a:solidFill>
              </a:rPr>
              <a:t>Setkali</a:t>
            </a:r>
            <a:r>
              <a:rPr lang="cs-CZ" dirty="0"/>
              <a:t> se při ní desítky současných i bývalých klientů </a:t>
            </a:r>
            <a:r>
              <a:rPr lang="cs-CZ" dirty="0">
                <a:solidFill>
                  <a:srgbClr val="FF0000"/>
                </a:solidFill>
              </a:rPr>
              <a:t>z celkem 584 lidí</a:t>
            </a:r>
            <a:r>
              <a:rPr lang="cs-CZ" dirty="0"/>
              <a:t>, kteří centrem od roku 2000 </a:t>
            </a:r>
            <a:r>
              <a:rPr lang="cs-CZ" dirty="0" err="1"/>
              <a:t>prošli</a:t>
            </a:r>
            <a:r>
              <a:rPr lang="cs-CZ" dirty="0" err="1">
                <a:solidFill>
                  <a:srgbClr val="FF0000"/>
                </a:solidFill>
              </a:rPr>
              <a:t>.Díky</a:t>
            </a:r>
            <a:r>
              <a:rPr lang="cs-CZ" dirty="0">
                <a:solidFill>
                  <a:srgbClr val="FF0000"/>
                </a:solidFill>
              </a:rPr>
              <a:t> špatnému počasí</a:t>
            </a:r>
            <a:r>
              <a:rPr lang="cs-CZ" dirty="0"/>
              <a:t> ale nebylo možno uskutečnit celý doprovodný program, například ukázku, jak se jezdí na automatickém invalidním vozíku </a:t>
            </a:r>
            <a:r>
              <a:rPr lang="cs-CZ" dirty="0">
                <a:solidFill>
                  <a:srgbClr val="FF0000"/>
                </a:solidFill>
              </a:rPr>
              <a:t>Bosch A47 </a:t>
            </a:r>
            <a:r>
              <a:rPr lang="cs-CZ" dirty="0"/>
              <a:t>s akumulátorovým pohonem nebo vystoupení mažoretek. I tak byla podle </a:t>
            </a:r>
            <a:r>
              <a:rPr lang="cs-CZ" dirty="0">
                <a:solidFill>
                  <a:srgbClr val="FF0000"/>
                </a:solidFill>
              </a:rPr>
              <a:t>koordinátora integračních projektů a manažera pro </a:t>
            </a:r>
            <a:r>
              <a:rPr lang="cs-CZ" dirty="0" err="1">
                <a:solidFill>
                  <a:srgbClr val="FF0000"/>
                </a:solidFill>
              </a:rPr>
              <a:t>fundraising</a:t>
            </a:r>
            <a:r>
              <a:rPr lang="cs-CZ" dirty="0">
                <a:solidFill>
                  <a:srgbClr val="FF0000"/>
                </a:solidFill>
              </a:rPr>
              <a:t>, </a:t>
            </a:r>
            <a:r>
              <a:rPr lang="cs-CZ" dirty="0" err="1">
                <a:solidFill>
                  <a:srgbClr val="FF0000"/>
                </a:solidFill>
              </a:rPr>
              <a:t>mgr.</a:t>
            </a:r>
            <a:r>
              <a:rPr lang="cs-CZ" dirty="0">
                <a:solidFill>
                  <a:srgbClr val="FF0000"/>
                </a:solidFill>
              </a:rPr>
              <a:t> T. Procházky</a:t>
            </a:r>
            <a:r>
              <a:rPr lang="cs-CZ" dirty="0"/>
              <a:t> veřejnost s touto </a:t>
            </a:r>
            <a:r>
              <a:rPr lang="cs-CZ" dirty="0">
                <a:solidFill>
                  <a:srgbClr val="FF0000"/>
                </a:solidFill>
              </a:rPr>
              <a:t>nevšední</a:t>
            </a:r>
            <a:r>
              <a:rPr lang="cs-CZ" dirty="0"/>
              <a:t> oslavou spokojena. </a:t>
            </a:r>
          </a:p>
          <a:p>
            <a:endParaRPr lang="cs-CZ" dirty="0"/>
          </a:p>
        </p:txBody>
      </p:sp>
    </p:spTree>
    <p:extLst>
      <p:ext uri="{BB962C8B-B14F-4D97-AF65-F5344CB8AC3E}">
        <p14:creationId xmlns:p14="http://schemas.microsoft.com/office/powerpoint/2010/main" val="38450133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747464"/>
            <a:ext cx="8229600" cy="1143000"/>
          </a:xfrm>
        </p:spPr>
        <p:txBody>
          <a:bodyPr/>
          <a:lstStyle/>
          <a:p>
            <a:endParaRPr lang="cs-CZ"/>
          </a:p>
        </p:txBody>
      </p:sp>
      <p:sp>
        <p:nvSpPr>
          <p:cNvPr id="3" name="Zástupný symbol pro obsah 2"/>
          <p:cNvSpPr>
            <a:spLocks noGrp="1"/>
          </p:cNvSpPr>
          <p:nvPr>
            <p:ph idx="1"/>
          </p:nvPr>
        </p:nvSpPr>
        <p:spPr>
          <a:xfrm>
            <a:off x="467544" y="188640"/>
            <a:ext cx="8229600" cy="6408712"/>
          </a:xfrm>
        </p:spPr>
        <p:txBody>
          <a:bodyPr>
            <a:normAutofit fontScale="55000" lnSpcReduction="20000"/>
          </a:bodyPr>
          <a:lstStyle/>
          <a:p>
            <a:pPr marL="0" indent="0">
              <a:buNone/>
            </a:pPr>
            <a:r>
              <a:rPr lang="cs-CZ" b="1" dirty="0"/>
              <a:t>Zemřela španělská sopranistka </a:t>
            </a:r>
            <a:r>
              <a:rPr lang="cs-CZ" b="1" dirty="0" err="1"/>
              <a:t>Caballéová</a:t>
            </a:r>
            <a:r>
              <a:rPr lang="cs-CZ" b="1" dirty="0"/>
              <a:t> známá i písní Barcelona </a:t>
            </a:r>
          </a:p>
          <a:p>
            <a:pPr marL="0" indent="0">
              <a:buNone/>
            </a:pPr>
            <a:r>
              <a:rPr lang="cs-CZ" dirty="0"/>
              <a:t>Barcelona 6. října (ČTK) - </a:t>
            </a:r>
            <a:r>
              <a:rPr lang="cs-CZ" dirty="0">
                <a:solidFill>
                  <a:srgbClr val="FF0000"/>
                </a:solidFill>
              </a:rPr>
              <a:t>Ve věku 85 let dnes zemřela španělská operní pěvkyně Montserrat </a:t>
            </a:r>
            <a:r>
              <a:rPr lang="cs-CZ" dirty="0" err="1">
                <a:solidFill>
                  <a:srgbClr val="FF0000"/>
                </a:solidFill>
              </a:rPr>
              <a:t>Caballéová</a:t>
            </a:r>
            <a:r>
              <a:rPr lang="cs-CZ" dirty="0"/>
              <a:t>, kterou vedle desítek operních rolí </a:t>
            </a:r>
            <a:r>
              <a:rPr lang="cs-CZ" dirty="0">
                <a:solidFill>
                  <a:srgbClr val="FF0000"/>
                </a:solidFill>
              </a:rPr>
              <a:t>proslavil i popový duet Barcelona s </a:t>
            </a:r>
            <a:r>
              <a:rPr lang="cs-CZ" dirty="0" err="1">
                <a:solidFill>
                  <a:srgbClr val="FF0000"/>
                </a:solidFill>
              </a:rPr>
              <a:t>Freddiem</a:t>
            </a:r>
            <a:r>
              <a:rPr lang="cs-CZ" dirty="0">
                <a:solidFill>
                  <a:srgbClr val="FF0000"/>
                </a:solidFill>
              </a:rPr>
              <a:t> </a:t>
            </a:r>
            <a:r>
              <a:rPr lang="cs-CZ" dirty="0" err="1">
                <a:solidFill>
                  <a:srgbClr val="FF0000"/>
                </a:solidFill>
              </a:rPr>
              <a:t>Mercurym</a:t>
            </a:r>
            <a:r>
              <a:rPr lang="cs-CZ" dirty="0"/>
              <a:t>. Podle španělských médií o tom informovala barcelonská nemocnice, kde byla světová sopranistka hospitalizována od poloviny září. Diva, která na operních pódiích zářila více než půl století, </a:t>
            </a:r>
            <a:r>
              <a:rPr lang="cs-CZ" dirty="0">
                <a:solidFill>
                  <a:srgbClr val="FF0000"/>
                </a:solidFill>
              </a:rPr>
              <a:t>několikrát vystoupila i v Česku, naposledy v roce 2010.</a:t>
            </a:r>
          </a:p>
          <a:p>
            <a:pPr marL="0" indent="0">
              <a:buNone/>
            </a:pPr>
            <a:r>
              <a:rPr lang="cs-CZ" dirty="0" err="1"/>
              <a:t>Caballéová</a:t>
            </a:r>
            <a:r>
              <a:rPr lang="cs-CZ" dirty="0"/>
              <a:t>, která zahájila svou kariéru čítající přes 4000 vystoupení v 50. letech minulého století, byla podle odborníků výjimečná především nebývalým rozsahem svého hlasu. Pěvkyně označovaná španělským tiskem za vůbec poslední klasickou operní primadonu byla často srovnávána se svou slavnou předchůdkyní Marií Callasovou, sama však podobná slova odmítala. "Nepovažuji se za operní legendu...Každá doba má své hvězdy a já jsem jen dobře dělala svou práci, nejlépe, jak to šlo," řekla v rozhovoru s listem El </a:t>
            </a:r>
            <a:r>
              <a:rPr lang="cs-CZ" dirty="0" err="1"/>
              <a:t>País</a:t>
            </a:r>
            <a:r>
              <a:rPr lang="cs-CZ" dirty="0"/>
              <a:t> před čtyřmi lety.</a:t>
            </a:r>
          </a:p>
          <a:p>
            <a:pPr marL="0" indent="0">
              <a:buNone/>
            </a:pPr>
            <a:r>
              <a:rPr lang="cs-CZ" dirty="0"/>
              <a:t>Zatímco operní znalci oceňovali především její interpretaci oper </a:t>
            </a:r>
            <a:r>
              <a:rPr lang="cs-CZ" dirty="0" err="1"/>
              <a:t>Belliniho</a:t>
            </a:r>
            <a:r>
              <a:rPr lang="cs-CZ" dirty="0"/>
              <a:t> a </a:t>
            </a:r>
            <a:r>
              <a:rPr lang="cs-CZ" dirty="0" err="1"/>
              <a:t>Donizettiho</a:t>
            </a:r>
            <a:r>
              <a:rPr lang="cs-CZ" dirty="0"/>
              <a:t>, široká veřejnost si zapamatovala hlavně její popový duet se zpěvákem skupiny </a:t>
            </a:r>
            <a:r>
              <a:rPr lang="cs-CZ" dirty="0" err="1"/>
              <a:t>Queen</a:t>
            </a:r>
            <a:r>
              <a:rPr lang="cs-CZ" dirty="0"/>
              <a:t>, který se v roce 1992 stal neoficiální hymnou olympiády v Barceloně.</a:t>
            </a:r>
          </a:p>
          <a:p>
            <a:pPr marL="0" indent="0">
              <a:buNone/>
            </a:pPr>
            <a:r>
              <a:rPr lang="cs-CZ" dirty="0" err="1"/>
              <a:t>Caballéová</a:t>
            </a:r>
            <a:r>
              <a:rPr lang="cs-CZ" dirty="0"/>
              <a:t> se několikrát představila i českým divákům, naposledy před osmi lety </a:t>
            </a:r>
            <a:r>
              <a:rPr lang="cs-CZ" dirty="0">
                <a:solidFill>
                  <a:srgbClr val="FF0000"/>
                </a:solidFill>
              </a:rPr>
              <a:t>na Mezinárodním hudebním festivalu Petra Dvorského na zámku v Jaroměřicích nad Rokytnou.</a:t>
            </a:r>
            <a:r>
              <a:rPr lang="cs-CZ" dirty="0"/>
              <a:t> V posledních letech už kvůli křehkému zdraví vystupovala jen sporadicky.</a:t>
            </a:r>
          </a:p>
          <a:p>
            <a:pPr marL="0" indent="0">
              <a:buNone/>
            </a:pPr>
            <a:r>
              <a:rPr lang="cs-CZ" dirty="0">
                <a:solidFill>
                  <a:srgbClr val="FF0000"/>
                </a:solidFill>
              </a:rPr>
              <a:t>Pohřeb slavné pěvkyně by se měl podle zdrojů listu El </a:t>
            </a:r>
            <a:r>
              <a:rPr lang="cs-CZ" dirty="0" err="1">
                <a:solidFill>
                  <a:srgbClr val="FF0000"/>
                </a:solidFill>
              </a:rPr>
              <a:t>País</a:t>
            </a:r>
            <a:r>
              <a:rPr lang="cs-CZ" dirty="0">
                <a:solidFill>
                  <a:srgbClr val="FF0000"/>
                </a:solidFill>
              </a:rPr>
              <a:t> konat v pondělí.</a:t>
            </a:r>
          </a:p>
          <a:p>
            <a:pPr marL="0" indent="0">
              <a:buNone/>
            </a:pPr>
            <a:r>
              <a:rPr lang="cs-CZ" dirty="0" err="1"/>
              <a:t>kpc</a:t>
            </a:r>
            <a:r>
              <a:rPr lang="cs-CZ" dirty="0"/>
              <a:t> hej</a:t>
            </a:r>
          </a:p>
          <a:p>
            <a:pPr marL="0" indent="0">
              <a:buNone/>
            </a:pPr>
            <a:endParaRPr lang="cs-CZ" dirty="0"/>
          </a:p>
        </p:txBody>
      </p:sp>
    </p:spTree>
    <p:extLst>
      <p:ext uri="{BB962C8B-B14F-4D97-AF65-F5344CB8AC3E}">
        <p14:creationId xmlns:p14="http://schemas.microsoft.com/office/powerpoint/2010/main" val="113144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94122"/>
          </a:xfrm>
        </p:spPr>
        <p:txBody>
          <a:bodyPr/>
          <a:lstStyle/>
          <a:p>
            <a:r>
              <a:rPr lang="cs-CZ" dirty="0" smtClean="0"/>
              <a:t>Rozhlasový rozhovor</a:t>
            </a:r>
            <a:endParaRPr lang="cs-CZ" dirty="0"/>
          </a:p>
        </p:txBody>
      </p:sp>
      <p:sp>
        <p:nvSpPr>
          <p:cNvPr id="3" name="Zástupný symbol pro obsah 2"/>
          <p:cNvSpPr>
            <a:spLocks noGrp="1"/>
          </p:cNvSpPr>
          <p:nvPr>
            <p:ph idx="1"/>
          </p:nvPr>
        </p:nvSpPr>
        <p:spPr/>
        <p:txBody>
          <a:bodyPr>
            <a:normAutofit/>
          </a:bodyPr>
          <a:lstStyle/>
          <a:p>
            <a:r>
              <a:rPr lang="cs-CZ" sz="2800" dirty="0" smtClean="0"/>
              <a:t>Příprava, znalost tématu i respondenta</a:t>
            </a:r>
          </a:p>
          <a:p>
            <a:r>
              <a:rPr lang="cs-CZ" sz="2800" dirty="0" smtClean="0"/>
              <a:t>Otázky předem jen na vyžádání, nejsou dogma</a:t>
            </a:r>
          </a:p>
          <a:p>
            <a:r>
              <a:rPr lang="cs-CZ" sz="2800" dirty="0" smtClean="0"/>
              <a:t>Rozmluvení hosta, rozlišení výpovědí </a:t>
            </a:r>
            <a:r>
              <a:rPr lang="cs-CZ" sz="2800" dirty="0" err="1" smtClean="0"/>
              <a:t>off</a:t>
            </a:r>
            <a:r>
              <a:rPr lang="cs-CZ" sz="2800" dirty="0" smtClean="0"/>
              <a:t> </a:t>
            </a:r>
            <a:r>
              <a:rPr lang="cs-CZ" sz="2800" dirty="0" err="1" smtClean="0"/>
              <a:t>record</a:t>
            </a:r>
            <a:endParaRPr lang="cs-CZ" sz="2800" dirty="0" smtClean="0"/>
          </a:p>
          <a:p>
            <a:r>
              <a:rPr lang="cs-CZ" sz="2800" dirty="0" smtClean="0"/>
              <a:t>Reagovat v průběhu rozhovoru na nejasnosti</a:t>
            </a:r>
          </a:p>
          <a:p>
            <a:r>
              <a:rPr lang="cs-CZ" sz="2800" dirty="0" smtClean="0"/>
              <a:t>Doplňovací, ne zjišťovací otázky</a:t>
            </a:r>
          </a:p>
          <a:p>
            <a:r>
              <a:rPr lang="cs-CZ" sz="2800" dirty="0" smtClean="0"/>
              <a:t>Vyčkávavé mlčení (Martin Veselovský)</a:t>
            </a:r>
            <a:endParaRPr lang="cs-CZ" sz="2800" dirty="0"/>
          </a:p>
        </p:txBody>
      </p:sp>
    </p:spTree>
    <p:extLst>
      <p:ext uri="{BB962C8B-B14F-4D97-AF65-F5344CB8AC3E}">
        <p14:creationId xmlns:p14="http://schemas.microsoft.com/office/powerpoint/2010/main" val="4088959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066130"/>
          </a:xfrm>
        </p:spPr>
        <p:txBody>
          <a:bodyPr>
            <a:normAutofit/>
          </a:bodyPr>
          <a:lstStyle/>
          <a:p>
            <a:r>
              <a:rPr lang="cs-CZ" sz="2800" dirty="0" smtClean="0"/>
              <a:t>Domácí úkol – zpráva o komunálních volbách</a:t>
            </a:r>
            <a:endParaRPr lang="cs-CZ" sz="2800" dirty="0"/>
          </a:p>
        </p:txBody>
      </p:sp>
      <p:sp>
        <p:nvSpPr>
          <p:cNvPr id="3" name="Zástupný symbol pro obsah 2"/>
          <p:cNvSpPr>
            <a:spLocks noGrp="1"/>
          </p:cNvSpPr>
          <p:nvPr>
            <p:ph idx="1"/>
          </p:nvPr>
        </p:nvSpPr>
        <p:spPr/>
        <p:txBody>
          <a:bodyPr/>
          <a:lstStyle/>
          <a:p>
            <a:pPr marL="0" indent="0">
              <a:buNone/>
            </a:pPr>
            <a:r>
              <a:rPr lang="cs-CZ" dirty="0" smtClean="0"/>
              <a:t>Struktura: Ohlášení pro hlasatele (moderátora) – max. 4 řádky, text pro redaktora – 8-10 řádků</a:t>
            </a:r>
          </a:p>
          <a:p>
            <a:pPr marL="0" indent="0">
              <a:buNone/>
            </a:pPr>
            <a:endParaRPr lang="cs-CZ" dirty="0"/>
          </a:p>
          <a:p>
            <a:pPr marL="0" indent="0">
              <a:buNone/>
            </a:pPr>
            <a:r>
              <a:rPr lang="cs-CZ" sz="2800" dirty="0" smtClean="0"/>
              <a:t>Výsledky – rozdělení mandátů – volební účast – porovnání s rokem 2014 – osobnosti voleb – celkový trend – porovnání s dalšími místy regionu – zajímavosti.</a:t>
            </a:r>
          </a:p>
          <a:p>
            <a:pPr marL="0" indent="0">
              <a:buNone/>
            </a:pPr>
            <a:endParaRPr lang="cs-CZ" sz="2800" dirty="0"/>
          </a:p>
          <a:p>
            <a:pPr marL="0" indent="0">
              <a:buNone/>
            </a:pPr>
            <a:endParaRPr lang="cs-CZ" sz="2400"/>
          </a:p>
        </p:txBody>
      </p:sp>
    </p:spTree>
    <p:extLst>
      <p:ext uri="{BB962C8B-B14F-4D97-AF65-F5344CB8AC3E}">
        <p14:creationId xmlns:p14="http://schemas.microsoft.com/office/powerpoint/2010/main" val="3741452491"/>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550</Words>
  <Application>Microsoft Office PowerPoint</Application>
  <PresentationFormat>Předvádění na obrazovce (4:3)</PresentationFormat>
  <Paragraphs>48</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Motiv systému Office</vt:lpstr>
      <vt:lpstr>Specifika rozhlasového vyjadřování</vt:lpstr>
      <vt:lpstr>Rozhlasový zpravodajský zvuk</vt:lpstr>
      <vt:lpstr>Hlasový projev rozhlasového žurnalisty</vt:lpstr>
      <vt:lpstr>Obecné zásady při práci s textem</vt:lpstr>
      <vt:lpstr>Převod textu do rozhlasové řeči</vt:lpstr>
      <vt:lpstr>Prezentace aplikace PowerPoint</vt:lpstr>
      <vt:lpstr>Rozhlasový rozhovor</vt:lpstr>
      <vt:lpstr>Domácí úkol – zpráva o komunálních volbách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Specifika rozhlasového vyjadřování</dc:title>
  <dc:creator>Terezka</dc:creator>
  <cp:lastModifiedBy>Terezka</cp:lastModifiedBy>
  <cp:revision>6</cp:revision>
  <dcterms:created xsi:type="dcterms:W3CDTF">2018-10-06T08:56:58Z</dcterms:created>
  <dcterms:modified xsi:type="dcterms:W3CDTF">2018-10-06T09:43:20Z</dcterms:modified>
</cp:coreProperties>
</file>