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 alt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157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477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8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54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1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0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535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056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82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219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alt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390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A506-50E9-4BB2-B26B-454A6C17DD79}" type="datetimeFigureOut">
              <a:rPr lang="cs-CZ" altLang="cs-CZ" smtClean="0"/>
              <a:pPr/>
              <a:t>05.11.2019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903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 alt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pl-PL" altLang="pl-PL" b="0" dirty="0"/>
              <a:t>Vývoj v 19. století</a:t>
            </a:r>
            <a:endParaRPr lang="cs-CZ" alt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cs-CZ" altLang="cs-CZ" dirty="0"/>
              <a:t>BSS102 Dějiny vojenství</a:t>
            </a: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r="3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27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r>
              <a:rPr lang="cs-CZ" altLang="cs-CZ" sz="3200" dirty="0"/>
              <a:t>Dělostřelectvo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Rozvoj děl s drážkovanou hlavní</a:t>
            </a:r>
          </a:p>
          <a:p>
            <a:r>
              <a:rPr lang="cs-CZ" altLang="cs-CZ" dirty="0"/>
              <a:t>Větší dostřel (eliminuje pokusy se zaváděním raket)</a:t>
            </a:r>
          </a:p>
          <a:p>
            <a:r>
              <a:rPr lang="cs-CZ" altLang="cs-CZ" dirty="0"/>
              <a:t>Nabíjení zezadu</a:t>
            </a:r>
          </a:p>
          <a:p>
            <a:r>
              <a:rPr lang="cs-CZ" altLang="cs-CZ" dirty="0"/>
              <a:t>Materiál – u většiny armád se stává normou ocel</a:t>
            </a:r>
          </a:p>
          <a:p>
            <a:r>
              <a:rPr lang="cs-CZ" altLang="cs-CZ" dirty="0"/>
              <a:t>Na konci 19. století rychlopalná děla (</a:t>
            </a:r>
            <a:r>
              <a:rPr lang="cs-CZ" altLang="cs-CZ" dirty="0" err="1"/>
              <a:t>brzdovratné</a:t>
            </a:r>
            <a:r>
              <a:rPr lang="cs-CZ" altLang="cs-CZ" dirty="0"/>
              <a:t> zařízení)</a:t>
            </a:r>
          </a:p>
        </p:txBody>
      </p:sp>
    </p:spTree>
    <p:extLst>
      <p:ext uri="{BB962C8B-B14F-4D97-AF65-F5344CB8AC3E}">
        <p14:creationId xmlns:p14="http://schemas.microsoft.com/office/powerpoint/2010/main" val="140239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 numCol="1">
            <a:normAutofit fontScale="92500" lnSpcReduction="20000"/>
          </a:bodyPr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Francouzský 12 liberní kanon typu </a:t>
            </a:r>
            <a:r>
              <a:rPr lang="cs-CZ" altLang="cs-CZ" dirty="0" err="1"/>
              <a:t>Gribeauval</a:t>
            </a:r>
            <a:r>
              <a:rPr lang="cs-CZ" altLang="cs-CZ" dirty="0"/>
              <a:t> (1776)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 numCol="1">
            <a:normAutofit fontScale="92500" lnSpcReduction="20000"/>
          </a:bodyPr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Francouzský lehký kanon 75mm </a:t>
            </a:r>
            <a:r>
              <a:rPr lang="cs-CZ" altLang="cs-CZ" dirty="0" err="1"/>
              <a:t>mle</a:t>
            </a:r>
            <a:r>
              <a:rPr lang="cs-CZ" altLang="cs-CZ" dirty="0"/>
              <a:t> 1897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1916832"/>
            <a:ext cx="3799481" cy="28083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3744416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4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Fortifikace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Od poloviny 19. století stavba polygonálních pevností</a:t>
            </a:r>
          </a:p>
          <a:p>
            <a:r>
              <a:rPr lang="cs-CZ" altLang="cs-CZ" dirty="0"/>
              <a:t>Výraznější využití podzemních prostor a tunelů</a:t>
            </a:r>
          </a:p>
          <a:p>
            <a:r>
              <a:rPr lang="cs-CZ" altLang="cs-CZ" dirty="0"/>
              <a:t>„roztažení“ plochy pevností, budování předsunutých pozic</a:t>
            </a:r>
          </a:p>
          <a:p>
            <a:r>
              <a:rPr lang="cs-CZ" altLang="cs-CZ" dirty="0"/>
              <a:t>Systémy menších pevností a opevněných bodů v koloniálních a mimoevropských oblastech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22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Vojenské námořnictvo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10000"/>
          </a:bodyPr>
          <a:lstStyle/>
          <a:p>
            <a:r>
              <a:rPr lang="cs-CZ" altLang="cs-CZ" dirty="0"/>
              <a:t>Nástup parního pohonu lodí, železo nahrazuje dřevo jako konstrukční materiál</a:t>
            </a:r>
          </a:p>
          <a:p>
            <a:r>
              <a:rPr lang="cs-CZ" altLang="cs-CZ" dirty="0"/>
              <a:t>Pokusy o první ponorky</a:t>
            </a:r>
          </a:p>
          <a:p>
            <a:r>
              <a:rPr lang="cs-CZ" altLang="cs-CZ" dirty="0"/>
              <a:t>Námořní miny a torpéda</a:t>
            </a:r>
          </a:p>
          <a:p>
            <a:r>
              <a:rPr lang="cs-CZ" altLang="cs-CZ" dirty="0"/>
              <a:t>Rusko-japonská válka zdůraznila vliv těžkého dělostřelectva – řadové lodě, doplněné křižníky (průzkum, podpora, samostatné akce proti komunikacím nepřítele..), torpédoborce a torpédovky</a:t>
            </a:r>
          </a:p>
          <a:p>
            <a:r>
              <a:rPr lang="cs-CZ" altLang="cs-CZ" dirty="0"/>
              <a:t>Moderní bitevní loď Dreadnought (1906) spuštěna na vodu ve Velké Británii, následuje stavba dalších nových bitevních lodí.</a:t>
            </a:r>
          </a:p>
        </p:txBody>
      </p:sp>
    </p:spTree>
    <p:extLst>
      <p:ext uri="{BB962C8B-B14F-4D97-AF65-F5344CB8AC3E}">
        <p14:creationId xmlns:p14="http://schemas.microsoft.com/office/powerpoint/2010/main" val="376194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numCol="1"/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HMS Victory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numCol="1"/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HMS Dreadnought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19" y="1988840"/>
            <a:ext cx="4181109" cy="28803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1248" y="1988840"/>
            <a:ext cx="382565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1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Vzdušné síly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cs-CZ" altLang="cs-CZ" dirty="0"/>
              <a:t>Koncem 18. století ve Francii využití balonu k pozorování</a:t>
            </a:r>
          </a:p>
          <a:p>
            <a:r>
              <a:rPr lang="cs-CZ" altLang="cs-CZ" dirty="0"/>
              <a:t>Pokus o bombardování Rakušany při obléhání Benátek 1849</a:t>
            </a:r>
          </a:p>
          <a:p>
            <a:r>
              <a:rPr lang="cs-CZ" altLang="cs-CZ" dirty="0"/>
              <a:t>Balónoví kurýři a fotografování</a:t>
            </a:r>
          </a:p>
          <a:p>
            <a:r>
              <a:rPr lang="cs-CZ" altLang="cs-CZ" dirty="0"/>
              <a:t>Od 70. let 19. století rozvoj vzducholodí</a:t>
            </a:r>
          </a:p>
          <a:p>
            <a:r>
              <a:rPr lang="cs-CZ" altLang="cs-CZ" dirty="0"/>
              <a:t>Letadla těžší vzduchu od přelomu 19./20. století</a:t>
            </a:r>
          </a:p>
          <a:p>
            <a:r>
              <a:rPr lang="cs-CZ" altLang="cs-CZ" dirty="0"/>
              <a:t>Během italsko-turecké války (1911) využití letadel k průzkumu, první pokusy s bombardováním</a:t>
            </a:r>
          </a:p>
        </p:txBody>
      </p:sp>
    </p:spTree>
    <p:extLst>
      <p:ext uri="{BB962C8B-B14F-4D97-AF65-F5344CB8AC3E}">
        <p14:creationId xmlns:p14="http://schemas.microsoft.com/office/powerpoint/2010/main" val="293627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Snahy o odzbrojení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altLang="cs-CZ" dirty="0"/>
              <a:t>Haagské konference (1898 a 1907)</a:t>
            </a:r>
          </a:p>
          <a:p>
            <a:pPr lvl="1"/>
            <a:r>
              <a:rPr lang="cs-CZ" altLang="cs-CZ" dirty="0"/>
              <a:t>nedošlo k dohodě o omezení zbrojení</a:t>
            </a:r>
          </a:p>
          <a:p>
            <a:pPr lvl="1"/>
            <a:r>
              <a:rPr lang="cs-CZ" altLang="cs-CZ" dirty="0"/>
              <a:t>ustaven stálý arbitrážní soud (jen pro méně významné spory)</a:t>
            </a:r>
          </a:p>
          <a:p>
            <a:pPr lvl="1"/>
            <a:r>
              <a:rPr lang="cs-CZ" altLang="cs-CZ" dirty="0"/>
              <a:t>pravidla pro vedení války, zákaz určitých druhů zbraní či taktik (otravné plyny, bombardování ze vzducholodí, střely dumdum, útoky na otevřená města, zabíjení zajatců…)</a:t>
            </a:r>
          </a:p>
          <a:p>
            <a:pPr lvl="1"/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cs-CZ" altLang="cs-CZ" sz="3600" dirty="0" err="1"/>
              <a:t>Hilaire</a:t>
            </a:r>
            <a:r>
              <a:rPr lang="cs-CZ" altLang="cs-CZ" sz="3600" dirty="0"/>
              <a:t> </a:t>
            </a:r>
            <a:r>
              <a:rPr lang="cs-CZ" altLang="cs-CZ" sz="3600" dirty="0" err="1"/>
              <a:t>Beloc</a:t>
            </a:r>
            <a:r>
              <a:rPr lang="cs-CZ" altLang="cs-CZ" sz="3600" dirty="0"/>
              <a:t>, </a:t>
            </a:r>
            <a:r>
              <a:rPr lang="cs-CZ" altLang="cs-CZ" sz="3600" dirty="0" err="1"/>
              <a:t>The</a:t>
            </a:r>
            <a:r>
              <a:rPr lang="cs-CZ" altLang="cs-CZ" sz="3600" dirty="0"/>
              <a:t> </a:t>
            </a:r>
            <a:r>
              <a:rPr lang="cs-CZ" altLang="cs-CZ" sz="3600" dirty="0" err="1"/>
              <a:t>Modern</a:t>
            </a:r>
            <a:r>
              <a:rPr lang="cs-CZ" altLang="cs-CZ" sz="3600" dirty="0"/>
              <a:t> </a:t>
            </a:r>
            <a:r>
              <a:rPr lang="cs-CZ" altLang="cs-CZ" sz="3600" dirty="0" err="1"/>
              <a:t>Traveller</a:t>
            </a:r>
            <a:r>
              <a:rPr lang="cs-CZ" altLang="cs-CZ" sz="3600" dirty="0"/>
              <a:t> (1898), 2 odstavce z VI. části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en-US" sz="2000" dirty="0"/>
              <a:t>A Mutiny resulted.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I never shall forget the way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That Blood upon this awful day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Preserved us all from death.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He stood upon a little mound,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Cast his lethargic eyes around,</a:t>
            </a:r>
            <a:endParaRPr lang="cs-CZ" altLang="cs-CZ" sz="2000" dirty="0"/>
          </a:p>
          <a:p>
            <a:pPr>
              <a:buNone/>
            </a:pPr>
            <a:r>
              <a:rPr lang="en-US" sz="2000" dirty="0"/>
              <a:t>And said beneath his breath :</a:t>
            </a:r>
            <a:endParaRPr lang="cs-CZ" altLang="cs-CZ" sz="2000" dirty="0"/>
          </a:p>
          <a:p>
            <a:pPr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 numCol="1">
            <a:normAutofit/>
          </a:bodyPr>
          <a:lstStyle/>
          <a:p>
            <a:r>
              <a:rPr lang="en-US" sz="4000" dirty="0"/>
              <a:t>Whatever happens we have got</a:t>
            </a:r>
            <a:br>
              <a:rPr lang="cs-CZ" altLang="cs-CZ" sz="4000" dirty="0"/>
            </a:br>
            <a:r>
              <a:rPr lang="en-US" sz="4000" dirty="0"/>
              <a:t>The Maxim Gun, and they have not.</a:t>
            </a:r>
            <a:br>
              <a:rPr lang="cs-CZ" altLang="cs-CZ" dirty="0"/>
            </a:b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96952"/>
            <a:ext cx="6531474" cy="4127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Hlavní války v období 1815-1914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numCol="1">
            <a:normAutofit fontScale="77500" lnSpcReduction="20000"/>
          </a:bodyPr>
          <a:lstStyle/>
          <a:p>
            <a:r>
              <a:rPr lang="cs-CZ" altLang="cs-CZ" dirty="0"/>
              <a:t>Latinskoamerické války za nezávislost</a:t>
            </a:r>
          </a:p>
          <a:p>
            <a:r>
              <a:rPr lang="cs-CZ" altLang="cs-CZ" dirty="0"/>
              <a:t>Revoluce 1848-1849</a:t>
            </a:r>
          </a:p>
          <a:p>
            <a:r>
              <a:rPr lang="cs-CZ" altLang="cs-CZ" dirty="0"/>
              <a:t>Krymská válka (1853-1856)</a:t>
            </a:r>
          </a:p>
          <a:p>
            <a:r>
              <a:rPr lang="cs-CZ" altLang="cs-CZ" dirty="0"/>
              <a:t>Válka Rakouska proti Francii a Piemontu (1859)</a:t>
            </a:r>
          </a:p>
          <a:p>
            <a:r>
              <a:rPr lang="cs-CZ" altLang="cs-CZ" dirty="0"/>
              <a:t>Americká občanská válka (1861-1865)</a:t>
            </a:r>
          </a:p>
          <a:p>
            <a:r>
              <a:rPr lang="cs-CZ" altLang="cs-CZ" dirty="0"/>
              <a:t>Války za německé sjednocení (Dánská válka 1864, Prusko-rakouská válka 1866, Prusko-francouzská válka 1870-1871)</a:t>
            </a:r>
          </a:p>
          <a:p>
            <a:r>
              <a:rPr lang="cs-CZ" altLang="cs-CZ" dirty="0"/>
              <a:t>Búrské války (1880-1881 a 1899-1902)</a:t>
            </a:r>
          </a:p>
          <a:p>
            <a:r>
              <a:rPr lang="cs-CZ" altLang="cs-CZ" dirty="0"/>
              <a:t>Americko-španělská válka (1898)</a:t>
            </a:r>
          </a:p>
          <a:p>
            <a:r>
              <a:rPr lang="cs-CZ" altLang="cs-CZ" dirty="0"/>
              <a:t>Rusko-japonská válka (1904-1905)</a:t>
            </a:r>
          </a:p>
          <a:p>
            <a:r>
              <a:rPr lang="cs-CZ" altLang="cs-CZ" dirty="0"/>
              <a:t>Balkánské války (1912-1913)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269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cs-CZ" altLang="cs-CZ" dirty="0"/>
              <a:t>Průmyslová revoluce a vědecké objevy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r>
              <a:rPr lang="cs-CZ" altLang="cs-CZ" dirty="0"/>
              <a:t>Konzervovaná strava</a:t>
            </a:r>
          </a:p>
          <a:p>
            <a:r>
              <a:rPr lang="cs-CZ" altLang="cs-CZ" dirty="0"/>
              <a:t>Železnice</a:t>
            </a:r>
          </a:p>
          <a:p>
            <a:r>
              <a:rPr lang="cs-CZ" altLang="cs-CZ" dirty="0"/>
              <a:t>Telegraf (od konce století experimenty s bezdrátovým telegrafem)</a:t>
            </a:r>
          </a:p>
          <a:p>
            <a:r>
              <a:rPr lang="cs-CZ" altLang="cs-CZ" dirty="0"/>
              <a:t>Průmyslová výroba (i u zbraní)</a:t>
            </a:r>
          </a:p>
          <a:p>
            <a:r>
              <a:rPr lang="cs-CZ" altLang="cs-CZ" dirty="0"/>
              <a:t>Pokrok ve zpracování ocele</a:t>
            </a:r>
          </a:p>
          <a:p>
            <a:r>
              <a:t>Chemie</a:t>
            </a:r>
          </a:p>
          <a:p>
            <a:r>
              <a:rPr lang="cs-CZ" altLang="cs-CZ" dirty="0"/>
              <a:t>…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675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Britská armáda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    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	1742		           1815		1914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0200"/>
            <a:ext cx="2301171" cy="3629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r="16487"/>
          <a:stretch/>
        </p:blipFill>
        <p:spPr>
          <a:xfrm>
            <a:off x="6444208" y="1628800"/>
            <a:ext cx="2142152" cy="3608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628800"/>
            <a:ext cx="1142334" cy="37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altLang="cs-CZ" dirty="0"/>
              <a:t>Moderní národy a nacionalismus</a:t>
            </a:r>
          </a:p>
          <a:p>
            <a:r>
              <a:rPr lang="cs-CZ" altLang="cs-CZ" dirty="0"/>
              <a:t>Sociální opatření</a:t>
            </a:r>
          </a:p>
          <a:p>
            <a:r>
              <a:rPr lang="cs-CZ" altLang="cs-CZ" dirty="0"/>
              <a:t>Jak mobilizovat veřejnost pro potřeby války?</a:t>
            </a:r>
          </a:p>
        </p:txBody>
      </p:sp>
    </p:spTree>
    <p:extLst>
      <p:ext uri="{BB962C8B-B14F-4D97-AF65-F5344CB8AC3E}">
        <p14:creationId xmlns:p14="http://schemas.microsoft.com/office/powerpoint/2010/main" val="159428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Doplňování armád  a složení vojska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20000"/>
          </a:bodyPr>
          <a:lstStyle/>
          <a:p>
            <a:r>
              <a:rPr lang="cs-CZ" altLang="cs-CZ" dirty="0"/>
              <a:t>V polovině 19. století tři druhy doplňování:</a:t>
            </a:r>
          </a:p>
          <a:p>
            <a:endParaRPr lang="cs-CZ" altLang="cs-CZ" dirty="0"/>
          </a:p>
          <a:p>
            <a:pPr marL="514350" indent="-514350">
              <a:buAutoNum type="arabicPeriod"/>
            </a:pPr>
            <a:r>
              <a:rPr lang="cs-CZ" altLang="cs-CZ" dirty="0"/>
              <a:t>Všeobecná branná povinnost;</a:t>
            </a:r>
          </a:p>
          <a:p>
            <a:pPr marL="514350" indent="-514350">
              <a:buAutoNum type="arabicPeriod"/>
            </a:pPr>
            <a:r>
              <a:rPr lang="cs-CZ" altLang="cs-CZ" dirty="0"/>
              <a:t>Rekrutská povinnost;</a:t>
            </a:r>
          </a:p>
          <a:p>
            <a:pPr marL="514350" indent="-514350">
              <a:buAutoNum type="arabicPeriod"/>
            </a:pPr>
            <a:r>
              <a:rPr lang="cs-CZ" altLang="cs-CZ" dirty="0"/>
              <a:t>Systém najímání a verbování.</a:t>
            </a:r>
          </a:p>
          <a:p>
            <a:endParaRPr lang="cs-CZ" altLang="cs-CZ" dirty="0"/>
          </a:p>
          <a:p>
            <a:r>
              <a:rPr lang="cs-CZ" altLang="cs-CZ" dirty="0"/>
              <a:t>Ke konci století typický model – všeobecná branná povinnost, kratší prezenční služba, následně voják v záloze, povoláván na cvičení nebo v případě krizí (částečná mobilizace), starší součástí zeměbrany</a:t>
            </a:r>
          </a:p>
          <a:p>
            <a:r>
              <a:rPr lang="cs-CZ" altLang="cs-CZ" dirty="0"/>
              <a:t>Systém výcviku záložních důstojníků</a:t>
            </a:r>
          </a:p>
        </p:txBody>
      </p:sp>
    </p:spTree>
    <p:extLst>
      <p:ext uri="{BB962C8B-B14F-4D97-AF65-F5344CB8AC3E}">
        <p14:creationId xmlns:p14="http://schemas.microsoft.com/office/powerpoint/2010/main" val="14022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sz="3600" dirty="0"/>
              <a:t>Rozvoj strategie a strategického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altLang="cs-CZ" dirty="0" err="1"/>
              <a:t>Jomini</a:t>
            </a:r>
            <a:r>
              <a:rPr lang="cs-CZ" altLang="cs-CZ" dirty="0"/>
              <a:t> – operační linie pro vedení útočných operací, využití řady příkladů z Napoleonských válek</a:t>
            </a:r>
          </a:p>
          <a:p>
            <a:r>
              <a:rPr lang="cs-CZ" altLang="cs-CZ" dirty="0" err="1"/>
              <a:t>Clausewitz</a:t>
            </a:r>
            <a:r>
              <a:rPr lang="cs-CZ" altLang="cs-CZ" dirty="0"/>
              <a:t> – válka v širším kontextu („pokračování politiky jinými prostředky“)</a:t>
            </a:r>
          </a:p>
          <a:p>
            <a:r>
              <a:rPr lang="cs-CZ" altLang="cs-CZ" dirty="0" err="1"/>
              <a:t>Mahan</a:t>
            </a:r>
            <a:r>
              <a:rPr lang="cs-CZ" altLang="cs-CZ" dirty="0"/>
              <a:t> – důraz na námořní sílu, ovládnutí námořních komunikací</a:t>
            </a:r>
          </a:p>
          <a:p>
            <a:r>
              <a:rPr lang="cs-CZ" altLang="cs-CZ" dirty="0"/>
              <a:t>řada dalších teoretiků</a:t>
            </a:r>
          </a:p>
        </p:txBody>
      </p:sp>
    </p:spTree>
    <p:extLst>
      <p:ext uri="{BB962C8B-B14F-4D97-AF65-F5344CB8AC3E}">
        <p14:creationId xmlns:p14="http://schemas.microsoft.com/office/powerpoint/2010/main" val="60622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Pěchota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7500" lnSpcReduction="20000"/>
          </a:bodyPr>
          <a:lstStyle/>
          <a:p>
            <a:r>
              <a:rPr lang="cs-CZ" altLang="cs-CZ" dirty="0"/>
              <a:t>Zdokonalování zbraní:</a:t>
            </a:r>
          </a:p>
          <a:p>
            <a:pPr lvl="1"/>
            <a:r>
              <a:rPr lang="cs-CZ" altLang="cs-CZ" dirty="0"/>
              <a:t>drážkovaná hlaveň</a:t>
            </a:r>
          </a:p>
          <a:p>
            <a:pPr lvl="1"/>
            <a:r>
              <a:rPr lang="cs-CZ" altLang="cs-CZ" dirty="0"/>
              <a:t>změna tvaru projektilu</a:t>
            </a:r>
          </a:p>
          <a:p>
            <a:pPr lvl="1"/>
            <a:r>
              <a:rPr lang="cs-CZ" altLang="cs-CZ" dirty="0"/>
              <a:t>postupný přechod k zadovkám (místo 3 ran cca. 10 ran za minutu) – bitva u Hradce Králové</a:t>
            </a:r>
          </a:p>
          <a:p>
            <a:pPr lvl="1"/>
            <a:r>
              <a:rPr lang="cs-CZ" altLang="cs-CZ" dirty="0"/>
              <a:t>kovové nábojnice</a:t>
            </a:r>
          </a:p>
          <a:p>
            <a:pPr lvl="1"/>
            <a:r>
              <a:rPr lang="cs-CZ" altLang="cs-CZ" dirty="0"/>
              <a:t>bezdýmný střelný prach (1884)</a:t>
            </a:r>
          </a:p>
          <a:p>
            <a:pPr lvl="1"/>
            <a:r>
              <a:rPr lang="cs-CZ" altLang="cs-CZ" dirty="0"/>
              <a:t>opakovací pušky – ke konci století v rážích 6-8 mm, efektivní střelba přes 500 m, teoreticky až 2,5 km, přes 10 mířených výstřelů za minutu (rekord – britský instruktor, 38 zásahů za minutu na vzdálenost 270 m do terče o rozměrech 30x30 cm)</a:t>
            </a:r>
          </a:p>
          <a:p>
            <a:r>
              <a:rPr lang="cs-CZ" altLang="cs-CZ" dirty="0"/>
              <a:t>Kulomety</a:t>
            </a:r>
          </a:p>
          <a:p>
            <a:r>
              <a:rPr lang="cs-CZ" altLang="cs-CZ" dirty="0"/>
              <a:t>Miny</a:t>
            </a:r>
          </a:p>
        </p:txBody>
      </p:sp>
    </p:spTree>
    <p:extLst>
      <p:ext uri="{BB962C8B-B14F-4D97-AF65-F5344CB8AC3E}">
        <p14:creationId xmlns:p14="http://schemas.microsoft.com/office/powerpoint/2010/main" val="230699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Vliv na taktiku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514350" indent="-514350">
              <a:buAutoNum type="arabicPeriod"/>
            </a:pPr>
            <a:r>
              <a:rPr lang="cs-CZ" altLang="cs-CZ" dirty="0"/>
              <a:t>Rozptýlení útvarů</a:t>
            </a:r>
          </a:p>
          <a:p>
            <a:pPr marL="514350" indent="-514350">
              <a:buAutoNum type="arabicPeriod"/>
            </a:pPr>
            <a:r>
              <a:rPr lang="cs-CZ" altLang="cs-CZ" dirty="0"/>
              <a:t>Zvýšený důraz na rychlost a manévrování</a:t>
            </a:r>
          </a:p>
          <a:p>
            <a:pPr marL="514350" indent="-514350">
              <a:buAutoNum type="arabicPeriod"/>
            </a:pPr>
            <a:r>
              <a:rPr lang="cs-CZ" altLang="cs-CZ" dirty="0"/>
              <a:t>První zákopy, polní opevnění</a:t>
            </a:r>
          </a:p>
          <a:p>
            <a:pPr marL="514350" indent="-514350">
              <a:buAutoNum type="arabicPeriod"/>
            </a:pPr>
            <a:r>
              <a:rPr lang="cs-CZ" altLang="cs-CZ" dirty="0"/>
              <a:t>Omezení čelních útoků jízdy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40594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677</Words>
  <Application>Microsoft Office PowerPoint</Application>
  <PresentationFormat>Předvádění na obrazovce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Vývoj v 19. století</vt:lpstr>
      <vt:lpstr>Hlavní války v období 1815-1914  </vt:lpstr>
      <vt:lpstr>Průmyslová revoluce a vědecké objevy</vt:lpstr>
      <vt:lpstr>Britská armáda</vt:lpstr>
      <vt:lpstr>Společnost</vt:lpstr>
      <vt:lpstr>Doplňování armád  a složení vojska</vt:lpstr>
      <vt:lpstr>Rozvoj strategie a strategického myšlení</vt:lpstr>
      <vt:lpstr>Pěchota</vt:lpstr>
      <vt:lpstr>Vliv na taktiku</vt:lpstr>
      <vt:lpstr>Dělostřelectvo</vt:lpstr>
      <vt:lpstr>Prezentace aplikace PowerPoint</vt:lpstr>
      <vt:lpstr>Fortifikace</vt:lpstr>
      <vt:lpstr>Vojenské námořnictvo</vt:lpstr>
      <vt:lpstr>Prezentace aplikace PowerPoint</vt:lpstr>
      <vt:lpstr>Vzdušné síly </vt:lpstr>
      <vt:lpstr>Snahy o odzbrojení</vt:lpstr>
      <vt:lpstr>Hilaire Beloc, The Modern Traveller (1898), 2 odstavce z VI. části</vt:lpstr>
      <vt:lpstr>Whatever happens we have got The Maxim Gun, and they have not.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CIKT</dc:creator>
  <cp:lastModifiedBy>Jakub Šedo</cp:lastModifiedBy>
  <cp:revision>81</cp:revision>
  <dcterms:created xsi:type="dcterms:W3CDTF">2013-10-20T08:36:54Z</dcterms:created>
  <dcterms:modified xsi:type="dcterms:W3CDTF">2019-11-05T08:46:00Z</dcterms:modified>
</cp:coreProperties>
</file>