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7"/>
  </p:notesMasterIdLst>
  <p:sldIdLst>
    <p:sldId id="256" r:id="rId2"/>
    <p:sldId id="276" r:id="rId3"/>
    <p:sldId id="303" r:id="rId4"/>
    <p:sldId id="258" r:id="rId5"/>
    <p:sldId id="259" r:id="rId6"/>
    <p:sldId id="275" r:id="rId7"/>
    <p:sldId id="260" r:id="rId8"/>
    <p:sldId id="261" r:id="rId9"/>
    <p:sldId id="262" r:id="rId10"/>
    <p:sldId id="278" r:id="rId11"/>
    <p:sldId id="264" r:id="rId12"/>
    <p:sldId id="277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9" r:id="rId22"/>
    <p:sldId id="274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295" r:id="rId44"/>
    <p:sldId id="301" r:id="rId45"/>
    <p:sldId id="302" r:id="rId4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7524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57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67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96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49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37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65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908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EB10EA0-2EC0-4B02-BDBD-4BF131F27CE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0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4279FC5-009B-40A8-810B-07FE68CE9787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67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37839B1-7E29-4BD0-9028-18025A06710B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2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827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1B432AD-342A-42D0-9EE3-266EA57B98BC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39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9DE53F0-CE12-4D92-A0DC-9AE609DB9A5E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42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7C4592C-34F0-434C-93EB-06B52CD29FB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33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815A475-AAE8-45B5-8EB2-82695987849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3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DA02F87-DA35-49E0-B0B6-30C8820FBD4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59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B92BC0D-052E-46B5-9268-2B2661E75CB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61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263C8EB-5030-4EB7-8C68-EA124B6BDC04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0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EE6F7D9-879E-44FF-8FD0-A788F333F67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altLang="cs-CZ" dirty="0">
                <a:latin typeface="Times New Roman" panose="02020603050405020304" pitchFamily="18" charset="0"/>
              </a:rPr>
              <a:t>937*643</a:t>
            </a:r>
            <a:r>
              <a:rPr lang="en-US" altLang="cs-CZ" dirty="0">
                <a:latin typeface="Times New Roman" panose="02020603050405020304" pitchFamily="18" charset="0"/>
              </a:rPr>
              <a:t>=602491</a:t>
            </a:r>
          </a:p>
          <a:p>
            <a:r>
              <a:rPr lang="en-US" altLang="cs-CZ" dirty="0">
                <a:latin typeface="Times New Roman" panose="02020603050405020304" pitchFamily="18" charset="0"/>
              </a:rPr>
              <a:t>521*911=474631</a:t>
            </a:r>
          </a:p>
          <a:p>
            <a:endParaRPr lang="cs-CZ" alt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21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5144510-012C-43F8-9072-CA2A9EB246A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35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56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9A352ED-502A-444D-9A28-6F9AAF3C2625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4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332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CC68FE9-3541-492D-B8C9-96E3857DF5E2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64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0DBCAF4-5AAF-4A4A-8ECD-F92C963C2D2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33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75D42EC-9BF7-4D44-BDAE-CD475875874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98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432EA28-29C2-4F9E-9836-7A6170CD983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66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75B44B5-FE70-4CB8-9264-4088F88D32E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982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DF31D2F-A94B-4534-BD6C-4CDB2F12E530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16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89F1819-00DE-42A3-888A-235FE7C82CA0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79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3B3E9FF-9654-4CBA-A723-A69CC4343C1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1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12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16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50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35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45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76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atmap.fortiguar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0" y="792675"/>
            <a:ext cx="9144000" cy="333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buNone/>
            </a:pPr>
            <a:r>
              <a:rPr lang="en" sz="6000"/>
              <a:t>Technologie a nástroje kybernetického boje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CCCCCC"/>
                </a:solidFill>
              </a:rPr>
              <a:t>BSS152, 3.10. 2019</a:t>
            </a:r>
          </a:p>
          <a:p>
            <a:pPr algn="r"/>
            <a:r>
              <a:rPr lang="en" dirty="0">
                <a:solidFill>
                  <a:srgbClr val="CCCCCC"/>
                </a:solidFill>
              </a:rPr>
              <a:t>Jakub Drmola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21775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1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Východiska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většina škod neúmyslná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bugy, nehody, přírodní katastrofy, ...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případně útoky zevnitř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např. nespokojení zaměstnanci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útoky v zásadě spočívají v nalezení a využití nějaké existující slabiny 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lidské, strukturální, implementační, technické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neexistuje dokonalý systém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Častá tvrzení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„biliony útoků“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cs-CZ" dirty="0"/>
              <a:t>čím dál zranitelnější“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airgap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Síťové útoky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DDoS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/>
              <a:t>botnet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/>
              <a:t>LOIC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/>
              <a:t>IRC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cs-CZ" dirty="0">
                <a:hlinkClick r:id="rId3"/>
              </a:rPr>
              <a:t>https://threatmap.fortiguard.com/</a:t>
            </a:r>
            <a:endParaRPr lang="en-US" dirty="0"/>
          </a:p>
          <a:p>
            <a:pPr marL="457200" indent="-419100">
              <a:buSzPct val="166666"/>
              <a:buFont typeface="Arial"/>
              <a:buChar char="•"/>
            </a:pPr>
            <a:endParaRPr lang="cs-CZ" dirty="0"/>
          </a:p>
          <a:p>
            <a:pPr marL="457200" indent="-419100">
              <a:buSzPct val="166666"/>
              <a:buFont typeface="Arial"/>
              <a:buChar char="•"/>
            </a:pPr>
            <a:r>
              <a:rPr lang="cs-CZ" dirty="0" err="1"/>
              <a:t>spoofing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Man in the Middle</a:t>
            </a:r>
          </a:p>
          <a:p>
            <a:pPr marL="38100" lvl="0" indent="0" rtl="0">
              <a:buClr>
                <a:schemeClr val="dk2"/>
              </a:buClr>
              <a:buSzPct val="166666"/>
            </a:pPr>
            <a:endParaRPr lang="cs-CZ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28600"/>
            <a:ext cx="9144000" cy="4760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04800" y="0"/>
            <a:ext cx="8613625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152400"/>
            <a:ext cx="9144000" cy="50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Koncové útoky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defacement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drive by</a:t>
            </a:r>
            <a:r>
              <a:rPr lang="cs-CZ" dirty="0"/>
              <a:t>, </a:t>
            </a:r>
            <a:r>
              <a:rPr lang="cs-CZ" dirty="0" err="1"/>
              <a:t>watering</a:t>
            </a:r>
            <a:r>
              <a:rPr lang="cs-CZ" dirty="0"/>
              <a:t> hole</a:t>
            </a:r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ransomware/spyware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zero-day exploits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152400"/>
            <a:ext cx="9144001" cy="5879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Sociální inženýrství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využívání lidské hlouposti</a:t>
            </a:r>
            <a:r>
              <a:rPr lang="cs-CZ" dirty="0"/>
              <a:t> a naivity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phishing, spearphishing, whalephising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slabost a opakování hesel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přenosná média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mages.dailytech.com/nimage/22623_large_cyber-security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89" cy="59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9143999" cy="3455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58262" y="3710354"/>
            <a:ext cx="8493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u</a:t>
            </a:r>
            <a:r>
              <a:rPr lang="cs-CZ" sz="3000" dirty="0"/>
              <a:t>ž</a:t>
            </a:r>
            <a:r>
              <a:rPr lang="en-GB" sz="3000" dirty="0" err="1"/>
              <a:t>ivatelsk</a:t>
            </a:r>
            <a:r>
              <a:rPr lang="cs-CZ" sz="3000" dirty="0"/>
              <a:t>á</a:t>
            </a:r>
            <a:r>
              <a:rPr lang="en-GB" sz="3000" dirty="0"/>
              <a:t> </a:t>
            </a:r>
            <a:r>
              <a:rPr lang="en-GB" sz="3000" dirty="0" err="1"/>
              <a:t>podpora</a:t>
            </a:r>
            <a:r>
              <a:rPr lang="cs-CZ" sz="3000" dirty="0"/>
              <a:t>, servis, snaha pomoci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na živo, po telefonu, mailem, IM</a:t>
            </a:r>
            <a:endParaRPr lang="en-GB" sz="3000" dirty="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-cache-ec0.pinimg.com/736x/53/77/81/537781fbf8c01938221e48a5aef5f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2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Vypočetní síla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kryptografie vs. mooreův zákon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quantum computing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57200" y="4176713"/>
            <a:ext cx="7893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>
                <a:srgbClr val="EEEEEE"/>
              </a:buClr>
              <a:buSzPct val="45000"/>
            </a:pPr>
            <a:r>
              <a:rPr lang="cs-CZ" altLang="cs-CZ" sz="4000" b="1" dirty="0">
                <a:solidFill>
                  <a:srgbClr val="EEEEEE"/>
                </a:solidFill>
              </a:rPr>
              <a:t>Kryptologie a bezpečnost</a:t>
            </a:r>
            <a:endParaRPr lang="en-GB" altLang="cs-CZ" sz="4000" b="1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usenix.org/legacy/publications/library/proceedings/cardis02/full_papers/loureiro/loureiro_html/CARDIS2002-final-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1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2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bez matematiky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a s obrázky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cs-CZ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kryptologie, kryptografie, kryptoanalýza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cs-CZ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úvod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436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GB" altLang="cs-CZ" sz="4800" b="1" dirty="0" err="1">
                <a:solidFill>
                  <a:srgbClr val="FFFFFF"/>
                </a:solidFill>
                <a:cs typeface="Arial" panose="020B0604020202020204" pitchFamily="34" charset="0"/>
              </a:rPr>
              <a:t>Histor</a:t>
            </a:r>
            <a:r>
              <a:rPr lang="cs-CZ" altLang="cs-CZ" sz="4800" b="1" dirty="0" err="1">
                <a:solidFill>
                  <a:srgbClr val="FFFFFF"/>
                </a:solidFill>
                <a:cs typeface="Arial" panose="020B0604020202020204" pitchFamily="34" charset="0"/>
              </a:rPr>
              <a:t>ie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od antiky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pozvolný vývoj až do novověku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revoluce ve 20. století (války)</a:t>
            </a: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současnost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5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0"/>
            <a:ext cx="5284787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93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457199" y="257053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Prolamování kódů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198" y="1956226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frekvenční analýza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repetice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chyby operátorů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kódové knihy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hrubá síla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26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9144000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944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610" t="21519" r="15986" b="14045"/>
          <a:stretch/>
        </p:blipFill>
        <p:spPr>
          <a:xfrm>
            <a:off x="0" y="274637"/>
            <a:ext cx="9142431" cy="59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457199" y="23360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Některé pojmy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8636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Steganogra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fie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kdysi a dnes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text, obrázky, hudba</a:t>
            </a:r>
            <a:r>
              <a:rPr lang="en-GB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, </a:t>
            </a:r>
            <a:r>
              <a:rPr lang="en-GB" altLang="cs-CZ" sz="2600" dirty="0" err="1">
                <a:solidFill>
                  <a:srgbClr val="191919"/>
                </a:solidFill>
                <a:cs typeface="Arial" panose="020B0604020202020204" pitchFamily="34" charset="0"/>
              </a:rPr>
              <a:t>neviditeln</a:t>
            </a: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ý inkoust…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Hash</a:t>
            </a: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+ salt</a:t>
            </a:r>
            <a:endParaRPr lang="cs-CZ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241300" lvl="2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Security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through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obscurity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dat, algoritmu, klíče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Symetrie a asymetrie šifer</a:t>
            </a:r>
          </a:p>
          <a:p>
            <a:pPr marL="1104900" lvl="3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handshake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95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6038"/>
            <a:ext cx="5183187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82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8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06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067801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07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71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všude a pořád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digitální podpis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bankovnictví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komunikace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využití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102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228600"/>
            <a:ext cx="9142413" cy="58388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703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904875"/>
            <a:ext cx="9142413" cy="29098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6777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Group 1"/>
          <p:cNvGraphicFramePr>
            <a:graphicFrameLocks noGrp="1"/>
          </p:cNvGraphicFramePr>
          <p:nvPr/>
        </p:nvGraphicFramePr>
        <p:xfrm>
          <a:off x="0" y="0"/>
          <a:ext cx="9144000" cy="726439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6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61601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PIN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Freq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1234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10.713%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6.016%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1.881%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1.197%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7777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0.745%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1004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4444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0.526%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2222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6969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0.512%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9999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0.451%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3333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0.419%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5555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6666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0.366%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1313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0.304%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8888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4321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0.290%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0.285%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6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Vymezení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en" b="1" u="sng" dirty="0"/>
              <a:t>kybernetické</a:t>
            </a:r>
            <a:r>
              <a:rPr lang="en" dirty="0"/>
              <a:t> útoky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tj. mimo EWar, InfoWar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satelity, C3, drony, atp.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513"/>
            <a:ext cx="8278813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2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327391" y="335940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Možná řešení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514350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password managers</a:t>
            </a:r>
          </a:p>
          <a:p>
            <a:pPr marL="514350" indent="-51435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514350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password policies</a:t>
            </a:r>
          </a:p>
          <a:p>
            <a:pPr marL="730250" lvl="1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komplexita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730250" lvl="1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neopakování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5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503237" y="292222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Výpočetní síla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stále delší klíče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Moore's Law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kvantové procesory?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63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GB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CIA</a:t>
            </a: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(</a:t>
            </a:r>
            <a:r>
              <a:rPr lang="en-GB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)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confidentiality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integrity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authentication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non-repudiation</a:t>
            </a:r>
          </a:p>
        </p:txBody>
      </p:sp>
    </p:spTree>
    <p:extLst>
      <p:ext uri="{BB962C8B-B14F-4D97-AF65-F5344CB8AC3E}">
        <p14:creationId xmlns:p14="http://schemas.microsoft.com/office/powerpoint/2010/main" val="1077714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503237" y="400906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Řízení přístupu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5885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identifikace, autorizace, autentizace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co jste, znáte, máte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biometrika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výhody, nevýhody</a:t>
            </a: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FAR, FRR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09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isbiometrics.wikidot.com/local--files/start/Biometrics_traits_classification%5b1%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2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Archetypy útoků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akvizice informací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a následná diseminace/exploitace</a:t>
            </a:r>
          </a:p>
          <a:p>
            <a:pPr marL="457200" lvl="0" indent="-419100">
              <a:buSzPct val="166666"/>
              <a:buFont typeface="Arial"/>
              <a:buChar char="•"/>
            </a:pPr>
            <a:r>
              <a:rPr lang="en" dirty="0"/>
              <a:t>šíření informací</a:t>
            </a:r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" dirty="0"/>
              <a:t>propaganda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disrupce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procesů a služeb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destrukce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dat/zařízení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</a:t>
            </a:r>
            <a:r>
              <a:rPr lang="en-GB" dirty="0" err="1"/>
              <a:t>chr</a:t>
            </a:r>
            <a:r>
              <a:rPr lang="cs-CZ" dirty="0" err="1"/>
              <a:t>áníme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CIA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Confidentiality</a:t>
            </a: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Integrity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Availability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3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Technické minimum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endParaRPr lang="cs-CZ" dirty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endParaRPr lang="cs-CZ" dirty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en" dirty="0"/>
              <a:t>aneb jak funguje internet</a:t>
            </a:r>
            <a:endParaRPr lang="cs-CZ" dirty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cs-CZ" dirty="0"/>
              <a:t>a některé další důležité technologie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76200" y="0"/>
            <a:ext cx="8960475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76200" y="0"/>
            <a:ext cx="8984926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461</Words>
  <Application>Microsoft Office PowerPoint</Application>
  <PresentationFormat>On-screen Show (4:3)</PresentationFormat>
  <Paragraphs>228</Paragraphs>
  <Slides>45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Microsoft YaHei</vt:lpstr>
      <vt:lpstr>Arial</vt:lpstr>
      <vt:lpstr>Courier New</vt:lpstr>
      <vt:lpstr>Times New Roman</vt:lpstr>
      <vt:lpstr>modern</vt:lpstr>
      <vt:lpstr>Technologie a nástroje kybernetického boje</vt:lpstr>
      <vt:lpstr>PowerPoint Presentation</vt:lpstr>
      <vt:lpstr>PowerPoint Presentation</vt:lpstr>
      <vt:lpstr>Vymezení</vt:lpstr>
      <vt:lpstr>Archetypy útoků</vt:lpstr>
      <vt:lpstr>Co chráníme</vt:lpstr>
      <vt:lpstr>Technické minimum</vt:lpstr>
      <vt:lpstr>PowerPoint Presentation</vt:lpstr>
      <vt:lpstr>PowerPoint Presentation</vt:lpstr>
      <vt:lpstr>PowerPoint Presentation</vt:lpstr>
      <vt:lpstr>Východiska</vt:lpstr>
      <vt:lpstr>Častá tvrzení</vt:lpstr>
      <vt:lpstr>Síťové útoky</vt:lpstr>
      <vt:lpstr>PowerPoint Presentation</vt:lpstr>
      <vt:lpstr>PowerPoint Presentation</vt:lpstr>
      <vt:lpstr>PowerPoint Presentation</vt:lpstr>
      <vt:lpstr>Koncové útoky</vt:lpstr>
      <vt:lpstr>PowerPoint Presentation</vt:lpstr>
      <vt:lpstr>Sociální inženýrství</vt:lpstr>
      <vt:lpstr>PowerPoint Presentation</vt:lpstr>
      <vt:lpstr>PowerPoint Presentation</vt:lpstr>
      <vt:lpstr>Vypočetní síla</vt:lpstr>
      <vt:lpstr>PowerPoint Presentation</vt:lpstr>
      <vt:lpstr>PowerPoint Presentation</vt:lpstr>
      <vt:lpstr>Základní úvod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Současné využití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a nástroje kybernetického boje</dc:title>
  <dc:creator>cloth</dc:creator>
  <cp:lastModifiedBy>Jakub Drmola</cp:lastModifiedBy>
  <cp:revision>13</cp:revision>
  <dcterms:modified xsi:type="dcterms:W3CDTF">2019-10-03T12:43:32Z</dcterms:modified>
</cp:coreProperties>
</file>