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61" r:id="rId3"/>
    <p:sldId id="296" r:id="rId4"/>
    <p:sldId id="297" r:id="rId5"/>
    <p:sldId id="258" r:id="rId6"/>
    <p:sldId id="284" r:id="rId7"/>
    <p:sldId id="260" r:id="rId8"/>
    <p:sldId id="271" r:id="rId9"/>
    <p:sldId id="287" r:id="rId10"/>
    <p:sldId id="283" r:id="rId11"/>
    <p:sldId id="300" r:id="rId12"/>
    <p:sldId id="285" r:id="rId13"/>
    <p:sldId id="281" r:id="rId14"/>
    <p:sldId id="278" r:id="rId15"/>
    <p:sldId id="286" r:id="rId16"/>
    <p:sldId id="299" r:id="rId17"/>
    <p:sldId id="26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261"/>
            <p14:sldId id="296"/>
            <p14:sldId id="297"/>
            <p14:sldId id="258"/>
            <p14:sldId id="284"/>
            <p14:sldId id="260"/>
            <p14:sldId id="271"/>
            <p14:sldId id="287"/>
            <p14:sldId id="283"/>
            <p14:sldId id="300"/>
            <p14:sldId id="285"/>
            <p14:sldId id="281"/>
            <p14:sldId id="278"/>
            <p14:sldId id="286"/>
            <p14:sldId id="299"/>
            <p14:sldId id="263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92" autoAdjust="0"/>
  </p:normalViewPr>
  <p:slideViewPr>
    <p:cSldViewPr snapToGrid="0">
      <p:cViewPr varScale="1">
        <p:scale>
          <a:sx n="84" d="100"/>
          <a:sy n="84" d="100"/>
        </p:scale>
        <p:origin x="-39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24. 10. 2019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/>
              <a:t>Vojenská politika NATO  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157 Vojenská politika  </a:t>
            </a:r>
          </a:p>
          <a:p>
            <a:pPr algn="ctr"/>
            <a:r>
              <a:rPr lang="cs-CZ" dirty="0" smtClean="0"/>
              <a:t>23. 10. 2019</a:t>
            </a:r>
            <a:endParaRPr lang="cs-CZ" dirty="0"/>
          </a:p>
        </p:txBody>
      </p:sp>
      <p:pic>
        <p:nvPicPr>
          <p:cNvPr id="1026" name="Picture 2" descr="Výsledek obrázku pro 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93" y="237392"/>
            <a:ext cx="5481873" cy="31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organizace – </a:t>
            </a:r>
            <a:r>
              <a:rPr lang="cs-CZ" b="1" dirty="0" smtClean="0"/>
              <a:t>Vojenská složka</a:t>
            </a: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  Vojenský výbor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  Velitelství spojeneckých sil pro </a:t>
            </a:r>
            <a:r>
              <a:rPr lang="cs-CZ" altLang="cs-CZ" b="1" dirty="0" smtClean="0"/>
              <a:t>operace (</a:t>
            </a:r>
            <a:r>
              <a:rPr lang="cs-CZ" altLang="cs-CZ" b="1" dirty="0" err="1" smtClean="0"/>
              <a:t>Allied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Command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Operations</a:t>
            </a:r>
            <a:r>
              <a:rPr lang="cs-CZ" altLang="cs-CZ" b="1" dirty="0" smtClean="0"/>
              <a:t> - ACO)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</a:t>
            </a:r>
            <a:r>
              <a:rPr lang="cs-CZ" altLang="cs-CZ" dirty="0" err="1" smtClean="0"/>
              <a:t>Casteau</a:t>
            </a:r>
            <a:r>
              <a:rPr lang="cs-CZ" altLang="cs-CZ" dirty="0" smtClean="0"/>
              <a:t>, Belgie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SHAPE (</a:t>
            </a:r>
            <a:r>
              <a:rPr lang="cs-CZ" altLang="cs-CZ" dirty="0" err="1" smtClean="0"/>
              <a:t>Supreme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Headquarters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Allied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Powers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Europe</a:t>
            </a:r>
            <a:r>
              <a:rPr lang="cs-CZ" altLang="cs-CZ" dirty="0" smtClean="0"/>
              <a:t>) – „generální štáb NATO“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SACEUR (</a:t>
            </a:r>
            <a:r>
              <a:rPr lang="cs-CZ" altLang="cs-CZ" dirty="0" err="1" smtClean="0"/>
              <a:t>Supreme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Allied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Commander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Europe</a:t>
            </a:r>
            <a:r>
              <a:rPr lang="cs-CZ" altLang="cs-CZ" dirty="0" smtClean="0"/>
              <a:t>) je hlavou SHAPE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  </a:t>
            </a:r>
            <a:r>
              <a:rPr lang="cs-CZ" altLang="cs-CZ" b="1" dirty="0"/>
              <a:t>Velitelství spojeneckých sil pro transformaci </a:t>
            </a:r>
            <a:r>
              <a:rPr lang="cs-CZ" altLang="cs-CZ" b="1" dirty="0" smtClean="0"/>
              <a:t>(</a:t>
            </a:r>
            <a:r>
              <a:rPr lang="cs-CZ" altLang="cs-CZ" b="1" dirty="0" err="1" smtClean="0"/>
              <a:t>Allied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Command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Transformation</a:t>
            </a:r>
            <a:r>
              <a:rPr lang="cs-CZ" altLang="cs-CZ" b="1" dirty="0" smtClean="0"/>
              <a:t> - ACT)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Norfolk, Virgínie, USA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Strategické myšlení, získávání a rozvoj dovedností, vzdělávání, obranné plánování, kooperace, analytika, predikce, standardizace a </a:t>
            </a:r>
            <a:r>
              <a:rPr lang="cs-CZ" altLang="cs-CZ" b="1" dirty="0" smtClean="0"/>
              <a:t>interoperabilita </a:t>
            </a:r>
            <a:endParaRPr lang="cs-CZ" altLang="cs-CZ" b="1" dirty="0"/>
          </a:p>
          <a:p>
            <a:endParaRPr lang="de-DE" dirty="0"/>
          </a:p>
        </p:txBody>
      </p:sp>
      <p:pic>
        <p:nvPicPr>
          <p:cNvPr id="4098" name="Picture 2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176950" y="1846263"/>
            <a:ext cx="10619715" cy="4022725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500" dirty="0" smtClean="0"/>
              <a:t>           Sir. </a:t>
            </a:r>
            <a:r>
              <a:rPr lang="cs-CZ" sz="1500" dirty="0" err="1" smtClean="0"/>
              <a:t>Stuart</a:t>
            </a:r>
            <a:r>
              <a:rPr lang="cs-CZ" sz="1500" dirty="0" smtClean="0"/>
              <a:t> </a:t>
            </a:r>
            <a:r>
              <a:rPr lang="cs-CZ" sz="1500" dirty="0" err="1" smtClean="0"/>
              <a:t>Peach</a:t>
            </a:r>
            <a:r>
              <a:rPr lang="cs-CZ" sz="1500" dirty="0" smtClean="0"/>
              <a:t>,                                              Generálporučík František </a:t>
            </a:r>
            <a:r>
              <a:rPr lang="cs-CZ" sz="1500" dirty="0" err="1" smtClean="0"/>
              <a:t>Malenínský</a:t>
            </a:r>
            <a:r>
              <a:rPr lang="cs-CZ" sz="1500" dirty="0" smtClean="0"/>
              <a:t>,                                             </a:t>
            </a:r>
            <a:r>
              <a:rPr lang="cs-CZ" sz="1500" dirty="0" err="1" smtClean="0"/>
              <a:t>Tod</a:t>
            </a:r>
            <a:r>
              <a:rPr lang="cs-CZ" sz="1500" dirty="0" smtClean="0"/>
              <a:t> D. </a:t>
            </a:r>
            <a:r>
              <a:rPr lang="cs-CZ" sz="1500" dirty="0" err="1" smtClean="0"/>
              <a:t>Wolters</a:t>
            </a:r>
            <a:r>
              <a:rPr lang="cs-CZ" sz="1500" dirty="0" smtClean="0"/>
              <a:t>,</a:t>
            </a:r>
          </a:p>
          <a:p>
            <a:r>
              <a:rPr lang="cs-CZ" sz="1500" dirty="0" smtClean="0"/>
              <a:t>  předseda Vojenského výboru                                    zástupce ČR ve Vojenském výboru                                                      SACEUR</a:t>
            </a:r>
            <a:endParaRPr lang="cs-CZ" sz="1500" dirty="0"/>
          </a:p>
        </p:txBody>
      </p:sp>
      <p:pic>
        <p:nvPicPr>
          <p:cNvPr id="5122" name="Picture 2" descr="Image result for stuart peach s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82" y="1457608"/>
            <a:ext cx="2556454" cy="34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rantišek maleníns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89" y="1457608"/>
            <a:ext cx="2529967" cy="34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hape.nato.int/systems/image_thumbnail.ashx?file=/resources/3/bios/wolters.jpg&amp;Size=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84" y="1494294"/>
            <a:ext cx="2701176" cy="33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Vojenská politika NATO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33082" y="1854787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Strategická koncepce 2010 – </a:t>
            </a:r>
            <a:r>
              <a:rPr lang="cs-CZ" dirty="0"/>
              <a:t>kolektivní obrana, krizový management, společná bezpečnost 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Hlavní snahou společné vojenské politiky Aliance je </a:t>
            </a:r>
            <a:r>
              <a:rPr lang="cs-CZ" b="1" dirty="0" smtClean="0"/>
              <a:t>opakované a neustále zvyšování interoperability – </a:t>
            </a:r>
            <a:r>
              <a:rPr lang="cs-CZ" dirty="0" smtClean="0"/>
              <a:t>schopnosti různých elementů, systémů a organizací fungovat společně a efektivně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Standardizace (výzbroje, komunikace, velení, výcviku)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Společná cvičení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Operace krizového managementu a </a:t>
            </a:r>
            <a:r>
              <a:rPr lang="cs-CZ" dirty="0" err="1" smtClean="0"/>
              <a:t>lessons</a:t>
            </a:r>
            <a:r>
              <a:rPr lang="cs-CZ" dirty="0" smtClean="0"/>
              <a:t> </a:t>
            </a:r>
            <a:r>
              <a:rPr lang="cs-CZ" dirty="0" err="1" smtClean="0"/>
              <a:t>learned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4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4" name="Picture 2" descr="VÃ½sledek obrÃ¡zku pro NATO strategic concept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8" y="3274767"/>
            <a:ext cx="4692162" cy="31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Vojenská politika NATO 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Permanentní síly v aktivní službě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Air </a:t>
            </a:r>
            <a:r>
              <a:rPr lang="cs-CZ" dirty="0" err="1"/>
              <a:t>P</a:t>
            </a:r>
            <a:r>
              <a:rPr lang="cs-CZ" dirty="0" err="1" smtClean="0"/>
              <a:t>olicing</a:t>
            </a:r>
            <a:r>
              <a:rPr lang="cs-CZ" dirty="0" smtClean="0"/>
              <a:t> (Slovinsko, Albánie, Pobaltí, Island)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Permanentní námořní síly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Integrovaný systém protiletecké a protiraketové obrany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NATO Response </a:t>
            </a:r>
            <a:r>
              <a:rPr lang="cs-CZ" b="1" dirty="0" err="1" smtClean="0"/>
              <a:t>Force</a:t>
            </a:r>
            <a:r>
              <a:rPr 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multinárodní jednotky </a:t>
            </a:r>
            <a:r>
              <a:rPr lang="cs-CZ" b="1" dirty="0" smtClean="0"/>
              <a:t>rychlé reakce </a:t>
            </a:r>
            <a:r>
              <a:rPr lang="cs-CZ" dirty="0" smtClean="0"/>
              <a:t>ve 4 doménách (pozemní, námořní, letecká, speciální síly)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summit 2002 v Praze (vytvoření), summit 2006 v Rize (plná operační připravenost)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summit 2014 ve Walesu – </a:t>
            </a:r>
            <a:r>
              <a:rPr lang="cs-CZ" b="1" dirty="0" smtClean="0"/>
              <a:t>NATO Very </a:t>
            </a:r>
            <a:r>
              <a:rPr lang="cs-CZ" b="1" dirty="0" err="1" smtClean="0"/>
              <a:t>High</a:t>
            </a:r>
            <a:r>
              <a:rPr lang="cs-CZ" b="1" dirty="0" smtClean="0"/>
              <a:t> </a:t>
            </a:r>
            <a:r>
              <a:rPr lang="cs-CZ" b="1" dirty="0" err="1" smtClean="0"/>
              <a:t>Readiness</a:t>
            </a:r>
            <a:r>
              <a:rPr lang="cs-CZ" b="1" dirty="0" smtClean="0"/>
              <a:t> Joint </a:t>
            </a:r>
            <a:r>
              <a:rPr lang="cs-CZ" b="1" dirty="0" err="1" smtClean="0"/>
              <a:t>Task</a:t>
            </a:r>
            <a:r>
              <a:rPr lang="cs-CZ" b="1" dirty="0" smtClean="0"/>
              <a:t> </a:t>
            </a:r>
            <a:r>
              <a:rPr lang="cs-CZ" b="1" dirty="0" err="1" smtClean="0"/>
              <a:t>Force</a:t>
            </a:r>
            <a:r>
              <a:rPr lang="cs-CZ" b="1" dirty="0" smtClean="0"/>
              <a:t> (VJTF) </a:t>
            </a:r>
            <a:r>
              <a:rPr lang="cs-CZ" dirty="0" smtClean="0"/>
              <a:t>– multinárodní jednotky </a:t>
            </a:r>
            <a:r>
              <a:rPr lang="cs-CZ" b="1" dirty="0" smtClean="0"/>
              <a:t>okamžité reakce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summit 2016 ve Varšavě – plná operační připravenost VJTF + plán na kvantitativní rozšíření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6146" name="Picture 2" descr="Výsledok vyhľadávania obrázkov pre dopyt vjtf n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31" y="1866555"/>
            <a:ext cx="1689246" cy="21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Obranné plánování v NATO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NATO </a:t>
            </a:r>
            <a:r>
              <a:rPr lang="cs-CZ" b="1" dirty="0" err="1" smtClean="0"/>
              <a:t>Defence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r>
              <a:rPr lang="cs-CZ" b="1" dirty="0" smtClean="0"/>
              <a:t> </a:t>
            </a:r>
            <a:r>
              <a:rPr lang="cs-CZ" b="1" dirty="0" err="1" smtClean="0"/>
              <a:t>Process</a:t>
            </a:r>
            <a:r>
              <a:rPr lang="cs-CZ" b="1" dirty="0" smtClean="0"/>
              <a:t> – </a:t>
            </a:r>
            <a:r>
              <a:rPr lang="cs-CZ" dirty="0" smtClean="0"/>
              <a:t>harmonizace obranného plánováni</a:t>
            </a:r>
            <a:r>
              <a:rPr lang="cs-CZ" dirty="0"/>
              <a:t> </a:t>
            </a:r>
            <a:r>
              <a:rPr lang="cs-CZ" dirty="0" smtClean="0"/>
              <a:t>tak, aby každý člen přispěl k Aliančním schopnostem nejefektivnějším způsobem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4-roční cykly, max. 20 let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celkem 14 domén (civilní nouzové plánováni, logistika, protiletadlová a protiraketová obrany,   podpora medicíny, podpora zpravodajské činnosti, kybernetická a informační bezpečnost) 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AutoNum type="arabicPeriod"/>
            </a:pPr>
            <a:r>
              <a:rPr lang="cs-CZ" dirty="0" smtClean="0"/>
              <a:t>Vypracování manuálu (Výbor pro obrannou politiku a plánování) </a:t>
            </a:r>
          </a:p>
          <a:p>
            <a:pPr marL="457200" indent="-457200">
              <a:buAutoNum type="arabicPeriod"/>
            </a:pPr>
            <a:r>
              <a:rPr lang="cs-CZ" dirty="0" smtClean="0"/>
              <a:t>Určení požadavků (ACO + ACT) </a:t>
            </a:r>
          </a:p>
          <a:p>
            <a:pPr marL="457200" indent="-457200">
              <a:buAutoNum type="arabicPeriod"/>
            </a:pPr>
            <a:r>
              <a:rPr lang="cs-CZ" dirty="0" smtClean="0"/>
              <a:t>Přidělení požadavků (NAC – formát ministrů obrany) </a:t>
            </a:r>
          </a:p>
          <a:p>
            <a:pPr marL="457200" indent="-457200">
              <a:buAutoNum type="arabicPeriod"/>
            </a:pPr>
            <a:r>
              <a:rPr lang="cs-CZ" dirty="0" smtClean="0"/>
              <a:t>Asistence a implementace (harmonogram, kontinuální proces) </a:t>
            </a:r>
          </a:p>
          <a:p>
            <a:pPr marL="457200" indent="-457200">
              <a:buAutoNum type="arabicPeriod"/>
            </a:pPr>
            <a:r>
              <a:rPr lang="cs-CZ" dirty="0" smtClean="0"/>
              <a:t>Závěrečné vyhodnocení (2x v jednom cyklu)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48" y="340924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Vztahy NATO – Rusko 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7362" y="1845734"/>
            <a:ext cx="10078318" cy="41567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1991 – </a:t>
            </a:r>
            <a:r>
              <a:rPr lang="en-GB" dirty="0" smtClean="0"/>
              <a:t>North Atlantic Cooperation Council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 1994 – Partnership for Peace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2002 – Rada NATO - Rusko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2004 – </a:t>
            </a:r>
            <a:r>
              <a:rPr lang="cs-CZ" dirty="0" smtClean="0"/>
              <a:t>Pobaltí vstupuje do Aliance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2014 – </a:t>
            </a:r>
            <a:r>
              <a:rPr lang="cs-CZ" dirty="0" smtClean="0"/>
              <a:t>Spolupráce pozastavena 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b="1" dirty="0" err="1" smtClean="0"/>
              <a:t>Enhanced</a:t>
            </a:r>
            <a:r>
              <a:rPr lang="cs-CZ" b="1" dirty="0" smtClean="0"/>
              <a:t> Forward Presence (2016, Pobaltí + Polsko) </a:t>
            </a:r>
          </a:p>
          <a:p>
            <a:pPr marL="0" indent="0" algn="ctr">
              <a:buNone/>
            </a:pPr>
            <a:r>
              <a:rPr lang="cs-CZ" dirty="0" smtClean="0"/>
              <a:t>                                                                                         ↓</a:t>
            </a:r>
          </a:p>
          <a:p>
            <a:pPr marL="0" indent="0" algn="ctr">
              <a:buNone/>
            </a:pPr>
            <a:r>
              <a:rPr lang="cs-CZ" b="1" dirty="0" smtClean="0"/>
              <a:t>                                                                                          Politické, nikoliv vojenské rozhodnutí! </a:t>
            </a:r>
            <a:endParaRPr lang="cs-CZ" b="1" dirty="0"/>
          </a:p>
        </p:txBody>
      </p:sp>
      <p:pic>
        <p:nvPicPr>
          <p:cNvPr id="2054" name="Picture 6" descr="VÃ½sledek obrÃ¡zku pro NATO vs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25" y="0"/>
            <a:ext cx="5990376" cy="42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ok vyhľadávania obrázkov pre dopyt baltic russian den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747"/>
            <a:ext cx="4725909" cy="30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Kontroverze členských států 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Francie 1966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Řecko vs. Turecko </a:t>
            </a:r>
            <a:r>
              <a:rPr lang="cs-CZ" dirty="0" smtClean="0"/>
              <a:t>1974 </a:t>
            </a:r>
            <a:r>
              <a:rPr lang="cs-CZ" dirty="0" smtClean="0"/>
              <a:t>– </a:t>
            </a:r>
            <a:r>
              <a:rPr lang="cs-CZ" dirty="0" smtClean="0"/>
              <a:t>1980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Island vs. Velká </a:t>
            </a:r>
            <a:r>
              <a:rPr lang="cs-CZ" smtClean="0"/>
              <a:t>Británie </a:t>
            </a:r>
            <a:r>
              <a:rPr lang="cs-CZ" smtClean="0"/>
              <a:t>1976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Španělsko </a:t>
            </a:r>
            <a:r>
              <a:rPr lang="cs-CZ" dirty="0" smtClean="0"/>
              <a:t>1986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Turecko v současnosti </a:t>
            </a:r>
            <a:endParaRPr lang="cs-CZ" dirty="0"/>
          </a:p>
        </p:txBody>
      </p:sp>
      <p:pic>
        <p:nvPicPr>
          <p:cNvPr id="8196" name="Picture 4" descr="Výsledok vyhľadávania obrázkov pre dopyt turkey N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32" y="3924725"/>
            <a:ext cx="3810155" cy="2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pozornost.</a:t>
            </a:r>
          </a:p>
          <a:p>
            <a:pPr algn="ctr"/>
            <a:r>
              <a:rPr lang="cs-CZ" sz="6600" b="1" dirty="0" smtClean="0"/>
              <a:t>Otázky?  </a:t>
            </a:r>
            <a:endParaRPr lang="cs-CZ" sz="66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Elementární historie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Západní unie (17. 3. 1948, Brusel)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Vandenbergova</a:t>
            </a:r>
            <a:r>
              <a:rPr lang="cs-CZ" dirty="0" smtClean="0">
                <a:solidFill>
                  <a:schemeClr val="tx1"/>
                </a:solidFill>
              </a:rPr>
              <a:t> rezoluce (červen 1948) 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  4. 4. 1949 - Washingtonská (Severoatlantická) smlouva (čl. 3, čl. 4, čl. 5, čl.6)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1952 – tvorba politických struktur Aliance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</a:t>
            </a:r>
            <a:r>
              <a:rPr lang="cs-CZ" b="1" dirty="0" smtClean="0">
                <a:solidFill>
                  <a:schemeClr val="tx1"/>
                </a:solidFill>
              </a:rPr>
              <a:t>Udržet Sověty mimo Evropu, Američany v Evropě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                                          a Němce u zemi. 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nato.int/nato_static_fl2014/assets/pictures/history_nato-leaders/20161124_nato-leaders_lord-ism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23" y="0"/>
            <a:ext cx="3538415" cy="26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N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23" y="4262885"/>
            <a:ext cx="353841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iceland i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2"/>
            <a:ext cx="12192000" cy="68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NATO po Studené válce – Hledání identity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Od kolektivní obrany ke kolektivní bezpečnosti – NATO jako sféra míru, bezpečnosti a svobody 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Partnerské programy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Rozšiřování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Operace krizového managementu (zvládaní konfliktů)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Posilnění politické složky organizace </a:t>
            </a:r>
            <a:endParaRPr lang="cs-CZ" dirty="0"/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37" y="3285311"/>
            <a:ext cx="4285776" cy="28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Partnerství organizace 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Atlantic</a:t>
            </a:r>
            <a:r>
              <a:rPr lang="cs-CZ" b="1" dirty="0" smtClean="0"/>
              <a:t> </a:t>
            </a:r>
            <a:r>
              <a:rPr lang="cs-CZ" b="1" dirty="0" err="1" smtClean="0"/>
              <a:t>Cooperation</a:t>
            </a:r>
            <a:r>
              <a:rPr lang="cs-CZ" b="1" dirty="0" smtClean="0"/>
              <a:t> </a:t>
            </a:r>
            <a:r>
              <a:rPr lang="cs-CZ" b="1" dirty="0" err="1" smtClean="0"/>
              <a:t>Council</a:t>
            </a:r>
            <a:r>
              <a:rPr lang="cs-CZ" b="1" dirty="0" smtClean="0"/>
              <a:t> (prosinec 1991, bývalé státy Varšavské smlouvy a SSSR)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Partnerství pro mír </a:t>
            </a:r>
            <a:r>
              <a:rPr lang="cs-CZ" dirty="0" smtClean="0"/>
              <a:t>(1994, celkem 21 států včetně Ruska, Běloruska, Moldávie, Finska, Švédska, Rakouska, Švýcarska, Irska… 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Středomořský dialog </a:t>
            </a:r>
            <a:r>
              <a:rPr lang="cs-CZ" dirty="0"/>
              <a:t>(1994, Mauritánie, Maroko, Alžírsko, Tunisko, Egypt, Izrael, Jordánsko) 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Istanbulská iniciativa </a:t>
            </a:r>
            <a:r>
              <a:rPr lang="cs-CZ" dirty="0" smtClean="0"/>
              <a:t>(2004, Bahrajn, Katar, SAE, Kuvajt)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Globální partneři </a:t>
            </a:r>
            <a:r>
              <a:rPr lang="cs-CZ" dirty="0" smtClean="0"/>
              <a:t>(Irák, Afghánistán, Pákistán, Austrálie, Nový Zéland, Jižní Korea, Japonsko, Mongolsko, Kolumbie)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Rada NATO-Rusko (</a:t>
            </a:r>
            <a:r>
              <a:rPr lang="cs-CZ" dirty="0"/>
              <a:t>2002)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b="1" dirty="0"/>
              <a:t>Komise NATO –Gruzie (2008)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 Komise NATO-Ukrajina (2014) 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       </a:t>
            </a:r>
            <a:endParaRPr lang="cs-CZ" b="1" dirty="0" smtClean="0"/>
          </a:p>
        </p:txBody>
      </p:sp>
      <p:sp>
        <p:nvSpPr>
          <p:cNvPr id="4" name="AutoShape 4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8" name="Picture 4" descr="Výsledok vyhľadávania obrázkov pre dopyt georgia ukraine 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60" y="3637813"/>
            <a:ext cx="3123795" cy="24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Formy partnerské spolupráce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</a:t>
            </a:r>
            <a:r>
              <a:rPr lang="cs-CZ" sz="1600" dirty="0"/>
              <a:t>Reforma bezpečnostního sektoru, výstavba a posilňování institucí, poradenství 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Interoperabilita (společné cvičení)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Účast na misích krizového managementu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Konzultace (prevence konfliktů)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G</a:t>
            </a:r>
            <a:r>
              <a:rPr lang="cs-CZ" sz="1800" dirty="0" smtClean="0"/>
              <a:t>lobální </a:t>
            </a:r>
            <a:r>
              <a:rPr lang="cs-CZ" sz="1800" dirty="0"/>
              <a:t>vojenská a politická organizace:</a:t>
            </a:r>
          </a:p>
          <a:p>
            <a:pPr marL="0" indent="0">
              <a:buNone/>
            </a:pPr>
            <a:r>
              <a:rPr lang="cs-CZ" sz="1800" b="1" dirty="0" smtClean="0"/>
              <a:t>   politická </a:t>
            </a:r>
            <a:r>
              <a:rPr lang="cs-CZ" sz="1800" b="1" dirty="0"/>
              <a:t>spřízněnost vs. strategická </a:t>
            </a:r>
            <a:r>
              <a:rPr lang="cs-CZ" sz="1800" b="1" dirty="0" smtClean="0"/>
              <a:t>logika </a:t>
            </a:r>
            <a:endParaRPr lang="cs-CZ" sz="1800" b="1" dirty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21" y="2245259"/>
            <a:ext cx="6773631" cy="37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Rozšiřování NATO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1066" y="1863841"/>
            <a:ext cx="10058400" cy="40233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Čl. 10 – </a:t>
            </a:r>
            <a:r>
              <a:rPr lang="cs-CZ" dirty="0">
                <a:solidFill>
                  <a:schemeClr val="tx1"/>
                </a:solidFill>
              </a:rPr>
              <a:t>členství otevřené pro </a:t>
            </a:r>
            <a:r>
              <a:rPr lang="cs-CZ" b="1" dirty="0">
                <a:solidFill>
                  <a:schemeClr val="tx1"/>
                </a:solidFill>
              </a:rPr>
              <a:t>všechny evropské země uznávající základní principy organizace a schopné přispět k bezpečnosti Severoatlantického prostoru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Obecní principy pro členství v NATO: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Evropský stát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Stabilní demokratický politický 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Připravenost a ochota </a:t>
            </a:r>
            <a:r>
              <a:rPr lang="cs-CZ" b="1" dirty="0" smtClean="0"/>
              <a:t>přispět k bezpečnosti v Severoatlantickém prostoru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Podpora většiny obyvatelstva pro členství v organizaci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Absence sporů o hranice nebo sporná území s jinými státy (???)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 3 rozšíření v době Studené války: </a:t>
            </a:r>
            <a:r>
              <a:rPr lang="cs-CZ" dirty="0">
                <a:solidFill>
                  <a:schemeClr val="tx1"/>
                </a:solidFill>
              </a:rPr>
              <a:t>1952, 1955, </a:t>
            </a:r>
            <a:r>
              <a:rPr lang="cs-CZ" dirty="0" smtClean="0">
                <a:solidFill>
                  <a:schemeClr val="tx1"/>
                </a:solidFill>
              </a:rPr>
              <a:t>1982 (4 země)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4  rozšíření po konci Studené války:  </a:t>
            </a:r>
            <a:r>
              <a:rPr lang="cs-CZ" dirty="0">
                <a:solidFill>
                  <a:schemeClr val="tx1"/>
                </a:solidFill>
              </a:rPr>
              <a:t>1999, 2004, 2009, </a:t>
            </a:r>
            <a:r>
              <a:rPr lang="cs-CZ" dirty="0" smtClean="0">
                <a:solidFill>
                  <a:schemeClr val="tx1"/>
                </a:solidFill>
              </a:rPr>
              <a:t>2017 (13 zemí)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Membership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Action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Plan</a:t>
            </a:r>
            <a:r>
              <a:rPr lang="cs-CZ" b="1" dirty="0">
                <a:solidFill>
                  <a:schemeClr val="tx1"/>
                </a:solidFill>
              </a:rPr>
              <a:t> – Bosna a Hercegovina </a:t>
            </a:r>
            <a:r>
              <a:rPr lang="cs-CZ" b="1" dirty="0" smtClean="0">
                <a:solidFill>
                  <a:schemeClr val="tx1"/>
                </a:solidFill>
              </a:rPr>
              <a:t>(duben 2010/prosinec 2018) 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Accession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Protocol</a:t>
            </a:r>
            <a:r>
              <a:rPr lang="cs-CZ" b="1" dirty="0" smtClean="0">
                <a:solidFill>
                  <a:schemeClr val="tx1"/>
                </a:solidFill>
              </a:rPr>
              <a:t> – </a:t>
            </a:r>
            <a:r>
              <a:rPr lang="cs-CZ" b="1" dirty="0" err="1" smtClean="0">
                <a:solidFill>
                  <a:schemeClr val="tx1"/>
                </a:solidFill>
              </a:rPr>
              <a:t>North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Macedonia</a:t>
            </a:r>
            <a:r>
              <a:rPr lang="cs-CZ" b="1" dirty="0" smtClean="0">
                <a:solidFill>
                  <a:schemeClr val="tx1"/>
                </a:solidFill>
              </a:rPr>
              <a:t> (únor 2019) 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pic>
        <p:nvPicPr>
          <p:cNvPr id="2050" name="Picture 2" descr="Výsledok vyhľadávania obrázkov pre dopyt nato enlarg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98" y="2372008"/>
            <a:ext cx="6620101" cy="44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Operace krizového managementu 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27627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Reakce na </a:t>
            </a:r>
            <a:r>
              <a:rPr lang="cs-CZ" b="1" dirty="0" smtClean="0"/>
              <a:t>politické, vojenské, humanitární, </a:t>
            </a:r>
            <a:r>
              <a:rPr lang="cs-CZ" dirty="0" smtClean="0"/>
              <a:t>ale také </a:t>
            </a:r>
            <a:r>
              <a:rPr lang="cs-CZ" b="1" dirty="0" smtClean="0"/>
              <a:t>environmentální krize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/>
              <a:t>Na základě </a:t>
            </a:r>
            <a:r>
              <a:rPr lang="cs-CZ" b="1" dirty="0"/>
              <a:t>čl. 5 Washingtonské smlouvy</a:t>
            </a:r>
            <a:r>
              <a:rPr lang="cs-CZ" dirty="0"/>
              <a:t>, nebo </a:t>
            </a:r>
            <a:r>
              <a:rPr lang="cs-CZ" b="1" dirty="0"/>
              <a:t>mandátu OSN/OBSE</a:t>
            </a:r>
            <a:r>
              <a:rPr lang="cs-CZ" dirty="0"/>
              <a:t>, nebo </a:t>
            </a:r>
            <a:r>
              <a:rPr lang="cs-CZ" b="1" dirty="0"/>
              <a:t>žádosti vlády</a:t>
            </a:r>
            <a:r>
              <a:rPr lang="cs-CZ" dirty="0"/>
              <a:t>, nebo… </a:t>
            </a:r>
            <a:endParaRPr lang="cs-CZ" b="1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b="1" dirty="0" smtClean="0"/>
              <a:t>  </a:t>
            </a:r>
            <a:r>
              <a:rPr lang="cs-CZ" b="1" dirty="0" err="1" smtClean="0"/>
              <a:t>Peace</a:t>
            </a:r>
            <a:r>
              <a:rPr lang="cs-CZ" b="1" dirty="0" smtClean="0"/>
              <a:t>-suport </a:t>
            </a:r>
            <a:r>
              <a:rPr lang="cs-CZ" b="1" dirty="0" err="1" smtClean="0"/>
              <a:t>operations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peacemaking</a:t>
            </a:r>
            <a:r>
              <a:rPr lang="cs-CZ" dirty="0" smtClean="0"/>
              <a:t>, </a:t>
            </a:r>
            <a:r>
              <a:rPr lang="cs-CZ" dirty="0" err="1" smtClean="0"/>
              <a:t>peacekeeping</a:t>
            </a:r>
            <a:r>
              <a:rPr lang="cs-CZ" dirty="0" smtClean="0"/>
              <a:t>, </a:t>
            </a:r>
            <a:r>
              <a:rPr lang="cs-CZ" dirty="0" err="1" smtClean="0"/>
              <a:t>peacebuilding</a:t>
            </a:r>
            <a:r>
              <a:rPr lang="cs-CZ" dirty="0" smtClean="0"/>
              <a:t>, </a:t>
            </a:r>
            <a:r>
              <a:rPr lang="cs-CZ" dirty="0" err="1" smtClean="0"/>
              <a:t>peace-enforcement</a:t>
            </a:r>
            <a:r>
              <a:rPr lang="cs-CZ" dirty="0" smtClean="0"/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Humanitární mise </a:t>
            </a:r>
            <a:r>
              <a:rPr lang="cs-CZ" dirty="0" smtClean="0"/>
              <a:t>(Pákistán 2005, New Orléans 2005)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b="1" dirty="0" smtClean="0"/>
              <a:t>  První mise: IFOR/SFOR 1993 - 1995 – 1996 - 2004 </a:t>
            </a:r>
            <a:endParaRPr lang="cs-CZ" b="1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KFOR (1999 - 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Endeavour</a:t>
            </a:r>
            <a:r>
              <a:rPr lang="cs-CZ" dirty="0" smtClean="0"/>
              <a:t> (2001 – 2016), </a:t>
            </a:r>
            <a:r>
              <a:rPr lang="cs-CZ" dirty="0" err="1" smtClean="0"/>
              <a:t>Sea</a:t>
            </a:r>
            <a:r>
              <a:rPr lang="cs-CZ" dirty="0" smtClean="0"/>
              <a:t> </a:t>
            </a:r>
            <a:r>
              <a:rPr lang="cs-CZ" dirty="0" err="1" smtClean="0"/>
              <a:t>Guardian</a:t>
            </a:r>
            <a:r>
              <a:rPr lang="cs-CZ" dirty="0" smtClean="0"/>
              <a:t> (2016 - )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ISAF </a:t>
            </a:r>
            <a:r>
              <a:rPr lang="cs-CZ" dirty="0"/>
              <a:t>(2003 - 2015), </a:t>
            </a:r>
            <a:r>
              <a:rPr lang="cs-CZ" dirty="0" err="1"/>
              <a:t>Resolute</a:t>
            </a:r>
            <a:r>
              <a:rPr lang="cs-CZ" dirty="0"/>
              <a:t> Support (2015 - ) </a:t>
            </a:r>
            <a:endParaRPr lang="cs-CZ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 Podpora Africké unie </a:t>
            </a:r>
            <a:r>
              <a:rPr lang="cs-CZ" dirty="0" smtClean="0"/>
              <a:t>(2007 - 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Air </a:t>
            </a:r>
            <a:r>
              <a:rPr lang="cs-CZ" dirty="0" err="1" smtClean="0"/>
              <a:t>Policing</a:t>
            </a:r>
            <a:r>
              <a:rPr lang="cs-CZ" dirty="0" smtClean="0"/>
              <a:t> (2014 - 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NATO </a:t>
            </a:r>
            <a:r>
              <a:rPr lang="cs-CZ" dirty="0" err="1" smtClean="0"/>
              <a:t>Mission</a:t>
            </a:r>
            <a:r>
              <a:rPr lang="cs-CZ" dirty="0" smtClean="0"/>
              <a:t> </a:t>
            </a:r>
            <a:r>
              <a:rPr lang="cs-CZ" dirty="0" err="1" smtClean="0"/>
              <a:t>Iraq</a:t>
            </a:r>
            <a:r>
              <a:rPr lang="cs-CZ" dirty="0" smtClean="0"/>
              <a:t> (2018 - )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b="1" dirty="0"/>
          </a:p>
        </p:txBody>
      </p:sp>
      <p:sp>
        <p:nvSpPr>
          <p:cNvPr id="4" name="AutoShape 2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218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97" y="2348509"/>
            <a:ext cx="3416017" cy="17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93" y="4243235"/>
            <a:ext cx="3086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ok vyhľadávania obrázkov pre dopyt resolute sup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82" y="4546112"/>
            <a:ext cx="1511928" cy="15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Výsledok vyhľadávania obrázkov pre dopyt nato mission ira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Výsledok vyhľadávania obrázkov pre dopyt nato mission ira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8" name="Picture 12" descr="Výsledok vyhľadávania obrázkov pre dopyt sea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06" y="4546112"/>
            <a:ext cx="1511928" cy="15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Struktura organizace – Politická složka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altLang="cs-CZ" dirty="0" smtClean="0"/>
              <a:t>Všechna rozhodnutí jsou </a:t>
            </a:r>
            <a:r>
              <a:rPr lang="cs-CZ" altLang="cs-CZ" b="1" dirty="0" smtClean="0"/>
              <a:t>rozhodnutí států a přijímají se konsenzem</a:t>
            </a:r>
            <a:r>
              <a:rPr lang="cs-CZ" altLang="cs-CZ" dirty="0" smtClean="0"/>
              <a:t>. </a:t>
            </a:r>
            <a:r>
              <a:rPr lang="cs-CZ" altLang="cs-CZ" b="1" dirty="0" smtClean="0"/>
              <a:t>NATO je tak politickou, jako i vojenskou organizací.  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</a:t>
            </a:r>
            <a:r>
              <a:rPr lang="cs-CZ" altLang="cs-CZ" b="1" dirty="0"/>
              <a:t>Severoatlantická rada (NAC</a:t>
            </a:r>
            <a:r>
              <a:rPr lang="cs-CZ" altLang="cs-CZ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Skupina pro jaderné plánováni </a:t>
            </a:r>
            <a:endParaRPr lang="cs-CZ" altLang="cs-CZ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  Delegace NATO </a:t>
            </a:r>
            <a:r>
              <a:rPr lang="cs-CZ" altLang="cs-CZ" dirty="0" smtClean="0"/>
              <a:t>(stálé </a:t>
            </a:r>
            <a:r>
              <a:rPr lang="cs-CZ" altLang="cs-CZ" dirty="0"/>
              <a:t>delegace členských států, konzultace minimálně </a:t>
            </a:r>
            <a:r>
              <a:rPr lang="cs-CZ" altLang="cs-CZ" dirty="0" smtClean="0"/>
              <a:t>1/týden)</a:t>
            </a:r>
            <a:r>
              <a:rPr lang="cs-CZ" altLang="cs-CZ" b="1" dirty="0" smtClean="0"/>
              <a:t>  </a:t>
            </a:r>
          </a:p>
          <a:p>
            <a:pPr marL="0" indent="0">
              <a:buNone/>
              <a:defRPr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  Podřízené výbory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Čtyři specializované agentury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Generální tajemník NATO + Mezinárodní sekretariát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b="1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b="1" dirty="0"/>
          </a:p>
        </p:txBody>
      </p:sp>
      <p:pic>
        <p:nvPicPr>
          <p:cNvPr id="4" name="Picture 2" descr="Informal meeting of defence ministers (FAC). Arrivals Jakub Landovský (3690887906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30" y="3895019"/>
            <a:ext cx="1577624" cy="20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ok vyhľadávania obrázkov pre dopyt jens stolten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539" y="3829616"/>
            <a:ext cx="1476649" cy="21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1090</Words>
  <Application>Microsoft Office PowerPoint</Application>
  <PresentationFormat>Vlastná</PresentationFormat>
  <Paragraphs>160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Retrospektiva</vt:lpstr>
      <vt:lpstr>Vojenská politika NATO   </vt:lpstr>
      <vt:lpstr>Elementární historie </vt:lpstr>
      <vt:lpstr>Prezentácia programu PowerPoint</vt:lpstr>
      <vt:lpstr>NATO po Studené válce – Hledání identity</vt:lpstr>
      <vt:lpstr>Partnerství organizace  </vt:lpstr>
      <vt:lpstr>Formy partnerské spolupráce </vt:lpstr>
      <vt:lpstr>Rozšiřování NATO</vt:lpstr>
      <vt:lpstr>Operace krizového managementu  </vt:lpstr>
      <vt:lpstr>Struktura organizace – Politická složka</vt:lpstr>
      <vt:lpstr>Struktura organizace – Vojenská složka</vt:lpstr>
      <vt:lpstr>Prezentácia programu PowerPoint</vt:lpstr>
      <vt:lpstr>Vojenská politika NATO</vt:lpstr>
      <vt:lpstr>Vojenská politika NATO  </vt:lpstr>
      <vt:lpstr>Obranné plánování v NATO </vt:lpstr>
      <vt:lpstr>Vztahy NATO – Rusko  </vt:lpstr>
      <vt:lpstr>Kontroverze členských států  </vt:lpstr>
      <vt:lpstr>Prezentácia programu PowerPoint</vt:lpstr>
    </vt:vector>
  </TitlesOfParts>
  <Company>Masaryk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Potočnák</cp:lastModifiedBy>
  <cp:revision>803</cp:revision>
  <dcterms:created xsi:type="dcterms:W3CDTF">2017-11-27T08:38:34Z</dcterms:created>
  <dcterms:modified xsi:type="dcterms:W3CDTF">2019-10-24T08:46:35Z</dcterms:modified>
</cp:coreProperties>
</file>