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0"/>
  </p:notesMasterIdLst>
  <p:sldIdLst>
    <p:sldId id="316" r:id="rId2"/>
    <p:sldId id="384" r:id="rId3"/>
    <p:sldId id="385" r:id="rId4"/>
    <p:sldId id="388" r:id="rId5"/>
    <p:sldId id="389" r:id="rId6"/>
    <p:sldId id="395" r:id="rId7"/>
    <p:sldId id="391" r:id="rId8"/>
    <p:sldId id="409" r:id="rId9"/>
    <p:sldId id="410" r:id="rId10"/>
    <p:sldId id="396" r:id="rId11"/>
    <p:sldId id="411" r:id="rId12"/>
    <p:sldId id="416" r:id="rId13"/>
    <p:sldId id="417" r:id="rId14"/>
    <p:sldId id="418" r:id="rId15"/>
    <p:sldId id="419" r:id="rId16"/>
    <p:sldId id="420" r:id="rId17"/>
    <p:sldId id="397" r:id="rId18"/>
    <p:sldId id="400" r:id="rId19"/>
    <p:sldId id="414" r:id="rId20"/>
    <p:sldId id="392" r:id="rId21"/>
    <p:sldId id="403" r:id="rId22"/>
    <p:sldId id="390" r:id="rId23"/>
    <p:sldId id="401" r:id="rId24"/>
    <p:sldId id="412" r:id="rId25"/>
    <p:sldId id="402" r:id="rId26"/>
    <p:sldId id="413" r:id="rId27"/>
    <p:sldId id="404" r:id="rId28"/>
    <p:sldId id="394" r:id="rId29"/>
  </p:sldIdLst>
  <p:sldSz cx="9906000" cy="6858000" type="A4"/>
  <p:notesSz cx="9926638" cy="1435576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7890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5781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43672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91563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394539" algn="l" defTabSz="95781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873447" algn="l" defTabSz="95781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352355" algn="l" defTabSz="95781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831263" algn="l" defTabSz="95781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0" autoAdjust="0"/>
    <p:restoredTop sz="95882" autoAdjust="0"/>
  </p:normalViewPr>
  <p:slideViewPr>
    <p:cSldViewPr>
      <p:cViewPr varScale="1">
        <p:scale>
          <a:sx n="70" d="100"/>
          <a:sy n="70" d="100"/>
        </p:scale>
        <p:origin x="1200" y="7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61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717788"/>
          </a:xfrm>
          <a:prstGeom prst="rect">
            <a:avLst/>
          </a:prstGeom>
        </p:spPr>
        <p:txBody>
          <a:bodyPr vert="horz" lIns="138751" tIns="69376" rIns="138751" bIns="69376" rtlCol="0"/>
          <a:lstStyle>
            <a:lvl1pPr algn="l">
              <a:defRPr sz="18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717788"/>
          </a:xfrm>
          <a:prstGeom prst="rect">
            <a:avLst/>
          </a:prstGeom>
        </p:spPr>
        <p:txBody>
          <a:bodyPr vert="horz" lIns="138751" tIns="69376" rIns="138751" bIns="69376" rtlCol="0"/>
          <a:lstStyle>
            <a:lvl1pPr algn="r">
              <a:defRPr sz="1800"/>
            </a:lvl1pPr>
          </a:lstStyle>
          <a:p>
            <a:fld id="{1F683AF4-CA0D-4965-B0C9-258A4FA5B1E0}" type="datetimeFigureOut">
              <a:rPr lang="cs-CZ" smtClean="0"/>
              <a:pPr/>
              <a:t>27.11.2019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076325" y="1076325"/>
            <a:ext cx="7773988" cy="5383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751" tIns="69376" rIns="138751" bIns="69376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2664" y="6818988"/>
            <a:ext cx="7941310" cy="6460093"/>
          </a:xfrm>
          <a:prstGeom prst="rect">
            <a:avLst/>
          </a:prstGeom>
        </p:spPr>
        <p:txBody>
          <a:bodyPr vert="horz" lIns="138751" tIns="69376" rIns="138751" bIns="69376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13635483"/>
            <a:ext cx="4301543" cy="717788"/>
          </a:xfrm>
          <a:prstGeom prst="rect">
            <a:avLst/>
          </a:prstGeom>
        </p:spPr>
        <p:txBody>
          <a:bodyPr vert="horz" lIns="138751" tIns="69376" rIns="138751" bIns="69376" rtlCol="0" anchor="b"/>
          <a:lstStyle>
            <a:lvl1pPr algn="l">
              <a:defRPr sz="18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22798" y="13635483"/>
            <a:ext cx="4301543" cy="717788"/>
          </a:xfrm>
          <a:prstGeom prst="rect">
            <a:avLst/>
          </a:prstGeom>
        </p:spPr>
        <p:txBody>
          <a:bodyPr vert="horz" lIns="138751" tIns="69376" rIns="138751" bIns="69376" rtlCol="0" anchor="b"/>
          <a:lstStyle>
            <a:lvl1pPr algn="r">
              <a:defRPr sz="1800"/>
            </a:lvl1pPr>
          </a:lstStyle>
          <a:p>
            <a:fld id="{FA168EFC-0AA7-46C7-9E0D-7BFDE7B8CE9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57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78908" algn="l" defTabSz="957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57816" algn="l" defTabSz="957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36724" algn="l" defTabSz="957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15631" algn="l" defTabSz="957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394539" algn="l" defTabSz="957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73447" algn="l" defTabSz="957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52355" algn="l" defTabSz="957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31263" algn="l" defTabSz="957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076325" y="1076325"/>
            <a:ext cx="7773988" cy="5383213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1387511">
              <a:defRPr/>
            </a:pPr>
            <a:endParaRPr lang="en-US" sz="18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68EFC-0AA7-46C7-9E0D-7BFDE7B8CE91}" type="slidenum">
              <a:rPr lang="cs-CZ" smtClean="0"/>
              <a:pPr/>
              <a:t>1</a:t>
            </a:fld>
            <a:endParaRPr lang="cs-CZ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1672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77850" y="1371600"/>
            <a:ext cx="8505952" cy="1828800"/>
          </a:xfrm>
          <a:ln>
            <a:noFill/>
          </a:ln>
        </p:spPr>
        <p:txBody>
          <a:bodyPr tIns="0" rIns="19156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8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77850" y="3228536"/>
            <a:ext cx="8509254" cy="1752600"/>
          </a:xfrm>
        </p:spPr>
        <p:txBody>
          <a:bodyPr lIns="0" rIns="19156"/>
          <a:lstStyle>
            <a:lvl1pPr marL="0" marR="47891" indent="0" algn="r">
              <a:buNone/>
              <a:defRPr>
                <a:solidFill>
                  <a:schemeClr val="tx1"/>
                </a:solidFill>
              </a:defRPr>
            </a:lvl1pPr>
            <a:lvl2pPr marL="478908" indent="0" algn="ctr">
              <a:buNone/>
            </a:lvl2pPr>
            <a:lvl3pPr marL="957816" indent="0" algn="ctr">
              <a:buNone/>
            </a:lvl3pPr>
            <a:lvl4pPr marL="1436724" indent="0" algn="ctr">
              <a:buNone/>
            </a:lvl4pPr>
            <a:lvl5pPr marL="1915631" indent="0" algn="ctr">
              <a:buNone/>
            </a:lvl5pPr>
            <a:lvl6pPr marL="2394539" indent="0" algn="ctr">
              <a:buNone/>
            </a:lvl6pPr>
            <a:lvl7pPr marL="2873447" indent="0" algn="ctr">
              <a:buNone/>
            </a:lvl7pPr>
            <a:lvl8pPr marL="3352355" indent="0" algn="ctr">
              <a:buNone/>
            </a:lvl8pPr>
            <a:lvl9pPr marL="3831263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2B51E-5A28-4DC2-B4E5-E01B47553792}" type="datetimeFigureOut">
              <a:rPr lang="cs-CZ"/>
              <a:pPr>
                <a:defRPr/>
              </a:pPr>
              <a:t>27.11.2019</a:t>
            </a:fld>
            <a:endParaRPr lang="cs-CZ"/>
          </a:p>
        </p:txBody>
      </p:sp>
      <p:sp>
        <p:nvSpPr>
          <p:cNvPr id="5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E2F2A-5BBC-45F6-91DF-8C590295BFA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55357-6FD0-4239-A308-134FE98656DB}" type="datetimeFigureOut">
              <a:rPr lang="cs-CZ"/>
              <a:pPr>
                <a:defRPr/>
              </a:pPr>
              <a:t>27.11.2019</a:t>
            </a:fld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B9AD8-5F25-4FE7-883A-81713654038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181850" y="914401"/>
            <a:ext cx="2228850" cy="52117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95300" y="914401"/>
            <a:ext cx="6521450" cy="52117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F84C7-86C8-4956-933B-62FBCDE57EBB}" type="datetimeFigureOut">
              <a:rPr lang="cs-CZ"/>
              <a:pPr>
                <a:defRPr/>
              </a:pPr>
              <a:t>27.11.2019</a:t>
            </a:fld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1E488-79DD-4502-8E50-D92FDFDB9C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28DAE-D7DA-4792-8271-B2B8E2ED9E57}" type="datetimeFigureOut">
              <a:rPr lang="cs-CZ"/>
              <a:pPr>
                <a:defRPr/>
              </a:pPr>
              <a:t>27.11.2019</a:t>
            </a:fld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09862-6B13-4D1A-9239-1F01BD0BA36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4548" y="1316736"/>
            <a:ext cx="84201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8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74548" y="2704665"/>
            <a:ext cx="8420100" cy="1509712"/>
          </a:xfrm>
        </p:spPr>
        <p:txBody>
          <a:bodyPr lIns="47891" rIns="47891"/>
          <a:lstStyle>
            <a:lvl1pPr marL="0" indent="0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E5670-BA5F-44AD-BD44-92DCEEE75DC5}" type="datetimeFigureOut">
              <a:rPr lang="cs-CZ"/>
              <a:pPr>
                <a:defRPr/>
              </a:pPr>
              <a:t>27.11.2019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1E94A-3984-43F7-B763-D225A647553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95300" y="1920085"/>
            <a:ext cx="4375150" cy="4434840"/>
          </a:xfrm>
        </p:spPr>
        <p:txBody>
          <a:bodyPr/>
          <a:lstStyle>
            <a:lvl1pPr>
              <a:defRPr sz="27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35550" y="1920085"/>
            <a:ext cx="4375150" cy="4434840"/>
          </a:xfrm>
        </p:spPr>
        <p:txBody>
          <a:bodyPr/>
          <a:lstStyle>
            <a:lvl1pPr>
              <a:defRPr sz="27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170CE-CB92-4C45-A7E3-6E7828EBB4A2}" type="datetimeFigureOut">
              <a:rPr lang="cs-CZ"/>
              <a:pPr>
                <a:defRPr/>
              </a:pPr>
              <a:t>27.11.2019</a:t>
            </a:fld>
            <a:endParaRPr lang="cs-CZ"/>
          </a:p>
        </p:txBody>
      </p:sp>
      <p:sp>
        <p:nvSpPr>
          <p:cNvPr id="6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7F294-88F8-46F3-9C14-63229692637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95300" y="1855248"/>
            <a:ext cx="4376870" cy="659352"/>
          </a:xfrm>
        </p:spPr>
        <p:txBody>
          <a:bodyPr lIns="47891" tIns="0" rIns="47891" bIns="0" anchor="ctr">
            <a:noAutofit/>
          </a:bodyPr>
          <a:lstStyle>
            <a:lvl1pPr marL="0" indent="0">
              <a:buNone/>
              <a:defRPr sz="25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100" b="1"/>
            </a:lvl2pPr>
            <a:lvl3pPr>
              <a:buNone/>
              <a:defRPr sz="19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5032111" y="1859758"/>
            <a:ext cx="4378590" cy="654843"/>
          </a:xfrm>
        </p:spPr>
        <p:txBody>
          <a:bodyPr lIns="47891" tIns="0" rIns="47891" bIns="0" anchor="ctr"/>
          <a:lstStyle>
            <a:lvl1pPr marL="0" indent="0">
              <a:buNone/>
              <a:defRPr sz="25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100" b="1"/>
            </a:lvl2pPr>
            <a:lvl3pPr>
              <a:buNone/>
              <a:defRPr sz="19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95300" y="2514600"/>
            <a:ext cx="4376870" cy="3845720"/>
          </a:xfrm>
        </p:spPr>
        <p:txBody>
          <a:bodyPr tIns="0"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032111" y="2514600"/>
            <a:ext cx="4378590" cy="3845720"/>
          </a:xfrm>
        </p:spPr>
        <p:txBody>
          <a:bodyPr tIns="0"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77986-A82F-4674-96EC-443A14764B69}" type="datetimeFigureOut">
              <a:rPr lang="cs-CZ"/>
              <a:pPr>
                <a:defRPr/>
              </a:pPr>
              <a:t>27.11.2019</a:t>
            </a:fld>
            <a:endParaRPr lang="cs-CZ"/>
          </a:p>
        </p:txBody>
      </p:sp>
      <p:sp>
        <p:nvSpPr>
          <p:cNvPr id="8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F974A-B4F9-4977-B7A5-5446E37877E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9795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2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9AEDD-9401-4AD8-8E36-18D70A5B2A78}" type="datetimeFigureOut">
              <a:rPr lang="cs-CZ"/>
              <a:pPr>
                <a:defRPr/>
              </a:pPr>
              <a:t>27.11.2019</a:t>
            </a:fld>
            <a:endParaRPr lang="cs-CZ"/>
          </a:p>
        </p:txBody>
      </p:sp>
      <p:sp>
        <p:nvSpPr>
          <p:cNvPr id="4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488A7-E15E-4382-AAE6-0AA7712F073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33B2E-F8BE-4BB8-9B7A-7707D9763C82}" type="datetimeFigureOut">
              <a:rPr lang="cs-CZ"/>
              <a:pPr>
                <a:defRPr/>
              </a:pPr>
              <a:t>27.11.2019</a:t>
            </a:fld>
            <a:endParaRPr lang="cs-CZ"/>
          </a:p>
        </p:txBody>
      </p:sp>
      <p:sp>
        <p:nvSpPr>
          <p:cNvPr id="3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F158C-9885-4BA1-9B4F-48180E26CF4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2950" y="514352"/>
            <a:ext cx="29718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7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742950" y="1676400"/>
            <a:ext cx="2971800" cy="4572000"/>
          </a:xfrm>
        </p:spPr>
        <p:txBody>
          <a:bodyPr lIns="19156" rIns="19156"/>
          <a:lstStyle>
            <a:lvl1pPr marL="0" indent="0" algn="l">
              <a:buNone/>
              <a:defRPr sz="1500"/>
            </a:lvl1pPr>
            <a:lvl2pPr indent="0" algn="l">
              <a:buNone/>
              <a:defRPr sz="1300"/>
            </a:lvl2pPr>
            <a:lvl3pPr indent="0" algn="l">
              <a:buNone/>
              <a:defRPr sz="1000"/>
            </a:lvl3pPr>
            <a:lvl4pPr indent="0" algn="l">
              <a:buNone/>
              <a:defRPr sz="1000"/>
            </a:lvl4pPr>
            <a:lvl5pPr indent="0" algn="l">
              <a:buNone/>
              <a:defRPr sz="10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872971" y="1676400"/>
            <a:ext cx="5537729" cy="4572000"/>
          </a:xfrm>
        </p:spPr>
        <p:txBody>
          <a:bodyPr tIns="0"/>
          <a:lstStyle>
            <a:lvl1pPr>
              <a:defRPr sz="2900"/>
            </a:lvl1pPr>
            <a:lvl2pPr>
              <a:defRPr sz="2700"/>
            </a:lvl2pPr>
            <a:lvl3pPr>
              <a:defRPr sz="2500"/>
            </a:lvl3pPr>
            <a:lvl4pPr>
              <a:defRPr sz="2100"/>
            </a:lvl4pPr>
            <a:lvl5pPr>
              <a:defRPr sz="1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C2175-29B8-4F37-B133-34E2B9666EEB}" type="datetimeFigureOut">
              <a:rPr lang="cs-CZ"/>
              <a:pPr>
                <a:defRPr/>
              </a:pPr>
              <a:t>27.11.2019</a:t>
            </a:fld>
            <a:endParaRPr lang="cs-CZ"/>
          </a:p>
        </p:txBody>
      </p:sp>
      <p:sp>
        <p:nvSpPr>
          <p:cNvPr id="6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85470-D86A-433A-A37F-EC9C6DCC025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s odříznutým a zakulaceným jedním rohem 4"/>
          <p:cNvSpPr/>
          <p:nvPr/>
        </p:nvSpPr>
        <p:spPr>
          <a:xfrm rot="420000" flipV="1">
            <a:off x="3429265" y="1108075"/>
            <a:ext cx="569595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Pravoúhlý trojúhelník 5"/>
          <p:cNvSpPr/>
          <p:nvPr/>
        </p:nvSpPr>
        <p:spPr>
          <a:xfrm rot="420000" flipV="1">
            <a:off x="8671191" y="5359401"/>
            <a:ext cx="168540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Volný tvar 6"/>
          <p:cNvSpPr>
            <a:spLocks/>
          </p:cNvSpPr>
          <p:nvPr/>
        </p:nvSpPr>
        <p:spPr bwMode="auto">
          <a:xfrm flipV="1">
            <a:off x="-10319" y="5816600"/>
            <a:ext cx="9926638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5782" tIns="47891" rIns="95782" bIns="4789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 flipV="1">
            <a:off x="4746625" y="6219826"/>
            <a:ext cx="5159375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5782" tIns="47891" rIns="95782" bIns="4789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0400" y="1176997"/>
            <a:ext cx="2397252" cy="1582621"/>
          </a:xfrm>
        </p:spPr>
        <p:txBody>
          <a:bodyPr lIns="47891" rIns="47891" bIns="47891"/>
          <a:lstStyle>
            <a:lvl1pPr algn="l">
              <a:buNone/>
              <a:defRPr sz="21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0400" y="2828785"/>
            <a:ext cx="2393950" cy="2179320"/>
          </a:xfrm>
        </p:spPr>
        <p:txBody>
          <a:bodyPr lIns="67047" rIns="47891"/>
          <a:lstStyle>
            <a:lvl1pPr marL="0" indent="0" algn="l">
              <a:spcBef>
                <a:spcPts val="262"/>
              </a:spcBef>
              <a:buFontTx/>
              <a:buNone/>
              <a:defRPr sz="1300"/>
            </a:lvl1pPr>
            <a:lvl2pPr>
              <a:defRPr sz="13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776276" y="1199517"/>
            <a:ext cx="500253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4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9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C45EC-A370-499F-924A-ADCB949C2547}" type="datetimeFigureOut">
              <a:rPr lang="cs-CZ"/>
              <a:pPr>
                <a:defRPr/>
              </a:pPr>
              <a:t>27.11.2019</a:t>
            </a:fld>
            <a:endParaRPr lang="cs-CZ"/>
          </a:p>
        </p:txBody>
      </p:sp>
      <p:sp>
        <p:nvSpPr>
          <p:cNvPr id="10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750300" y="6356351"/>
            <a:ext cx="660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65964-D380-4BAC-83E4-C84974BE292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10319" y="-7937"/>
            <a:ext cx="9926638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5782" tIns="47891" rIns="95782" bIns="4789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746625" y="-7938"/>
            <a:ext cx="5159375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5782" tIns="47891" rIns="95782" bIns="4789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28" name="Zástupný symbol pro nadpis 8"/>
          <p:cNvSpPr>
            <a:spLocks noGrp="1"/>
          </p:cNvSpPr>
          <p:nvPr>
            <p:ph type="title"/>
          </p:nvPr>
        </p:nvSpPr>
        <p:spPr bwMode="auto">
          <a:xfrm>
            <a:off x="495300" y="70485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7891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9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495300" y="1935164"/>
            <a:ext cx="89154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2" tIns="47891" rIns="95782" bIns="478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D0CDF1-5F4E-4961-9103-D996A9405232}" type="datetimeFigureOut">
              <a:rPr lang="cs-CZ"/>
              <a:pPr>
                <a:defRPr/>
              </a:pPr>
              <a:t>27.11.2019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889250" y="6356351"/>
            <a:ext cx="36322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585200" y="6356351"/>
            <a:ext cx="8255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192397-408F-4D60-ACA8-D3470A4D48B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20637" y="203200"/>
            <a:ext cx="9945556" cy="647700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3" r:id="rId2"/>
    <p:sldLayoutId id="2147483732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33" r:id="rId9"/>
    <p:sldLayoutId id="2147483729" r:id="rId10"/>
    <p:sldLayoutId id="2147483730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5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Calibri" pitchFamily="34" charset="0"/>
        </a:defRPr>
      </a:lvl5pPr>
      <a:lvl6pPr marL="478908" algn="l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Calibri" pitchFamily="34" charset="0"/>
        </a:defRPr>
      </a:lvl6pPr>
      <a:lvl7pPr marL="957816" algn="l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Calibri" pitchFamily="34" charset="0"/>
        </a:defRPr>
      </a:lvl7pPr>
      <a:lvl8pPr marL="1436724" algn="l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Calibri" pitchFamily="34" charset="0"/>
        </a:defRPr>
      </a:lvl8pPr>
      <a:lvl9pPr marL="1915631" algn="l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Calibri" pitchFamily="34" charset="0"/>
        </a:defRPr>
      </a:lvl9pPr>
    </p:titleStyle>
    <p:bodyStyle>
      <a:lvl1pPr marL="286014" indent="-286014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70139" indent="-257746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16" indent="-257746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830" indent="-219499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531508" indent="-219499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1819850" indent="-220298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413" indent="-191563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98758" indent="-191563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86102" indent="-191563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7890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578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9156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394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87344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3523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8312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images.google.com.sg/imgres?imgurl=http://www.lehmanbrown.com/images/chinese%20flag.jpg&amp;imgrefurl=http://www.lehmanbrown.com/businesschina.htm&amp;h=240&amp;w=356&amp;sz=4&amp;hl=en&amp;start=1&amp;tbnid=D1Q4YJ7nIDGK4M:&amp;tbnh=82&amp;tbnw=121&amp;prev=/images?q%3Dchinese%2Bflag%26svnum%3D10%26hl%3Den%26lr%3D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80000"/>
                <a:satMod val="40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214422"/>
            <a:ext cx="9906000" cy="2071702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4800" dirty="0" smtClean="0">
                <a:effectLst/>
              </a:rPr>
              <a:t>Bezpečnostní a vojenská politika</a:t>
            </a:r>
            <a:br>
              <a:rPr lang="cs-CZ" sz="4800" dirty="0" smtClean="0">
                <a:effectLst/>
              </a:rPr>
            </a:br>
            <a:r>
              <a:rPr lang="cs-CZ" sz="4800" dirty="0" smtClean="0">
                <a:effectLst/>
              </a:rPr>
              <a:t> Ruské federace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0" y="4000504"/>
            <a:ext cx="9906000" cy="51221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lIns="95782" tIns="47891" rIns="95782" bIns="47891" rtlCol="0">
            <a:spAutoFit/>
          </a:bodyPr>
          <a:lstStyle/>
          <a:p>
            <a:pPr algn="ctr"/>
            <a:r>
              <a:rPr lang="cs-CZ" sz="2700" b="1" dirty="0" smtClean="0">
                <a:solidFill>
                  <a:schemeClr val="bg2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Richard Stojar, Ph.D.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54747" y="5040001"/>
            <a:ext cx="5887301" cy="1481712"/>
          </a:xfrm>
          <a:prstGeom prst="rect">
            <a:avLst/>
          </a:prstGeom>
          <a:noFill/>
        </p:spPr>
        <p:txBody>
          <a:bodyPr wrap="none" lIns="95782" tIns="47891" rIns="95782" bIns="47891" rtlCol="0">
            <a:spAutoFit/>
          </a:bodyPr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Centrum bezpečnostních a vojenskostrategických studií</a:t>
            </a:r>
          </a:p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Univerzita obrany</a:t>
            </a:r>
          </a:p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Kounicova 65</a:t>
            </a:r>
          </a:p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662 10 Brno</a:t>
            </a:r>
          </a:p>
          <a:p>
            <a:r>
              <a:rPr lang="cs-CZ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richard.stojar@unob.cz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+420 973 443 273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571480"/>
            <a:ext cx="8496000" cy="500066"/>
          </a:xfrm>
        </p:spPr>
        <p:txBody>
          <a:bodyPr/>
          <a:lstStyle/>
          <a:p>
            <a:pPr lvl="0"/>
            <a:r>
              <a:rPr lang="cs-CZ" sz="2800" dirty="0" smtClean="0"/>
              <a:t>Revitalizace ruského mocenského postavení po r. 2000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</p:spPr>
        <p:txBody>
          <a:bodyPr/>
          <a:lstStyle/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800" dirty="0" smtClean="0">
                <a:latin typeface="Constantia" pitchFamily="18" charset="0"/>
              </a:rPr>
              <a:t>1999/2000 Vladimír Putin (</a:t>
            </a:r>
            <a:r>
              <a:rPr lang="cs-CZ" sz="1800" i="1" dirty="0" err="1" smtClean="0">
                <a:latin typeface="Constantia" pitchFamily="18" charset="0"/>
              </a:rPr>
              <a:t>pitěrsko</a:t>
            </a:r>
            <a:r>
              <a:rPr lang="cs-CZ" sz="1800" i="1" dirty="0" smtClean="0">
                <a:latin typeface="Constantia" pitchFamily="18" charset="0"/>
              </a:rPr>
              <a:t>-</a:t>
            </a:r>
            <a:r>
              <a:rPr lang="cs-CZ" sz="1800" i="1" dirty="0" err="1" smtClean="0">
                <a:latin typeface="Constantia" pitchFamily="18" charset="0"/>
              </a:rPr>
              <a:t>silovaja</a:t>
            </a:r>
            <a:r>
              <a:rPr lang="cs-CZ" sz="1800" dirty="0" smtClean="0">
                <a:latin typeface="Constantia" pitchFamily="18" charset="0"/>
              </a:rPr>
              <a:t> skupina) – nové bezpečnostně-strategické priority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800" dirty="0" smtClean="0">
                <a:latin typeface="Constantia" pitchFamily="18" charset="0"/>
              </a:rPr>
              <a:t>Nová etatizace ruského státu (omezení moci regionů – centralizace státního aparátu)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800" dirty="0" smtClean="0">
                <a:latin typeface="Constantia" pitchFamily="18" charset="0"/>
              </a:rPr>
              <a:t>Rehabilitace ozbrojených sil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800" dirty="0" smtClean="0">
                <a:latin typeface="Constantia" pitchFamily="18" charset="0"/>
              </a:rPr>
              <a:t>Válka s terorismem a kooperace se Západem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800" dirty="0" smtClean="0">
                <a:latin typeface="Constantia" pitchFamily="18" charset="0"/>
              </a:rPr>
              <a:t>Zesílení kritického stanoviska k rozšiřování NATO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800" dirty="0" smtClean="0">
                <a:latin typeface="Constantia" pitchFamily="18" charset="0"/>
              </a:rPr>
              <a:t>Ekonomický růst a rostoucí asertivita na mezinárodním poli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cs-CZ" sz="1800" dirty="0" smtClean="0">
              <a:latin typeface="Constantia" pitchFamily="18" charset="0"/>
            </a:endParaRP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cs-CZ" sz="1800" dirty="0" smtClean="0">
              <a:latin typeface="Constantia" pitchFamily="18" charset="0"/>
            </a:endParaRP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800" dirty="0" smtClean="0">
                <a:latin typeface="Constantia" pitchFamily="18" charset="0"/>
              </a:rPr>
              <a:t>Hledání nových geopolitických východisek (zvláště od 2003)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cs-CZ" sz="1800" dirty="0" smtClean="0">
              <a:latin typeface="Constantia" pitchFamily="18" charset="0"/>
            </a:endParaRP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cs-CZ" sz="1600" dirty="0" smtClean="0">
              <a:latin typeface="Constantia" pitchFamily="18" charset="0"/>
            </a:endParaRPr>
          </a:p>
        </p:txBody>
      </p:sp>
      <p:pic>
        <p:nvPicPr>
          <p:cNvPr id="2050" name="Picture 2" descr="C:\Users\stojarr\Documents\přednaška kgš nov\stihacky-kreml chram ivana hrozneh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7281" y="2564904"/>
            <a:ext cx="2857500" cy="216598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8496000" cy="576000"/>
          </a:xfrm>
        </p:spPr>
        <p:txBody>
          <a:bodyPr/>
          <a:lstStyle/>
          <a:p>
            <a:pPr marL="252000" lvl="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3200" dirty="0" smtClean="0">
                <a:latin typeface="Constantia" pitchFamily="18" charset="0"/>
              </a:rPr>
              <a:t>Bezpečnostní politika Ruské federace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95300" y="1428736"/>
            <a:ext cx="8915400" cy="4895865"/>
          </a:xfrm>
        </p:spPr>
        <p:txBody>
          <a:bodyPr/>
          <a:lstStyle/>
          <a:p>
            <a:pPr>
              <a:buNone/>
            </a:pPr>
            <a:endParaRPr lang="cs-CZ" sz="1800" dirty="0" smtClean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sz="1800" i="1" dirty="0" smtClean="0"/>
          </a:p>
          <a:p>
            <a:endParaRPr lang="cs-CZ" sz="1800" dirty="0" smtClean="0"/>
          </a:p>
          <a:p>
            <a:pPr>
              <a:buNone/>
            </a:pPr>
            <a:endParaRPr lang="cs-CZ" sz="1800" i="1" dirty="0" smtClean="0"/>
          </a:p>
          <a:p>
            <a:pPr>
              <a:buNone/>
            </a:pPr>
            <a:endParaRPr lang="cs-CZ" sz="1800" i="1" dirty="0" smtClean="0"/>
          </a:p>
          <a:p>
            <a:pPr>
              <a:buNone/>
            </a:pPr>
            <a:endParaRPr lang="cs-CZ" sz="1800" i="1" dirty="0" smtClean="0"/>
          </a:p>
          <a:p>
            <a:pPr>
              <a:buNone/>
            </a:pPr>
            <a:endParaRPr lang="cs-CZ" sz="1800" i="1" dirty="0"/>
          </a:p>
        </p:txBody>
      </p:sp>
      <p:pic>
        <p:nvPicPr>
          <p:cNvPr id="4098" name="Picture 2" descr="C:\Users\stojarr\Pictures\Ar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9662" y="1500174"/>
            <a:ext cx="5762625" cy="47053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764705"/>
            <a:ext cx="9144000" cy="497536"/>
          </a:xfrm>
        </p:spPr>
        <p:txBody>
          <a:bodyPr vert="horz" wrap="square" lIns="540000" tIns="108000" rIns="540000" bIns="108000" numCol="1" anchor="b" anchorCtr="0" compatLnSpc="1">
            <a:prstTxWarp prst="textNoShape">
              <a:avLst/>
            </a:prstTxWarp>
            <a:noAutofit/>
          </a:bodyPr>
          <a:lstStyle/>
          <a:p>
            <a:r>
              <a:rPr lang="cs-CZ" sz="4000" dirty="0" smtClean="0">
                <a:latin typeface="+mn-lt"/>
              </a:rPr>
              <a:t>Trendy</a:t>
            </a:r>
            <a:endParaRPr lang="cs-CZ" sz="40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1000" y="1262241"/>
            <a:ext cx="9144000" cy="5057999"/>
          </a:xfrm>
        </p:spPr>
        <p:txBody>
          <a:bodyPr vert="horz" wrap="square" lIns="540000" tIns="108000" rIns="432000" bIns="10800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cs-CZ" sz="2500" dirty="0" smtClean="0"/>
              <a:t>Modernizace </a:t>
            </a:r>
            <a:r>
              <a:rPr lang="cs-CZ" sz="2500" dirty="0"/>
              <a:t>ozbrojených sil Ruské federace</a:t>
            </a:r>
          </a:p>
          <a:p>
            <a:r>
              <a:rPr lang="cs-CZ" sz="2500" dirty="0"/>
              <a:t>Modernizace a rozmístění jaderných sil RF (Kaliningrad, Krym)</a:t>
            </a:r>
          </a:p>
          <a:p>
            <a:r>
              <a:rPr lang="cs-CZ" sz="2500" dirty="0"/>
              <a:t>Nedodržování a poté vypovězení dohody o likvidaci raket středního doletu (INF 1987 - závazek SSSR a USA zlikvidovat střely o doletu 500-5500 km, vč. nosičů a infrastruktury)</a:t>
            </a:r>
          </a:p>
          <a:p>
            <a:r>
              <a:rPr lang="cs-CZ" sz="2500" dirty="0"/>
              <a:t>2008: podezření z porušení INF (testování systému </a:t>
            </a:r>
            <a:r>
              <a:rPr lang="cs-CZ" sz="2500" dirty="0" err="1" smtClean="0"/>
              <a:t>Iskander</a:t>
            </a:r>
            <a:r>
              <a:rPr lang="cs-CZ" sz="2500" dirty="0"/>
              <a:t>)</a:t>
            </a:r>
          </a:p>
          <a:p>
            <a:r>
              <a:rPr lang="cs-CZ" sz="2500" dirty="0"/>
              <a:t>2014: „oficiální“ obvinění Ruska prezidentem Obamou, RF popírá </a:t>
            </a:r>
            <a:r>
              <a:rPr lang="cs-CZ" sz="2500" dirty="0" smtClean="0"/>
              <a:t>schopnosti </a:t>
            </a:r>
            <a:r>
              <a:rPr lang="cs-CZ" sz="2500" smtClean="0"/>
              <a:t>(dosah) </a:t>
            </a:r>
            <a:r>
              <a:rPr lang="cs-CZ" sz="2500" dirty="0"/>
              <a:t>rakety </a:t>
            </a:r>
            <a:r>
              <a:rPr lang="cs-CZ" sz="2500" dirty="0" err="1"/>
              <a:t>Novator</a:t>
            </a:r>
            <a:r>
              <a:rPr lang="cs-CZ" sz="2500" dirty="0"/>
              <a:t> 9M729 </a:t>
            </a:r>
            <a:endParaRPr lang="cs-CZ" sz="2500" dirty="0" smtClean="0"/>
          </a:p>
          <a:p>
            <a:r>
              <a:rPr lang="cs-CZ" sz="2500" dirty="0" smtClean="0"/>
              <a:t>2019</a:t>
            </a:r>
            <a:r>
              <a:rPr lang="cs-CZ" sz="2500" dirty="0"/>
              <a:t>: USA a poté Rusko vypovídají INF</a:t>
            </a:r>
          </a:p>
          <a:p>
            <a:endParaRPr lang="cs-CZ" sz="2500" dirty="0"/>
          </a:p>
          <a:p>
            <a:endParaRPr lang="cs-CZ" sz="2500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2607734" y="6305515"/>
            <a:ext cx="5207001" cy="5524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1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7814735" y="6305515"/>
            <a:ext cx="1710265" cy="55248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fld id="{4CF78F19-5B6B-40C2-9D0A-209EC655902A}" type="slidenum">
              <a:rPr lang="cs-CZ" sz="1400" b="1">
                <a:solidFill>
                  <a:schemeClr val="bg1"/>
                </a:solidFill>
              </a:rPr>
              <a:pPr algn="ctr"/>
              <a:t>12</a:t>
            </a:fld>
            <a:endParaRPr lang="cs-CZ" sz="1400" b="1" dirty="0">
              <a:solidFill>
                <a:schemeClr val="bg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81001" y="6305515"/>
            <a:ext cx="2226731" cy="55248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cs-CZ" sz="1400" b="1" dirty="0">
                <a:solidFill>
                  <a:schemeClr val="bg1"/>
                </a:solidFill>
              </a:rPr>
              <a:t>Zpravodajské zabezpečení AČR 2019</a:t>
            </a:r>
          </a:p>
        </p:txBody>
      </p:sp>
    </p:spTree>
    <p:extLst>
      <p:ext uri="{BB962C8B-B14F-4D97-AF65-F5344CB8AC3E}">
        <p14:creationId xmlns:p14="http://schemas.microsoft.com/office/powerpoint/2010/main" val="37893016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305" y="263769"/>
            <a:ext cx="4389390" cy="63304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742798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91" y="504367"/>
            <a:ext cx="9133310" cy="5856118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7814735" y="6305515"/>
            <a:ext cx="1710265" cy="55248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fld id="{4CF78F19-5B6B-40C2-9D0A-209EC655902A}" type="slidenum">
              <a:rPr lang="cs-CZ" smtClean="0">
                <a:solidFill>
                  <a:schemeClr val="bg1"/>
                </a:solidFill>
              </a:rPr>
              <a:pPr algn="ctr"/>
              <a:t>14</a:t>
            </a:fld>
            <a:endParaRPr lang="cs-CZ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15477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080001"/>
            <a:ext cx="9144000" cy="332775"/>
          </a:xfrm>
        </p:spPr>
        <p:txBody>
          <a:bodyPr vert="horz" wrap="square" lIns="540000" tIns="108000" rIns="540000" bIns="108000" numCol="1" anchor="b" anchorCtr="0" compatLnSpc="1">
            <a:prstTxWarp prst="textNoShape">
              <a:avLst/>
            </a:prstTxWarp>
            <a:noAutofit/>
          </a:bodyPr>
          <a:lstStyle/>
          <a:p>
            <a:endParaRPr lang="cs-CZ" sz="40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1000" y="1080001"/>
            <a:ext cx="9144000" cy="5240239"/>
          </a:xfrm>
        </p:spPr>
        <p:txBody>
          <a:bodyPr vert="horz" wrap="square" lIns="540000" tIns="108000" rIns="432000" bIns="10800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cs-CZ" sz="2500" dirty="0"/>
              <a:t>Anexe Krymského poloostrova a podpora separatistů </a:t>
            </a:r>
            <a:br>
              <a:rPr lang="cs-CZ" sz="2500" dirty="0"/>
            </a:br>
            <a:r>
              <a:rPr lang="cs-CZ" sz="2500" dirty="0"/>
              <a:t>v konfliktu na východní Ukrajině</a:t>
            </a:r>
          </a:p>
          <a:p>
            <a:r>
              <a:rPr lang="cs-CZ" sz="2500" dirty="0" smtClean="0"/>
              <a:t>Informační </a:t>
            </a:r>
            <a:r>
              <a:rPr lang="cs-CZ" sz="2500" dirty="0"/>
              <a:t>operace a </a:t>
            </a:r>
            <a:r>
              <a:rPr lang="cs-CZ" sz="2500" dirty="0" err="1"/>
              <a:t>subverzivní</a:t>
            </a:r>
            <a:r>
              <a:rPr lang="cs-CZ" sz="2500" dirty="0"/>
              <a:t> kybernetické aktivity RF</a:t>
            </a:r>
          </a:p>
          <a:p>
            <a:r>
              <a:rPr lang="cs-CZ" sz="2500" dirty="0"/>
              <a:t>Posilování vojenské přítomnosti a velká cvičení v blízkosti hranic NATO/EU (Západ 2017)</a:t>
            </a:r>
          </a:p>
          <a:p>
            <a:r>
              <a:rPr lang="cs-CZ" sz="2500" dirty="0"/>
              <a:t>Aktuální vojenské angažmá a jeho důsledky v Sýrii</a:t>
            </a:r>
          </a:p>
          <a:p>
            <a:r>
              <a:rPr lang="cs-CZ" sz="2500" dirty="0"/>
              <a:t>Rozšiřování a modernizace vojenských základen v zahraničí mimo státy bývalého SSSR (rostoucí zájem o Arktidu a Afriku)</a:t>
            </a:r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2607734" y="6305515"/>
            <a:ext cx="5207001" cy="5524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1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7814735" y="6305515"/>
            <a:ext cx="1710265" cy="55248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fld id="{4CF78F19-5B6B-40C2-9D0A-209EC655902A}" type="slidenum">
              <a:rPr lang="cs-CZ" sz="1400" b="1">
                <a:solidFill>
                  <a:schemeClr val="bg1"/>
                </a:solidFill>
              </a:rPr>
              <a:pPr algn="ctr"/>
              <a:t>15</a:t>
            </a:fld>
            <a:endParaRPr lang="cs-CZ" sz="1400" b="1" dirty="0">
              <a:solidFill>
                <a:schemeClr val="bg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81001" y="6305515"/>
            <a:ext cx="2226731" cy="55248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cs-CZ" sz="1400" b="1" dirty="0">
                <a:solidFill>
                  <a:schemeClr val="bg1"/>
                </a:solidFill>
              </a:rPr>
              <a:t>Zpravodajské zabezpečení AČR 2019</a:t>
            </a:r>
          </a:p>
        </p:txBody>
      </p:sp>
    </p:spTree>
    <p:extLst>
      <p:ext uri="{BB962C8B-B14F-4D97-AF65-F5344CB8AC3E}">
        <p14:creationId xmlns:p14="http://schemas.microsoft.com/office/powerpoint/2010/main" val="40642618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56191"/>
            <a:ext cx="9144000" cy="6090754"/>
          </a:xfrm>
          <a:prstGeom prst="rect">
            <a:avLst/>
          </a:prstGeom>
          <a:solidFill>
            <a:srgbClr val="9DC9F1"/>
          </a:solidFill>
        </p:spPr>
      </p:pic>
    </p:spTree>
    <p:extLst>
      <p:ext uri="{BB962C8B-B14F-4D97-AF65-F5344CB8AC3E}">
        <p14:creationId xmlns:p14="http://schemas.microsoft.com/office/powerpoint/2010/main" val="30119858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214290"/>
            <a:ext cx="8496000" cy="785818"/>
          </a:xfrm>
        </p:spPr>
        <p:txBody>
          <a:bodyPr/>
          <a:lstStyle/>
          <a:p>
            <a:pPr lvl="0"/>
            <a:r>
              <a:rPr lang="cs-CZ" sz="2800" dirty="0" smtClean="0"/>
              <a:t>Revitalizace ruského mocenského postavení po r. 2000 – ekonomický růst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</p:spPr>
        <p:txBody>
          <a:bodyPr/>
          <a:lstStyle/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cs-CZ" sz="1600" dirty="0" smtClean="0">
              <a:latin typeface="Constantia" pitchFamily="18" charset="0"/>
            </a:endParaRP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cs-CZ" sz="1600" dirty="0" smtClean="0">
              <a:latin typeface="Constantia" pitchFamily="18" charset="0"/>
            </a:endParaRPr>
          </a:p>
        </p:txBody>
      </p:sp>
      <p:pic>
        <p:nvPicPr>
          <p:cNvPr id="1027" name="Picture 3" descr="C:\Users\stojarr\Documents\Rusko\Russian_economy_since_fall_of_Soviet_Un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158" y="1285860"/>
            <a:ext cx="7748572" cy="498285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142852"/>
            <a:ext cx="8496000" cy="785818"/>
          </a:xfrm>
        </p:spPr>
        <p:txBody>
          <a:bodyPr/>
          <a:lstStyle/>
          <a:p>
            <a:pPr lvl="0"/>
            <a:r>
              <a:rPr lang="cs-CZ" sz="2800" dirty="0" smtClean="0"/>
              <a:t>Revitalizace ruského mocenského postavení po r. 2000 – ekonomický růst a jeho odraz ve vojenských výdajích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</p:spPr>
        <p:txBody>
          <a:bodyPr/>
          <a:lstStyle/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cs-CZ" sz="1600" dirty="0" smtClean="0">
              <a:latin typeface="Constantia" pitchFamily="18" charset="0"/>
            </a:endParaRP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cs-CZ" sz="1600" dirty="0" smtClean="0">
              <a:latin typeface="Constantia" pitchFamily="18" charset="0"/>
            </a:endParaRPr>
          </a:p>
        </p:txBody>
      </p:sp>
      <p:pic>
        <p:nvPicPr>
          <p:cNvPr id="3074" name="Picture 2" descr="C:\Users\stojarr\Documents\KGŠ 2015_6\2.11. Bezpečnostní politika RF\2-1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5348" y="928670"/>
            <a:ext cx="7543800" cy="577729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8496000" cy="576000"/>
          </a:xfrm>
        </p:spPr>
        <p:txBody>
          <a:bodyPr/>
          <a:lstStyle/>
          <a:p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9218" name="Picture 2" descr="C:\Users\stojarr\Pictures\russia-cross-and-russian-hegaxon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968" y="0"/>
            <a:ext cx="9410032" cy="68177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945221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8496000" cy="576000"/>
          </a:xfrm>
        </p:spPr>
        <p:txBody>
          <a:bodyPr/>
          <a:lstStyle/>
          <a:p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Cíle přednášky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</p:spPr>
        <p:txBody>
          <a:bodyPr/>
          <a:lstStyle/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400" dirty="0" smtClean="0"/>
              <a:t>Seznámit se základními fakty vývoje Ruské federace a jejích národních zájmů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400" dirty="0" smtClean="0"/>
              <a:t>Poskytnout základní informace o bezpečnostní politice Ruské federace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8496000" cy="576000"/>
          </a:xfrm>
        </p:spPr>
        <p:txBody>
          <a:bodyPr/>
          <a:lstStyle/>
          <a:p>
            <a:pPr marL="252000" lvl="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3200" dirty="0" smtClean="0">
                <a:latin typeface="Constantia" pitchFamily="18" charset="0"/>
              </a:rPr>
              <a:t>Ruská federace a blízké zahraničí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</p:spPr>
        <p:txBody>
          <a:bodyPr/>
          <a:lstStyle/>
          <a:p>
            <a:r>
              <a:rPr lang="cs-CZ" sz="1600" dirty="0" smtClean="0"/>
              <a:t>Rusko-běloruská unie</a:t>
            </a:r>
          </a:p>
          <a:p>
            <a:r>
              <a:rPr lang="cs-CZ" sz="1600" dirty="0" smtClean="0"/>
              <a:t>Ukrajina</a:t>
            </a:r>
          </a:p>
          <a:p>
            <a:endParaRPr lang="cs-CZ" sz="1600" dirty="0" smtClean="0"/>
          </a:p>
          <a:p>
            <a:r>
              <a:rPr lang="cs-CZ" sz="1600" dirty="0" smtClean="0"/>
              <a:t>SNS</a:t>
            </a:r>
          </a:p>
          <a:p>
            <a:pPr eaLnBrk="1" hangingPunct="1"/>
            <a:r>
              <a:rPr lang="cs-CZ" sz="1600" dirty="0" smtClean="0"/>
              <a:t>Kolektivní bezpečnostní smlouva 1992</a:t>
            </a:r>
          </a:p>
          <a:p>
            <a:pPr eaLnBrk="1" hangingPunct="1"/>
            <a:r>
              <a:rPr lang="cs-CZ" sz="1600" dirty="0" smtClean="0"/>
              <a:t>Taškentská smlouva 2002 (Rusko, Bělorusko, Arménie, Kazachstán, Kyrgyzstán, Tádžikistán)</a:t>
            </a:r>
          </a:p>
          <a:p>
            <a:pPr eaLnBrk="1" hangingPunct="1"/>
            <a:r>
              <a:rPr lang="cs-CZ" sz="1600" dirty="0" smtClean="0"/>
              <a:t>Organizace Smlouvy o kolektivní bezpečnosti – (2006 + Uzbekistán)</a:t>
            </a:r>
          </a:p>
          <a:p>
            <a:pPr eaLnBrk="1" hangingPunct="1"/>
            <a:endParaRPr lang="cs-CZ" sz="1600" dirty="0" smtClean="0"/>
          </a:p>
          <a:p>
            <a:pPr eaLnBrk="1" hangingPunct="1">
              <a:buNone/>
            </a:pPr>
            <a:r>
              <a:rPr lang="cs-CZ" sz="1600" dirty="0" smtClean="0"/>
              <a:t>                                                          nová Velká hra ?</a:t>
            </a:r>
          </a:p>
          <a:p>
            <a:pPr eaLnBrk="1" hangingPunct="1"/>
            <a:r>
              <a:rPr lang="cs-CZ" sz="1600" dirty="0" smtClean="0"/>
              <a:t>Šanghajská organizace spolupráce 2001 - Čína, Rusko a středoasijské státy (mimo Turkmenistánu)</a:t>
            </a:r>
          </a:p>
          <a:p>
            <a:pPr eaLnBrk="1" hangingPunct="1"/>
            <a:r>
              <a:rPr lang="cs-CZ" sz="1600" dirty="0" smtClean="0"/>
              <a:t>Společný ekonomický prostor Ruska, Běloruska a Kazachstánu 2012 </a:t>
            </a:r>
          </a:p>
          <a:p>
            <a:pPr eaLnBrk="1" hangingPunct="1"/>
            <a:endParaRPr lang="cs-CZ" sz="1600" dirty="0" smtClean="0"/>
          </a:p>
          <a:p>
            <a:pPr eaLnBrk="1" hangingPunct="1">
              <a:buNone/>
            </a:pPr>
            <a:r>
              <a:rPr lang="cs-CZ" sz="1600" dirty="0" smtClean="0"/>
              <a:t>                </a:t>
            </a:r>
          </a:p>
          <a:p>
            <a:pPr eaLnBrk="1" hangingPunct="1">
              <a:buNone/>
            </a:pPr>
            <a:endParaRPr lang="cs-CZ" sz="1600" i="1" dirty="0" smtClean="0"/>
          </a:p>
          <a:p>
            <a:pPr eaLnBrk="1" hangingPunct="1"/>
            <a:r>
              <a:rPr lang="cs-CZ" sz="1600" i="1" dirty="0" smtClean="0"/>
              <a:t>Euroasijská unie</a:t>
            </a:r>
          </a:p>
          <a:p>
            <a:pPr eaLnBrk="1" hangingPunct="1"/>
            <a:r>
              <a:rPr lang="cs-CZ" sz="1600" dirty="0" smtClean="0"/>
              <a:t>Čínské ambice v ŠOS</a:t>
            </a:r>
          </a:p>
          <a:p>
            <a:pPr eaLnBrk="1" hangingPunct="1"/>
            <a:r>
              <a:rPr lang="cs-CZ" sz="1600" dirty="0" smtClean="0"/>
              <a:t>USA : projekt New </a:t>
            </a:r>
            <a:r>
              <a:rPr lang="cs-CZ" sz="1600" dirty="0" err="1" smtClean="0"/>
              <a:t>Silk</a:t>
            </a:r>
            <a:r>
              <a:rPr lang="cs-CZ" sz="1600" dirty="0" smtClean="0"/>
              <a:t> </a:t>
            </a:r>
            <a:r>
              <a:rPr lang="cs-CZ" sz="1600" dirty="0" err="1" smtClean="0"/>
              <a:t>Road</a:t>
            </a:r>
            <a:endParaRPr lang="cs-CZ" sz="1600" dirty="0" smtClean="0"/>
          </a:p>
          <a:p>
            <a:pPr eaLnBrk="1" hangingPunct="1"/>
            <a:endParaRPr lang="cs-CZ" sz="1600" dirty="0" smtClean="0"/>
          </a:p>
          <a:p>
            <a:pPr eaLnBrk="1" hangingPunct="1"/>
            <a:endParaRPr lang="cs-CZ" sz="1600" dirty="0" smtClean="0"/>
          </a:p>
          <a:p>
            <a:pPr eaLnBrk="1" hangingPunct="1"/>
            <a:endParaRPr lang="cs-CZ" sz="1600" dirty="0" smtClean="0"/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cs-CZ" sz="1600" dirty="0" smtClean="0">
              <a:latin typeface="Constantia" pitchFamily="18" charset="0"/>
            </a:endParaRPr>
          </a:p>
        </p:txBody>
      </p:sp>
      <p:pic>
        <p:nvPicPr>
          <p:cNvPr id="4" name="Picture 2" descr="C:\Users\stojarr\Pictures\JB422bd7_profimedia_00129770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0388" y="4429132"/>
            <a:ext cx="2720340" cy="2127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500042"/>
            <a:ext cx="8496000" cy="571504"/>
          </a:xfrm>
        </p:spPr>
        <p:txBody>
          <a:bodyPr/>
          <a:lstStyle/>
          <a:p>
            <a:pPr marL="252000" lvl="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800" dirty="0" smtClean="0">
                <a:latin typeface="Constantia" pitchFamily="18" charset="0"/>
              </a:rPr>
              <a:t>Ruská federace a její spojenci v blízkém zahraničí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</p:spPr>
        <p:txBody>
          <a:bodyPr/>
          <a:lstStyle/>
          <a:p>
            <a:endParaRPr lang="cs-CZ" sz="1600" dirty="0" smtClean="0"/>
          </a:p>
          <a:p>
            <a:pPr eaLnBrk="1" hangingPunct="1"/>
            <a:endParaRPr lang="cs-CZ" sz="1600" dirty="0" smtClean="0"/>
          </a:p>
          <a:p>
            <a:pPr eaLnBrk="1" hangingPunct="1"/>
            <a:endParaRPr lang="cs-CZ" sz="1600" dirty="0" smtClean="0"/>
          </a:p>
          <a:p>
            <a:pPr eaLnBrk="1" hangingPunct="1"/>
            <a:endParaRPr lang="cs-CZ" sz="1600" dirty="0" smtClean="0"/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cs-CZ" sz="1600" dirty="0" smtClean="0">
              <a:latin typeface="Constantia" pitchFamily="18" charset="0"/>
            </a:endParaRPr>
          </a:p>
        </p:txBody>
      </p:sp>
      <p:pic>
        <p:nvPicPr>
          <p:cNvPr id="5122" name="Picture 2" descr="C:\Users\stojarr\Documents\KGŠ 2015_6\2.11. Bezpečnostní politika RF\Russia-Military-Alliance-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2538" y="1357298"/>
            <a:ext cx="7166610" cy="53149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tojarr\Documents\přednaška kgš nov\tu-95-aa-4884a573e962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8986" y="0"/>
            <a:ext cx="3331210" cy="2233549"/>
          </a:xfrm>
          <a:prstGeom prst="rect">
            <a:avLst/>
          </a:prstGeom>
          <a:noFill/>
        </p:spPr>
      </p:pic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05000" y="569232"/>
            <a:ext cx="8496000" cy="576000"/>
          </a:xfrm>
        </p:spPr>
        <p:txBody>
          <a:bodyPr/>
          <a:lstStyle/>
          <a:p>
            <a:pPr marL="252000" lvl="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3200" dirty="0" smtClean="0">
                <a:latin typeface="Constantia" pitchFamily="18" charset="0"/>
              </a:rPr>
              <a:t>Ruská federace a Západ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 smtClean="0"/>
              <a:t>Obnovování ruského vojenského potenciálu – nová hrozba?</a:t>
            </a:r>
          </a:p>
          <a:p>
            <a:r>
              <a:rPr lang="cs-CZ" sz="1800" dirty="0" smtClean="0"/>
              <a:t>Ruský odpor k americkému projektu protiraketové obrany</a:t>
            </a:r>
          </a:p>
          <a:p>
            <a:r>
              <a:rPr lang="cs-CZ" sz="1800" dirty="0" smtClean="0"/>
              <a:t>2008:  </a:t>
            </a:r>
            <a:r>
              <a:rPr lang="cs-CZ" sz="1800" dirty="0" err="1" smtClean="0"/>
              <a:t>rusko</a:t>
            </a:r>
            <a:r>
              <a:rPr lang="cs-CZ" sz="1800" dirty="0" smtClean="0"/>
              <a:t> –gruzínský konflikt</a:t>
            </a:r>
          </a:p>
          <a:p>
            <a:r>
              <a:rPr lang="cs-CZ" sz="1800" dirty="0" err="1" smtClean="0"/>
              <a:t>Obama</a:t>
            </a:r>
            <a:r>
              <a:rPr lang="cs-CZ" sz="1800" dirty="0" smtClean="0"/>
              <a:t>: reset vztahů USA a RF</a:t>
            </a:r>
          </a:p>
          <a:p>
            <a:r>
              <a:rPr lang="cs-CZ" sz="1800" dirty="0" smtClean="0"/>
              <a:t>Afghánistán</a:t>
            </a:r>
          </a:p>
          <a:p>
            <a:endParaRPr lang="cs-CZ" sz="1800" dirty="0" smtClean="0"/>
          </a:p>
          <a:p>
            <a:r>
              <a:rPr lang="cs-CZ" sz="1800" dirty="0" smtClean="0"/>
              <a:t>2010: Lisabonský summit : NATO a Rusko nepředstavují jeden pro druhého hrozbu a čelí společným hrozbám ( šíření ZHN a jejich nosičů, terorismus a pirátství).</a:t>
            </a:r>
          </a:p>
          <a:p>
            <a:pPr>
              <a:buNone/>
            </a:pPr>
            <a:r>
              <a:rPr lang="cs-CZ" sz="1800" dirty="0" smtClean="0"/>
              <a:t>     </a:t>
            </a:r>
            <a:r>
              <a:rPr lang="cs-CZ" sz="1800" dirty="0" err="1" smtClean="0"/>
              <a:t>Rasmussen</a:t>
            </a:r>
            <a:r>
              <a:rPr lang="cs-CZ" sz="1800" dirty="0" smtClean="0"/>
              <a:t>: </a:t>
            </a:r>
            <a:r>
              <a:rPr lang="cs-CZ" sz="1800" i="1" dirty="0" smtClean="0"/>
              <a:t>„je to poprvé v historii, co NATO a Rusko spolupracují, aby se mohly bránit společným hrozbám.“</a:t>
            </a:r>
          </a:p>
          <a:p>
            <a:r>
              <a:rPr lang="cs-CZ" sz="1800" dirty="0" smtClean="0"/>
              <a:t>2014: Ukrajinská krize – nové ochlazení vztahů a vzájemná percepce jako protivníků </a:t>
            </a:r>
          </a:p>
          <a:p>
            <a:r>
              <a:rPr lang="cs-CZ" sz="1800" dirty="0" smtClean="0"/>
              <a:t>RF: „</a:t>
            </a:r>
            <a:r>
              <a:rPr lang="cs-CZ" sz="1800" i="1" dirty="0" smtClean="0"/>
              <a:t>NATO a USA jsou neschopné zbavit se starého blokového myšlení a přicházejí s politikou vedoucí ke konfrontaci a zvyšující nejistotu.“</a:t>
            </a:r>
          </a:p>
          <a:p>
            <a:endParaRPr lang="cs-CZ" sz="1800" dirty="0" smtClean="0"/>
          </a:p>
          <a:p>
            <a:pPr>
              <a:buNone/>
            </a:pPr>
            <a:endParaRPr lang="cs-CZ" sz="1800" i="1" dirty="0" smtClean="0"/>
          </a:p>
          <a:p>
            <a:pPr>
              <a:buNone/>
            </a:pPr>
            <a:endParaRPr lang="cs-CZ" sz="1800" i="1" dirty="0" smtClean="0"/>
          </a:p>
          <a:p>
            <a:pPr>
              <a:buNone/>
            </a:pPr>
            <a:endParaRPr lang="cs-CZ" sz="1800" i="1" dirty="0" smtClean="0"/>
          </a:p>
          <a:p>
            <a:pPr>
              <a:buNone/>
            </a:pPr>
            <a:endParaRPr lang="cs-CZ" sz="18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500042"/>
            <a:ext cx="8496000" cy="571504"/>
          </a:xfrm>
        </p:spPr>
        <p:txBody>
          <a:bodyPr/>
          <a:lstStyle/>
          <a:p>
            <a:pPr marL="252000" lvl="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3200" dirty="0" smtClean="0">
                <a:latin typeface="Constantia" pitchFamily="18" charset="0"/>
              </a:rPr>
              <a:t>Ruská federace a ozbrojené síly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95300" y="1142984"/>
            <a:ext cx="8915400" cy="5181617"/>
          </a:xfrm>
        </p:spPr>
        <p:txBody>
          <a:bodyPr/>
          <a:lstStyle/>
          <a:p>
            <a:r>
              <a:rPr lang="cs-CZ" sz="1800" dirty="0" smtClean="0"/>
              <a:t>ambiciózní program celkové modernizace ozbrojených sil</a:t>
            </a:r>
          </a:p>
          <a:p>
            <a:r>
              <a:rPr lang="cs-CZ" sz="1800" dirty="0" smtClean="0"/>
              <a:t>restrukturalizace systému velení: Západního, Jižního, Středního a Východního vojenského okruhu</a:t>
            </a:r>
          </a:p>
          <a:p>
            <a:r>
              <a:rPr lang="cs-CZ" sz="1800" dirty="0" smtClean="0"/>
              <a:t>1.12.2011 : vznik nového druhu ozbrojených složek – vojsk vzdušné a kosmické obrany.</a:t>
            </a:r>
          </a:p>
          <a:p>
            <a:r>
              <a:rPr lang="cs-CZ" sz="1800" dirty="0" smtClean="0"/>
              <a:t>Pozemní síly: záměr vybudovat moderní síly srovnatelné s nejvyspělejšími potenciálními protivníky x řada finančních a ekonomických limitů</a:t>
            </a:r>
          </a:p>
          <a:p>
            <a:r>
              <a:rPr lang="cs-CZ" sz="1800" dirty="0" smtClean="0"/>
              <a:t>Přes enormní nárůst výdajů Ruská federace v globálním měřítku nepředstavuje rovnocenného vyzyvatele vůči USA či NATO</a:t>
            </a:r>
          </a:p>
        </p:txBody>
      </p:sp>
      <p:pic>
        <p:nvPicPr>
          <p:cNvPr id="5" name="Picture 3" descr="C:\Users\stojarr\Documents\Rusko\Nato%20vs%20Russia%20defence%20spending_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9659" y="3714750"/>
            <a:ext cx="7499985" cy="289112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0"/>
            <a:ext cx="179388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15363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DBA9B91-67DA-4B41-8764-4749A15AB123}" type="slidenum">
              <a:rPr lang="en-SG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SG" altLang="en-US" sz="1200">
              <a:solidFill>
                <a:srgbClr val="898989"/>
              </a:solidFill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1143000" y="609600"/>
            <a:ext cx="7848600" cy="5791200"/>
            <a:chOff x="762000" y="457200"/>
            <a:chExt cx="7848600" cy="5791200"/>
          </a:xfrm>
          <a:noFill/>
        </p:grpSpPr>
        <p:sp>
          <p:nvSpPr>
            <p:cNvPr id="12" name="AutoShape 2"/>
            <p:cNvSpPr>
              <a:spLocks noChangeArrowheads="1"/>
            </p:cNvSpPr>
            <p:nvPr/>
          </p:nvSpPr>
          <p:spPr bwMode="auto">
            <a:xfrm>
              <a:off x="762000" y="457200"/>
              <a:ext cx="7848600" cy="5791200"/>
            </a:xfrm>
            <a:prstGeom prst="triangle">
              <a:avLst>
                <a:gd name="adj" fmla="val 50000"/>
              </a:avLst>
            </a:pr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+mn-lt"/>
                <a:ea typeface="MS PGothic" pitchFamily="34" charset="-128"/>
                <a:cs typeface="+mn-cs"/>
              </a:endParaRPr>
            </a:p>
          </p:txBody>
        </p:sp>
        <p:sp>
          <p:nvSpPr>
            <p:cNvPr id="13" name="Line 3"/>
            <p:cNvSpPr>
              <a:spLocks noChangeShapeType="1"/>
            </p:cNvSpPr>
            <p:nvPr/>
          </p:nvSpPr>
          <p:spPr bwMode="auto">
            <a:xfrm>
              <a:off x="3581400" y="2133600"/>
              <a:ext cx="2209800" cy="0"/>
            </a:xfrm>
            <a:prstGeom prst="lin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4" name="Line 4"/>
            <p:cNvSpPr>
              <a:spLocks noChangeShapeType="1"/>
            </p:cNvSpPr>
            <p:nvPr/>
          </p:nvSpPr>
          <p:spPr bwMode="auto">
            <a:xfrm>
              <a:off x="1828800" y="4724400"/>
              <a:ext cx="5715000" cy="0"/>
            </a:xfrm>
            <a:prstGeom prst="lin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5" name="Line 5"/>
            <p:cNvSpPr>
              <a:spLocks noChangeShapeType="1"/>
            </p:cNvSpPr>
            <p:nvPr/>
          </p:nvSpPr>
          <p:spPr bwMode="auto">
            <a:xfrm>
              <a:off x="3886200" y="1600200"/>
              <a:ext cx="160020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6" name="Line 6"/>
            <p:cNvSpPr>
              <a:spLocks noChangeShapeType="1"/>
            </p:cNvSpPr>
            <p:nvPr/>
          </p:nvSpPr>
          <p:spPr bwMode="auto">
            <a:xfrm>
              <a:off x="3962400" y="2133600"/>
              <a:ext cx="0" cy="259080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Line 7"/>
            <p:cNvSpPr>
              <a:spLocks noChangeShapeType="1"/>
            </p:cNvSpPr>
            <p:nvPr/>
          </p:nvSpPr>
          <p:spPr bwMode="auto">
            <a:xfrm>
              <a:off x="5334000" y="2133600"/>
              <a:ext cx="0" cy="259080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8" name="Rectangle 8"/>
            <p:cNvSpPr>
              <a:spLocks noChangeArrowheads="1"/>
            </p:cNvSpPr>
            <p:nvPr/>
          </p:nvSpPr>
          <p:spPr bwMode="auto">
            <a:xfrm>
              <a:off x="4419600" y="990600"/>
              <a:ext cx="488950" cy="4572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latin typeface="+mn-lt"/>
                  <a:ea typeface="MS PGothic" pitchFamily="34" charset="-128"/>
                  <a:cs typeface="+mn-cs"/>
                </a:rPr>
                <a:t>1a</a:t>
              </a:r>
            </a:p>
          </p:txBody>
        </p:sp>
        <p:sp>
          <p:nvSpPr>
            <p:cNvPr id="19" name="Rectangle 9"/>
            <p:cNvSpPr>
              <a:spLocks noChangeArrowheads="1"/>
            </p:cNvSpPr>
            <p:nvPr/>
          </p:nvSpPr>
          <p:spPr bwMode="auto">
            <a:xfrm>
              <a:off x="4419600" y="1676400"/>
              <a:ext cx="506413" cy="4572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latin typeface="+mn-lt"/>
                  <a:ea typeface="MS PGothic" pitchFamily="34" charset="-128"/>
                  <a:cs typeface="+mn-cs"/>
                </a:rPr>
                <a:t>1b</a:t>
              </a:r>
            </a:p>
          </p:txBody>
        </p:sp>
        <p:sp>
          <p:nvSpPr>
            <p:cNvPr id="20" name="Rectangle 10"/>
            <p:cNvSpPr>
              <a:spLocks noChangeArrowheads="1"/>
            </p:cNvSpPr>
            <p:nvPr/>
          </p:nvSpPr>
          <p:spPr bwMode="auto">
            <a:xfrm>
              <a:off x="3059832" y="3060576"/>
              <a:ext cx="488950" cy="4572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latin typeface="+mn-lt"/>
                  <a:ea typeface="MS PGothic" pitchFamily="34" charset="-128"/>
                  <a:cs typeface="+mn-cs"/>
                </a:rPr>
                <a:t>2a</a:t>
              </a:r>
            </a:p>
          </p:txBody>
        </p:sp>
        <p:sp>
          <p:nvSpPr>
            <p:cNvPr id="21" name="Rectangle 11"/>
            <p:cNvSpPr>
              <a:spLocks noChangeArrowheads="1"/>
            </p:cNvSpPr>
            <p:nvPr/>
          </p:nvSpPr>
          <p:spPr bwMode="auto">
            <a:xfrm>
              <a:off x="4427984" y="3060576"/>
              <a:ext cx="506413" cy="4572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latin typeface="+mn-lt"/>
                  <a:ea typeface="MS PGothic" pitchFamily="34" charset="-128"/>
                  <a:cs typeface="+mn-cs"/>
                </a:rPr>
                <a:t>2b</a:t>
              </a:r>
            </a:p>
          </p:txBody>
        </p:sp>
        <p:sp>
          <p:nvSpPr>
            <p:cNvPr id="22" name="Rectangle 12"/>
            <p:cNvSpPr>
              <a:spLocks noChangeArrowheads="1"/>
            </p:cNvSpPr>
            <p:nvPr/>
          </p:nvSpPr>
          <p:spPr bwMode="auto">
            <a:xfrm>
              <a:off x="5652120" y="3132584"/>
              <a:ext cx="476412" cy="46166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latin typeface="+mn-lt"/>
                  <a:ea typeface="MS PGothic" pitchFamily="34" charset="-128"/>
                  <a:cs typeface="+mn-cs"/>
                </a:rPr>
                <a:t>2c</a:t>
              </a:r>
            </a:p>
          </p:txBody>
        </p:sp>
        <p:sp>
          <p:nvSpPr>
            <p:cNvPr id="23" name="Rectangle 13"/>
            <p:cNvSpPr>
              <a:spLocks noChangeArrowheads="1"/>
            </p:cNvSpPr>
            <p:nvPr/>
          </p:nvSpPr>
          <p:spPr bwMode="auto">
            <a:xfrm>
              <a:off x="4495800" y="4953000"/>
              <a:ext cx="325730" cy="46166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latin typeface="+mn-lt"/>
                  <a:ea typeface="MS PGothic" pitchFamily="34" charset="-128"/>
                  <a:cs typeface="+mn-cs"/>
                </a:rPr>
                <a:t>3</a:t>
              </a:r>
            </a:p>
          </p:txBody>
        </p:sp>
      </p:grpSp>
      <p:sp>
        <p:nvSpPr>
          <p:cNvPr id="24" name="Rectangle 23"/>
          <p:cNvSpPr/>
          <p:nvPr/>
        </p:nvSpPr>
        <p:spPr>
          <a:xfrm>
            <a:off x="6176964" y="549275"/>
            <a:ext cx="2757487" cy="17543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latin typeface="+mn-lt"/>
                <a:ea typeface="Batang"/>
                <a:cs typeface="Times New Roman"/>
              </a:rPr>
              <a:t>Critical Technological Innovators</a:t>
            </a:r>
            <a:endParaRPr lang="en-SG" sz="2200" dirty="0">
              <a:latin typeface="+mn-lt"/>
              <a:ea typeface="Batang"/>
              <a:cs typeface="Times New Roman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  <a:ea typeface="Batang"/>
                <a:cs typeface="Times New Roman"/>
              </a:rPr>
              <a:t>Having a state-of-the-art technological edge in weapons research and development;</a:t>
            </a:r>
            <a:endParaRPr lang="en-SG" sz="1400" dirty="0">
              <a:latin typeface="+mn-lt"/>
              <a:ea typeface="Batang"/>
              <a:cs typeface="Times New Roman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29038" y="3789363"/>
            <a:ext cx="2895600" cy="12618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n-lt"/>
                <a:ea typeface="Batang"/>
                <a:cs typeface="Times New Roman"/>
              </a:rPr>
              <a:t>Adapters &amp; Modifiers </a:t>
            </a:r>
            <a:r>
              <a:rPr lang="en-US" sz="1400" b="1" dirty="0">
                <a:latin typeface="+mn-lt"/>
                <a:ea typeface="Batang"/>
                <a:cs typeface="Times New Roman"/>
              </a:rPr>
              <a:t/>
            </a:r>
            <a:br>
              <a:rPr lang="en-US" sz="1400" b="1" dirty="0">
                <a:latin typeface="+mn-lt"/>
                <a:ea typeface="Batang"/>
                <a:cs typeface="Times New Roman"/>
              </a:rPr>
            </a:br>
            <a:r>
              <a:rPr lang="en-US" sz="1400" dirty="0">
                <a:latin typeface="+mn-lt"/>
                <a:ea typeface="Batang"/>
                <a:cs typeface="Times New Roman"/>
              </a:rPr>
              <a:t>Small but advanced defense industry</a:t>
            </a:r>
            <a:endParaRPr lang="en-SG" sz="1400" dirty="0">
              <a:latin typeface="+mn-lt"/>
              <a:ea typeface="Batang"/>
              <a:cs typeface="Times New Roman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505075" y="5486400"/>
            <a:ext cx="5111750" cy="7381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+mn-lt"/>
                <a:ea typeface="Batang"/>
                <a:cs typeface="Times New Roman"/>
              </a:rPr>
              <a:t>Copiers &amp; Reproducers</a:t>
            </a:r>
            <a:r>
              <a:rPr lang="en-US" sz="1400" b="1" dirty="0">
                <a:latin typeface="+mn-lt"/>
                <a:ea typeface="Batang"/>
                <a:cs typeface="Times New Roman"/>
              </a:rPr>
              <a:t/>
            </a:r>
            <a:br>
              <a:rPr lang="en-US" sz="1400" b="1" dirty="0">
                <a:latin typeface="+mn-lt"/>
                <a:ea typeface="Batang"/>
                <a:cs typeface="Times New Roman"/>
              </a:rPr>
            </a:br>
            <a:r>
              <a:rPr lang="en-US" sz="1400" dirty="0">
                <a:latin typeface="+mn-lt"/>
                <a:ea typeface="Batang"/>
                <a:cs typeface="Times New Roman"/>
              </a:rPr>
              <a:t>Low-technology arms producers</a:t>
            </a:r>
            <a:endParaRPr lang="en-SG" sz="1400" dirty="0">
              <a:latin typeface="+mn-lt"/>
              <a:ea typeface="Batang"/>
              <a:cs typeface="Times New Roman"/>
            </a:endParaRPr>
          </a:p>
        </p:txBody>
      </p:sp>
      <p:pic>
        <p:nvPicPr>
          <p:cNvPr id="15368" name="Picture 3" descr="chinese%2520fla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538" y="2924176"/>
            <a:ext cx="533400" cy="328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369" name="Straight Arrow Connector 59"/>
          <p:cNvCxnSpPr>
            <a:cxnSpLocks noChangeShapeType="1"/>
          </p:cNvCxnSpPr>
          <p:nvPr/>
        </p:nvCxnSpPr>
        <p:spPr bwMode="auto">
          <a:xfrm flipH="1" flipV="1">
            <a:off x="5313363" y="3213101"/>
            <a:ext cx="2303462" cy="23034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sys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5370" name="Picture 2" descr="http://www.kennedyintsportscamp.com/uploads/1/2/1/6/12165474/1289565_or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76" y="908051"/>
            <a:ext cx="504825" cy="28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1" name="Picture 4" descr="http://www.nuance.com/ucmprod/groups/corporate/@web-enus/documents/multimedia/nc_028402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138" y="1700213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2" name="Title 1"/>
          <p:cNvSpPr>
            <a:spLocks noGrp="1"/>
          </p:cNvSpPr>
          <p:nvPr>
            <p:ph type="title"/>
          </p:nvPr>
        </p:nvSpPr>
        <p:spPr>
          <a:xfrm>
            <a:off x="560389" y="1"/>
            <a:ext cx="8785225" cy="669925"/>
          </a:xfrm>
        </p:spPr>
        <p:txBody>
          <a:bodyPr/>
          <a:lstStyle/>
          <a:p>
            <a:pPr algn="l" eaLnBrk="1" hangingPunct="1"/>
            <a:r>
              <a:rPr lang="en-US" altLang="ko-KR" sz="3200" b="1" dirty="0">
                <a:latin typeface="+mn-lt"/>
              </a:rPr>
              <a:t>Closing the Technological Gap</a:t>
            </a:r>
            <a:endParaRPr lang="ko-KR" altLang="en-US" sz="3200" b="1" dirty="0">
              <a:latin typeface="+mn-lt"/>
            </a:endParaRPr>
          </a:p>
        </p:txBody>
      </p:sp>
      <p:pic>
        <p:nvPicPr>
          <p:cNvPr id="27" name="Picture 5" descr="https://upload.wikimedia.org/wikipedia/commons/a/a9/RSIS_School_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929" y="96575"/>
            <a:ext cx="1088695" cy="282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60999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500042"/>
            <a:ext cx="8496000" cy="571504"/>
          </a:xfrm>
        </p:spPr>
        <p:txBody>
          <a:bodyPr/>
          <a:lstStyle/>
          <a:p>
            <a:pPr marL="252000" lvl="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3200" dirty="0" smtClean="0">
                <a:latin typeface="Constantia" pitchFamily="18" charset="0"/>
              </a:rPr>
              <a:t>Ruská federace a ozbrojené síly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95300" y="1142984"/>
            <a:ext cx="8915400" cy="5181617"/>
          </a:xfrm>
        </p:spPr>
        <p:txBody>
          <a:bodyPr/>
          <a:lstStyle/>
          <a:p>
            <a:r>
              <a:rPr lang="cs-CZ" sz="1800" dirty="0" smtClean="0"/>
              <a:t>Ruské vojenské výdaje z dlouhodobého hlediska řadí RF do první pětice v globálním měřítku, výrazně však zaostávají za výdaji USA či ČLR, nebo součtu výdajů Francie a Británie. V roce 2014 představovaly např. pouze trojnásobek vojenských výdajů Státu Izrael a je otázka zda jsou dlouhodobě udržitelné. </a:t>
            </a:r>
          </a:p>
        </p:txBody>
      </p:sp>
      <p:pic>
        <p:nvPicPr>
          <p:cNvPr id="7" name="Picture 2" descr="C:\Users\stojarr\Documents\Rusko\20140415001800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2560" y="2276872"/>
            <a:ext cx="7251192" cy="432840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ýsledek obrázku pro nato defence expendi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21853"/>
            <a:ext cx="9289032" cy="6836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2267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357166"/>
            <a:ext cx="8496000" cy="500066"/>
          </a:xfrm>
        </p:spPr>
        <p:txBody>
          <a:bodyPr/>
          <a:lstStyle/>
          <a:p>
            <a:pPr marL="252000" lvl="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3200" dirty="0" smtClean="0">
                <a:latin typeface="Constantia" pitchFamily="18" charset="0"/>
              </a:rPr>
              <a:t>Ruská federace a ozbrojené síly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95300" y="928670"/>
            <a:ext cx="8915400" cy="5395931"/>
          </a:xfrm>
        </p:spPr>
        <p:txBody>
          <a:bodyPr/>
          <a:lstStyle/>
          <a:p>
            <a:r>
              <a:rPr lang="cs-CZ" sz="1800" dirty="0" smtClean="0"/>
              <a:t>Navzdory prudkému nárůstu ruských výdajů a poklesu evropských výdajů v poslední dekádě, v absolutních číslech ruské vojenské výdaje výrazně zaostávají za evropským pilířem NATO a patrně odráží i reálné mocenské postavení. Oproti evropským možnostem zde již patrně není velký prostor pro jejich další navyšování, který by byl v souladu s ekonomickými možnostmi ruského státu. </a:t>
            </a:r>
          </a:p>
        </p:txBody>
      </p:sp>
      <p:pic>
        <p:nvPicPr>
          <p:cNvPr id="2" name="Picture 2" descr="C:\Users\stojarr\Documents\KGŠ 2015_6\2.11. Bezpečnostní politika RF\20150214_FBC08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7796" y="2428868"/>
            <a:ext cx="4198620" cy="4328922"/>
          </a:xfrm>
          <a:prstGeom prst="rect">
            <a:avLst/>
          </a:prstGeom>
          <a:noFill/>
        </p:spPr>
      </p:pic>
      <p:pic>
        <p:nvPicPr>
          <p:cNvPr id="8" name="Picture 2" descr="C:\Users\stojarr\Documents\KGŠ 2015_6\2.11. Bezpečnostní politika RF\Russian-defense-budg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480" y="2780928"/>
            <a:ext cx="4416552" cy="19685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8496000" cy="576000"/>
          </a:xfrm>
        </p:spPr>
        <p:txBody>
          <a:bodyPr/>
          <a:lstStyle/>
          <a:p>
            <a:pPr marL="252000" lvl="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3200" dirty="0" smtClean="0"/>
              <a:t>Další vývoj Ruské federace a jeho determinanty</a:t>
            </a:r>
            <a:endParaRPr lang="cs-CZ" sz="3200" dirty="0" smtClean="0">
              <a:latin typeface="Constantia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 smtClean="0"/>
              <a:t>Demografický vývoj  - negativní predikce navzdory výraznému zlepšení situace oproti 90. létům 20. století</a:t>
            </a:r>
          </a:p>
          <a:p>
            <a:r>
              <a:rPr lang="cs-CZ" sz="1800" dirty="0" smtClean="0"/>
              <a:t>Ekonomika - </a:t>
            </a:r>
            <a:r>
              <a:rPr lang="cs-CZ" sz="1800" i="1" dirty="0" smtClean="0"/>
              <a:t>rentiérský stát. </a:t>
            </a:r>
            <a:r>
              <a:rPr lang="cs-CZ" sz="1800" dirty="0" smtClean="0"/>
              <a:t>Ruská ekonomika stále zůstává velmi závislá na exportu surovin , což může mít za následek značnou hospodářskou nestabilitu v případě výrazného poklesu cen na světovém trhu</a:t>
            </a:r>
          </a:p>
          <a:p>
            <a:r>
              <a:rPr lang="cs-CZ" sz="1800" dirty="0" smtClean="0"/>
              <a:t>Ekonomika -Index globální konkurenceschopnosti: 63.místo (ČR 33.)</a:t>
            </a:r>
          </a:p>
          <a:p>
            <a:r>
              <a:rPr lang="cs-CZ" sz="1800" dirty="0" smtClean="0"/>
              <a:t>Demografický i ekonomický faktor bude patrně stěžejní při formulování ruské bezpečnostní a vojenské politiky v příštích dekádách.</a:t>
            </a:r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sz="1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8496000" cy="576000"/>
          </a:xfrm>
        </p:spPr>
        <p:txBody>
          <a:bodyPr/>
          <a:lstStyle/>
          <a:p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Obsah přednášky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</p:spPr>
        <p:txBody>
          <a:bodyPr/>
          <a:lstStyle/>
          <a:p>
            <a:pPr marL="252000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  <a:buSzPct val="95000"/>
            </a:pPr>
            <a:r>
              <a:rPr lang="cs-CZ" sz="2400" dirty="0" smtClean="0"/>
              <a:t>Ruský stát po rozpadu SSSR</a:t>
            </a:r>
            <a:endParaRPr lang="cs-CZ" sz="2400" dirty="0"/>
          </a:p>
          <a:p>
            <a:pPr lvl="0"/>
            <a:r>
              <a:rPr lang="cs-CZ" sz="2400" dirty="0" smtClean="0"/>
              <a:t>Ruské zahraničně-politické priority a jejich determinanty</a:t>
            </a:r>
          </a:p>
          <a:p>
            <a:pPr lvl="0"/>
            <a:r>
              <a:rPr lang="cs-CZ" sz="2400" dirty="0" smtClean="0"/>
              <a:t>Ruská Federace a ozbrojené síly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500042"/>
            <a:ext cx="8496000" cy="500066"/>
          </a:xfrm>
        </p:spPr>
        <p:txBody>
          <a:bodyPr/>
          <a:lstStyle/>
          <a:p>
            <a:pPr marL="252000" lvl="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3200" dirty="0" smtClean="0">
                <a:latin typeface="Constantia" pitchFamily="18" charset="0"/>
              </a:rPr>
              <a:t>RUSKÁ FEDERACE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142984"/>
            <a:ext cx="9108000" cy="5445016"/>
          </a:xfrm>
        </p:spPr>
        <p:txBody>
          <a:bodyPr/>
          <a:lstStyle/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800" dirty="0" smtClean="0"/>
              <a:t>Generální tajemník NATO </a:t>
            </a:r>
            <a:r>
              <a:rPr lang="cs-CZ" sz="1800" dirty="0" err="1" smtClean="0"/>
              <a:t>Anders</a:t>
            </a:r>
            <a:r>
              <a:rPr lang="cs-CZ" sz="1800" dirty="0" smtClean="0"/>
              <a:t> </a:t>
            </a:r>
            <a:r>
              <a:rPr lang="cs-CZ" sz="1800" dirty="0" err="1" smtClean="0"/>
              <a:t>Fogh</a:t>
            </a:r>
            <a:r>
              <a:rPr lang="cs-CZ" sz="1800" dirty="0" smtClean="0"/>
              <a:t> </a:t>
            </a:r>
            <a:r>
              <a:rPr lang="cs-CZ" sz="1800" dirty="0" err="1" smtClean="0"/>
              <a:t>Rasmussen</a:t>
            </a:r>
            <a:r>
              <a:rPr lang="cs-CZ" sz="1800" dirty="0" smtClean="0"/>
              <a:t> (2011):  </a:t>
            </a:r>
          </a:p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800" b="1" dirty="0" smtClean="0"/>
              <a:t>„Moskva patří k vůbec nejvýznamnějším partnerům Aliance. Na druhou stranu však pro NATO zůstává zároveň jedním z nejkomplikovanějších partnerů.“</a:t>
            </a:r>
            <a:endParaRPr lang="cs-CZ" sz="1800" b="1" dirty="0" smtClean="0">
              <a:latin typeface="Constantia" pitchFamily="18" charset="0"/>
            </a:endParaRPr>
          </a:p>
        </p:txBody>
      </p:sp>
      <p:pic>
        <p:nvPicPr>
          <p:cNvPr id="5" name="Picture 2" descr="C:\Users\stojarr\Pictures\simsalabim\Coat_of_Arms_of_the_Russian_Federation_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82882" y="0"/>
            <a:ext cx="1323118" cy="1568958"/>
          </a:xfrm>
          <a:prstGeom prst="rect">
            <a:avLst/>
          </a:prstGeom>
          <a:noFill/>
        </p:spPr>
      </p:pic>
      <p:pic>
        <p:nvPicPr>
          <p:cNvPr id="1026" name="Picture 2" descr="C:\Users\stojarr\Documents\KGŠ 2015_6\2.11. Bezpečnostní politika RF\Nová složka\lead_9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8624" y="2420888"/>
            <a:ext cx="5577840" cy="373018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8496000" cy="576000"/>
          </a:xfrm>
        </p:spPr>
        <p:txBody>
          <a:bodyPr/>
          <a:lstStyle/>
          <a:p>
            <a:pPr marL="252000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4000" dirty="0" smtClean="0"/>
              <a:t>Ruský stát po rozpadu SSSR</a:t>
            </a:r>
            <a:endParaRPr lang="cs-CZ" sz="4000" dirty="0"/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</p:spPr>
        <p:txBody>
          <a:bodyPr/>
          <a:lstStyle/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800" dirty="0" smtClean="0">
                <a:latin typeface="Constantia" pitchFamily="18" charset="0"/>
              </a:rPr>
              <a:t>Rozpad SSSR označil Vladimír Putin za „geopolitickou katastrofu“  (nikoliv v ideologické rovině) 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800" dirty="0" smtClean="0">
                <a:latin typeface="Constantia" pitchFamily="18" charset="0"/>
              </a:rPr>
              <a:t>Po 1991  nastává prudký pokles ve všech oblastech: mocenský vliv, ekonomika, sociální situace, bezpečnost, krize identity apod.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800" dirty="0" smtClean="0">
                <a:latin typeface="Constantia" pitchFamily="18" charset="0"/>
              </a:rPr>
              <a:t>Hrozba rozpadu Ruské federace a administrativně-politický chaos, politická dezintegrace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800" dirty="0" smtClean="0">
                <a:latin typeface="Constantia" pitchFamily="18" charset="0"/>
              </a:rPr>
              <a:t>Rozklad ozbrojené moci a vrchol ponížení silových struktur – tzv. první čečenská válka 1994-1996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cs-CZ" sz="1600" dirty="0" smtClean="0">
              <a:latin typeface="Constantia" pitchFamily="18" charset="0"/>
            </a:endParaRPr>
          </a:p>
        </p:txBody>
      </p:sp>
      <p:pic>
        <p:nvPicPr>
          <p:cNvPr id="3074" name="Picture 2" descr="C:\Users\stojarr\Documents\přednaška kgš nov\prvni cecen val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3122" y="4050000"/>
            <a:ext cx="3373755" cy="209759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8496000" cy="576000"/>
          </a:xfrm>
        </p:spPr>
        <p:txBody>
          <a:bodyPr/>
          <a:lstStyle/>
          <a:p>
            <a:pPr marL="252000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4000" dirty="0" smtClean="0"/>
              <a:t>Ruský stát po rozpadu SSSR</a:t>
            </a:r>
            <a:endParaRPr lang="cs-CZ" sz="4000" dirty="0"/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</p:spPr>
        <p:txBody>
          <a:bodyPr/>
          <a:lstStyle/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800" dirty="0" smtClean="0">
                <a:latin typeface="Constantia" pitchFamily="18" charset="0"/>
              </a:rPr>
              <a:t>Společnost: frustrace a pocit ponížení, vnímaná arogance ze strany Západu, neschopnost místních politických elit</a:t>
            </a:r>
          </a:p>
          <a:p>
            <a:pPr>
              <a:lnSpc>
                <a:spcPct val="90000"/>
              </a:lnSpc>
            </a:pPr>
            <a:r>
              <a:rPr lang="hr-HR" sz="1800" dirty="0" smtClean="0"/>
              <a:t> V roce 1991 rozpadem SSSR končí definitivně epocha studené války. Ruská federace jako nástupnický stát se však nevnímal jako poražený aktér a očekávalo se hospodářské oživení a demokratizace společnosti cestou úzké kooperace se Západem, v jejímž rámci budou respektovány i ruské národní zájmy</a:t>
            </a:r>
          </a:p>
          <a:p>
            <a:pPr>
              <a:lnSpc>
                <a:spcPct val="90000"/>
              </a:lnSpc>
            </a:pPr>
            <a:r>
              <a:rPr lang="hr-HR" sz="1800" dirty="0" smtClean="0"/>
              <a:t>Ze strany Západu však dle ruské percepce dochází k vnímání ruského státu jako poraženého aktéra jehož zájmy či stanoviska jsou přehlíženy</a:t>
            </a:r>
          </a:p>
          <a:p>
            <a:pPr>
              <a:lnSpc>
                <a:spcPct val="90000"/>
              </a:lnSpc>
            </a:pPr>
            <a:r>
              <a:rPr lang="hr-HR" sz="1800" dirty="0" smtClean="0"/>
              <a:t>Dle Západu mělo být cílem ruské tranzice vybudování plně liberálně-demokratického státu volně přidruženého k Euroatlantické zóně, tato vize však v ruské percepci znamenala podřízení se cizím vlivům a rezignaci na vlastní zájmy a mocenské postavení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cs-CZ" sz="1600" dirty="0" smtClean="0">
              <a:latin typeface="Constantia" pitchFamily="18" charset="0"/>
            </a:endParaRP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cs-CZ" sz="1600" dirty="0" smtClean="0">
              <a:latin typeface="Constantia" pitchFamily="18" charset="0"/>
            </a:endParaRPr>
          </a:p>
        </p:txBody>
      </p:sp>
      <p:pic>
        <p:nvPicPr>
          <p:cNvPr id="6" name="Picture 3" descr="C:\Users\stojarr\Pictures\simsalabim\Yeltsin_and_clinton_laugh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2336" y="4541032"/>
            <a:ext cx="3153664" cy="217799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500042"/>
            <a:ext cx="8496000" cy="571504"/>
          </a:xfrm>
        </p:spPr>
        <p:txBody>
          <a:bodyPr/>
          <a:lstStyle/>
          <a:p>
            <a:pPr lvl="0"/>
            <a:r>
              <a:rPr lang="cs-CZ" sz="3200" dirty="0" smtClean="0"/>
              <a:t>Ruské zahraničně-politické priority 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142984"/>
            <a:ext cx="9108000" cy="5445016"/>
          </a:xfrm>
        </p:spPr>
        <p:txBody>
          <a:bodyPr/>
          <a:lstStyle/>
          <a:p>
            <a:r>
              <a:rPr lang="hr-HR" sz="1800" dirty="0" smtClean="0"/>
              <a:t>Ruské zahraničně-politické priority vychází z tradičního geopolitického myšlení. Základním prvkem geopolitických úvah je dosažení bezpečnosti státu i za cenu teritoriální expanze, přičemž klíčovou roli zde má vojenský a nikoliv ekonomický faktor. </a:t>
            </a:r>
          </a:p>
          <a:p>
            <a:r>
              <a:rPr lang="hr-HR" sz="1800" dirty="0" smtClean="0"/>
              <a:t>Ruský stát dle tradičních představ nemá vhodné přirozené hranice, které by ochránily politické a ekonomické jádro státu před vnější invazí a proto si musí zajistit hluboké obranné nebo nárazníkové pásmo, které by zadrželo eventuální nepřátelské akce vůči centrálním klíčovým oblastem.</a:t>
            </a:r>
          </a:p>
          <a:p>
            <a:r>
              <a:rPr lang="hr-HR" sz="1800" dirty="0" smtClean="0"/>
              <a:t>Tyto úvahy vychází z tradiční historické zkušenosti – v minulosti čelil po staletí ruský stát vysoce mobilním protivníkům z Asie(jihovýchodní směr), a na západním směru byl několikrát konfrontován s kvalitativně superiorními protivníky schopnými proniknout až k samotnému mocenskému a administrativnímu centru.</a:t>
            </a:r>
            <a:endParaRPr lang="en-US" sz="1800" dirty="0" smtClean="0"/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cs-CZ" sz="1600" dirty="0" smtClean="0">
              <a:latin typeface="Constantia" pitchFamily="18" charset="0"/>
            </a:endParaRP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cs-CZ" sz="1600" dirty="0" smtClean="0">
              <a:latin typeface="Constantia" pitchFamily="18" charset="0"/>
            </a:endParaRPr>
          </a:p>
        </p:txBody>
      </p:sp>
      <p:pic>
        <p:nvPicPr>
          <p:cNvPr id="5" name="Picture 10" descr="rus ex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0752" y="4365104"/>
            <a:ext cx="4037171" cy="298704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500042"/>
            <a:ext cx="8496000" cy="571504"/>
          </a:xfrm>
        </p:spPr>
        <p:txBody>
          <a:bodyPr/>
          <a:lstStyle/>
          <a:p>
            <a:pPr lvl="0"/>
            <a:r>
              <a:rPr lang="cs-CZ" sz="3200" dirty="0" smtClean="0"/>
              <a:t>Ruské vojenské vnímání Evropy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142984"/>
            <a:ext cx="9108000" cy="5445016"/>
          </a:xfrm>
        </p:spPr>
        <p:txBody>
          <a:bodyPr/>
          <a:lstStyle/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cs-CZ" sz="1600" dirty="0" smtClean="0">
              <a:latin typeface="Constantia" pitchFamily="18" charset="0"/>
            </a:endParaRP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cs-CZ" sz="1600" dirty="0" smtClean="0">
              <a:latin typeface="Constantia" pitchFamily="18" charset="0"/>
            </a:endParaRPr>
          </a:p>
        </p:txBody>
      </p:sp>
      <p:pic>
        <p:nvPicPr>
          <p:cNvPr id="2051" name="Picture 3" descr="C:\Users\stojarr\Documents\KGŠ 2015_6\2.11. Bezpečnostní politika RF\Nová složka\a6a0f356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5414" y="1091279"/>
            <a:ext cx="7086600" cy="576672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500042"/>
            <a:ext cx="8496000" cy="571504"/>
          </a:xfrm>
        </p:spPr>
        <p:txBody>
          <a:bodyPr/>
          <a:lstStyle/>
          <a:p>
            <a:pPr lvl="0"/>
            <a:r>
              <a:rPr lang="cs-CZ" sz="3200" dirty="0" smtClean="0"/>
              <a:t>Ruské zahraničně-politické priority 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142984"/>
            <a:ext cx="9108000" cy="5445016"/>
          </a:xfrm>
        </p:spPr>
        <p:txBody>
          <a:bodyPr/>
          <a:lstStyle/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cs-CZ" sz="1600" dirty="0" smtClean="0">
              <a:latin typeface="Constantia" pitchFamily="18" charset="0"/>
            </a:endParaRP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cs-CZ" sz="1600" dirty="0" smtClean="0">
              <a:latin typeface="Constantia" pitchFamily="18" charset="0"/>
            </a:endParaRPr>
          </a:p>
        </p:txBody>
      </p:sp>
      <p:pic>
        <p:nvPicPr>
          <p:cNvPr id="2050" name="Picture 2" descr="C:\Users\stojarr\Documents\KGŠ 2015_6\2.11. Bezpečnostní politika RF\Nová složka\8f90677c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1166" y="1226576"/>
            <a:ext cx="6106363" cy="563142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3.9|7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3.9|7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4251</TotalTime>
  <Words>1142</Words>
  <Application>Microsoft Office PowerPoint</Application>
  <PresentationFormat>A4 (210 × 297 mm)</PresentationFormat>
  <Paragraphs>139</Paragraphs>
  <Slides>28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8" baseType="lpstr">
      <vt:lpstr>MS PGothic</vt:lpstr>
      <vt:lpstr>Arial</vt:lpstr>
      <vt:lpstr>Batang</vt:lpstr>
      <vt:lpstr>Calibri</vt:lpstr>
      <vt:lpstr>Constantia</vt:lpstr>
      <vt:lpstr>HY중고딕</vt:lpstr>
      <vt:lpstr>HY신명조</vt:lpstr>
      <vt:lpstr>Times New Roman</vt:lpstr>
      <vt:lpstr>Wingdings 2</vt:lpstr>
      <vt:lpstr>Tok</vt:lpstr>
      <vt:lpstr>Bezpečnostní a vojenská politika  Ruské federace</vt:lpstr>
      <vt:lpstr>Cíle přednášky</vt:lpstr>
      <vt:lpstr>Obsah přednášky</vt:lpstr>
      <vt:lpstr>RUSKÁ FEDERACE</vt:lpstr>
      <vt:lpstr>Ruský stát po rozpadu SSSR</vt:lpstr>
      <vt:lpstr>Ruský stát po rozpadu SSSR</vt:lpstr>
      <vt:lpstr>Ruské zahraničně-politické priority </vt:lpstr>
      <vt:lpstr>Ruské vojenské vnímání Evropy</vt:lpstr>
      <vt:lpstr>Ruské zahraničně-politické priority </vt:lpstr>
      <vt:lpstr>Revitalizace ruského mocenského postavení po r. 2000</vt:lpstr>
      <vt:lpstr>Bezpečnostní politika Ruské federace</vt:lpstr>
      <vt:lpstr>Trendy</vt:lpstr>
      <vt:lpstr>Prezentace aplikace PowerPoint</vt:lpstr>
      <vt:lpstr>Prezentace aplikace PowerPoint</vt:lpstr>
      <vt:lpstr>Prezentace aplikace PowerPoint</vt:lpstr>
      <vt:lpstr>Prezentace aplikace PowerPoint</vt:lpstr>
      <vt:lpstr>Revitalizace ruského mocenského postavení po r. 2000 – ekonomický růst</vt:lpstr>
      <vt:lpstr>Revitalizace ruského mocenského postavení po r. 2000 – ekonomický růst a jeho odraz ve vojenských výdajích</vt:lpstr>
      <vt:lpstr> </vt:lpstr>
      <vt:lpstr>Ruská federace a blízké zahraničí</vt:lpstr>
      <vt:lpstr>Ruská federace a její spojenci v blízkém zahraničí</vt:lpstr>
      <vt:lpstr>Ruská federace a Západ</vt:lpstr>
      <vt:lpstr>Ruská federace a ozbrojené síly</vt:lpstr>
      <vt:lpstr>Closing the Technological Gap</vt:lpstr>
      <vt:lpstr>Ruská federace a ozbrojené síly</vt:lpstr>
      <vt:lpstr>Prezentace aplikace PowerPoint</vt:lpstr>
      <vt:lpstr>Ruská federace a ozbrojené síly</vt:lpstr>
      <vt:lpstr>Další vývoj Ruské federace a jeho determinanty</vt:lpstr>
    </vt:vector>
  </TitlesOfParts>
  <Company>Univerzita obrany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ussfra</dc:creator>
  <cp:lastModifiedBy>Stojar Richard</cp:lastModifiedBy>
  <cp:revision>866</cp:revision>
  <dcterms:created xsi:type="dcterms:W3CDTF">2009-06-03T09:43:44Z</dcterms:created>
  <dcterms:modified xsi:type="dcterms:W3CDTF">2019-11-27T14:06:27Z</dcterms:modified>
</cp:coreProperties>
</file>