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sldIdLst>
    <p:sldId id="256" r:id="rId2"/>
    <p:sldId id="301" r:id="rId3"/>
    <p:sldId id="302" r:id="rId4"/>
    <p:sldId id="283" r:id="rId5"/>
    <p:sldId id="287" r:id="rId6"/>
    <p:sldId id="284" r:id="rId7"/>
    <p:sldId id="261" r:id="rId8"/>
    <p:sldId id="297" r:id="rId9"/>
    <p:sldId id="285" r:id="rId10"/>
    <p:sldId id="271" r:id="rId11"/>
    <p:sldId id="281" r:id="rId12"/>
    <p:sldId id="286" r:id="rId13"/>
    <p:sldId id="278" r:id="rId14"/>
    <p:sldId id="299" r:id="rId15"/>
    <p:sldId id="304" r:id="rId16"/>
    <p:sldId id="303" r:id="rId17"/>
    <p:sldId id="263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F17D9962-A4FB-4B34-A959-D1BA43D23880}">
          <p14:sldIdLst>
            <p14:sldId id="256"/>
            <p14:sldId id="301"/>
            <p14:sldId id="302"/>
            <p14:sldId id="283"/>
            <p14:sldId id="287"/>
            <p14:sldId id="284"/>
            <p14:sldId id="261"/>
            <p14:sldId id="297"/>
            <p14:sldId id="285"/>
            <p14:sldId id="271"/>
            <p14:sldId id="281"/>
            <p14:sldId id="286"/>
            <p14:sldId id="278"/>
            <p14:sldId id="299"/>
            <p14:sldId id="304"/>
            <p14:sldId id="303"/>
            <p14:sldId id="263"/>
          </p14:sldIdLst>
        </p14:section>
        <p14:section name="Oddíl bez názvu" id="{DCA14F29-0691-449C-9DF3-0E3B9026705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24" autoAdjust="0"/>
    <p:restoredTop sz="94692" autoAdjust="0"/>
  </p:normalViewPr>
  <p:slideViewPr>
    <p:cSldViewPr snapToGrid="0">
      <p:cViewPr varScale="1">
        <p:scale>
          <a:sx n="109" d="100"/>
          <a:sy n="109" d="100"/>
        </p:scale>
        <p:origin x="36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09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96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475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803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54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4571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615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0303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73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C511F85-7BFA-47B5-8A31-C0BF5D2195D7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5245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07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C511F85-7BFA-47B5-8A31-C0BF5D2195D7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60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b="1" dirty="0" smtClean="0"/>
              <a:t>Vojenská politika a obranné plánování v USA    </a:t>
            </a:r>
            <a:endParaRPr lang="cs-CZ" sz="6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r>
              <a:rPr lang="cs-CZ" dirty="0" smtClean="0"/>
              <a:t>Mgr. Adam </a:t>
            </a:r>
            <a:r>
              <a:rPr lang="cs-CZ" dirty="0" err="1" smtClean="0"/>
              <a:t>Potočňák</a:t>
            </a:r>
            <a:endParaRPr lang="cs-CZ" dirty="0" smtClean="0"/>
          </a:p>
          <a:p>
            <a:pPr algn="ctr"/>
            <a:r>
              <a:rPr lang="cs-CZ" dirty="0" smtClean="0"/>
              <a:t>adam.potocnak@mail.muni.cz</a:t>
            </a:r>
          </a:p>
          <a:p>
            <a:pPr algn="ctr"/>
            <a:r>
              <a:rPr lang="cs-CZ" dirty="0" smtClean="0"/>
              <a:t>BSS 157 Vojenská politika  </a:t>
            </a:r>
          </a:p>
          <a:p>
            <a:pPr algn="ctr"/>
            <a:r>
              <a:rPr lang="cs-CZ" dirty="0"/>
              <a:t>6</a:t>
            </a:r>
            <a:r>
              <a:rPr lang="cs-CZ" dirty="0" smtClean="0"/>
              <a:t>. 11. 2019</a:t>
            </a:r>
            <a:endParaRPr lang="cs-CZ" dirty="0"/>
          </a:p>
        </p:txBody>
      </p:sp>
      <p:pic>
        <p:nvPicPr>
          <p:cNvPr id="1028" name="Picture 4" descr="Výsledok vyhľadávania obrázkov pre dopyt us armed for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990" y="0"/>
            <a:ext cx="4789283" cy="259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50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/>
              <a:t>Obranné plánování v USA  </a:t>
            </a:r>
            <a:endParaRPr lang="cs-CZ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97280" y="1827627"/>
            <a:ext cx="10058400" cy="402336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b="1" dirty="0" smtClean="0"/>
              <a:t>  </a:t>
            </a:r>
            <a:r>
              <a:rPr lang="cs-CZ" dirty="0" smtClean="0"/>
              <a:t>Plánování jako proces cenný sám o sobě 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dirty="0"/>
              <a:t> </a:t>
            </a:r>
            <a:r>
              <a:rPr lang="cs-CZ" dirty="0" smtClean="0"/>
              <a:t> Propojení politiky s armádou skrze strategii </a:t>
            </a:r>
            <a:endParaRPr lang="cs-CZ" dirty="0" smtClean="0"/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b="1" dirty="0"/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b="1" dirty="0" err="1" smtClean="0"/>
              <a:t>Demand-based</a:t>
            </a:r>
            <a:r>
              <a:rPr lang="cs-CZ" b="1" dirty="0" smtClean="0"/>
              <a:t> </a:t>
            </a:r>
            <a:r>
              <a:rPr lang="cs-CZ" b="1" dirty="0" err="1"/>
              <a:t>planning</a:t>
            </a:r>
            <a:r>
              <a:rPr lang="cs-CZ" b="1" dirty="0"/>
              <a:t> (top-</a:t>
            </a:r>
            <a:r>
              <a:rPr lang="cs-CZ" b="1" dirty="0" err="1"/>
              <a:t>down</a:t>
            </a:r>
            <a:r>
              <a:rPr lang="cs-CZ" b="1" dirty="0"/>
              <a:t>)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dirty="0"/>
              <a:t>  </a:t>
            </a:r>
            <a:r>
              <a:rPr lang="cs-CZ" dirty="0" err="1"/>
              <a:t>Threat-based</a:t>
            </a:r>
            <a:r>
              <a:rPr lang="cs-CZ" dirty="0"/>
              <a:t> </a:t>
            </a:r>
            <a:r>
              <a:rPr lang="cs-CZ" dirty="0" err="1"/>
              <a:t>planning</a:t>
            </a:r>
            <a:endParaRPr lang="cs-CZ" dirty="0"/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dirty="0"/>
              <a:t>  </a:t>
            </a:r>
            <a:r>
              <a:rPr lang="cs-CZ" dirty="0" err="1"/>
              <a:t>Capability-based</a:t>
            </a:r>
            <a:r>
              <a:rPr lang="cs-CZ" dirty="0"/>
              <a:t> </a:t>
            </a:r>
            <a:r>
              <a:rPr lang="cs-CZ" dirty="0" err="1"/>
              <a:t>planning</a:t>
            </a:r>
            <a:endParaRPr lang="cs-CZ" dirty="0"/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b="1" dirty="0" smtClean="0"/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b="1" dirty="0" err="1" smtClean="0"/>
              <a:t>Resource-based</a:t>
            </a:r>
            <a:r>
              <a:rPr lang="cs-CZ" b="1" dirty="0" smtClean="0"/>
              <a:t> </a:t>
            </a:r>
            <a:r>
              <a:rPr lang="cs-CZ" b="1" dirty="0" err="1" smtClean="0"/>
              <a:t>planning</a:t>
            </a:r>
            <a:r>
              <a:rPr lang="cs-CZ" b="1" dirty="0" smtClean="0"/>
              <a:t> (</a:t>
            </a:r>
            <a:r>
              <a:rPr lang="cs-CZ" b="1" dirty="0" err="1"/>
              <a:t>b</a:t>
            </a:r>
            <a:r>
              <a:rPr lang="cs-CZ" b="1" dirty="0" err="1" smtClean="0"/>
              <a:t>ottom</a:t>
            </a:r>
            <a:r>
              <a:rPr lang="cs-CZ" b="1" dirty="0" smtClean="0"/>
              <a:t>-up) 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dirty="0"/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b="1" dirty="0" smtClean="0"/>
              <a:t>V praxi: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dirty="0"/>
              <a:t> </a:t>
            </a:r>
            <a:r>
              <a:rPr lang="cs-CZ" dirty="0" smtClean="0"/>
              <a:t> K</a:t>
            </a:r>
            <a:r>
              <a:rPr lang="cs-CZ" dirty="0" smtClean="0"/>
              <a:t>ombinace </a:t>
            </a:r>
            <a:r>
              <a:rPr lang="cs-CZ" dirty="0" smtClean="0"/>
              <a:t>přístupů 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dirty="0" smtClean="0"/>
              <a:t>  Potřeba politické podpory a přesných informací </a:t>
            </a:r>
            <a:r>
              <a:rPr lang="cs-CZ" dirty="0"/>
              <a:t>(zpravodajství </a:t>
            </a:r>
            <a:r>
              <a:rPr lang="cs-CZ" dirty="0" smtClean="0"/>
              <a:t> - analýza - scénáře) 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dirty="0" smtClean="0"/>
              <a:t>  Sféra nejistoty – turbulentní změny bezpečnostního prostředí </a:t>
            </a:r>
          </a:p>
        </p:txBody>
      </p:sp>
      <p:sp>
        <p:nvSpPr>
          <p:cNvPr id="4" name="AutoShape 2" descr="Výsledok vyhľadávania obrázkov pre dopyt NA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Výsledok vyhľadávania obrázkov pre dopyt NAT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8" descr="Výsledok vyhľadávania obrázkov pre dopyt nato mission iraq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10" descr="Výsledok vyhľadávania obrázkov pre dopyt nato mission iraq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218" name="Picture 2" descr="Výsledok vyhľadávania obrázkov pre dopyt US defense plan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081" y="2043981"/>
            <a:ext cx="2113844" cy="211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06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err="1" smtClean="0"/>
              <a:t>Demand-based</a:t>
            </a:r>
            <a:r>
              <a:rPr lang="cs-CZ" sz="4400" b="1" dirty="0" smtClean="0"/>
              <a:t> </a:t>
            </a:r>
            <a:r>
              <a:rPr lang="cs-CZ" sz="4400" b="1" dirty="0" err="1" smtClean="0"/>
              <a:t>planning</a:t>
            </a:r>
            <a:r>
              <a:rPr lang="cs-CZ" sz="4400" b="1" dirty="0" smtClean="0"/>
              <a:t> </a:t>
            </a:r>
            <a:endParaRPr lang="cs-CZ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Očekávané </a:t>
            </a:r>
            <a:r>
              <a:rPr lang="cs-CZ" b="1" dirty="0"/>
              <a:t>výsledky </a:t>
            </a:r>
            <a:r>
              <a:rPr lang="cs-CZ" b="1" dirty="0" smtClean="0"/>
              <a:t>+ potenciální mise + potřebné způsobilosti = základ pro plánování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 </a:t>
            </a:r>
            <a:r>
              <a:rPr lang="cs-CZ" b="1" dirty="0" smtClean="0"/>
              <a:t> </a:t>
            </a:r>
            <a:r>
              <a:rPr lang="cs-CZ" dirty="0" smtClean="0"/>
              <a:t>Top-</a:t>
            </a:r>
            <a:r>
              <a:rPr lang="cs-CZ" dirty="0" err="1" smtClean="0"/>
              <a:t>down</a:t>
            </a:r>
            <a:r>
              <a:rPr lang="cs-CZ" dirty="0" smtClean="0"/>
              <a:t> proces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 </a:t>
            </a:r>
            <a:r>
              <a:rPr lang="cs-CZ" b="1" dirty="0" smtClean="0"/>
              <a:t> </a:t>
            </a:r>
            <a:r>
              <a:rPr lang="cs-CZ" dirty="0" smtClean="0"/>
              <a:t>Využívání scénářů 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Odstrašení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Protiteroristické operace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Dva simultánní rozsáhlé a dlouhodobé </a:t>
            </a:r>
            <a:r>
              <a:rPr lang="cs-CZ" dirty="0"/>
              <a:t>konflikty </a:t>
            </a:r>
            <a:r>
              <a:rPr lang="cs-CZ" dirty="0" smtClean="0"/>
              <a:t>– samostatně! 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/>
              <a:t>  </a:t>
            </a:r>
            <a:r>
              <a:rPr lang="cs-CZ" dirty="0" smtClean="0"/>
              <a:t>Vhodný pro plánování na strategické úrovni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Obrovská výška nákladů (finance, personál, technologie, dostupný čas) 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b="1" dirty="0"/>
          </a:p>
          <a:p>
            <a:pPr marL="0" indent="0" algn="ctr">
              <a:buNone/>
            </a:pPr>
            <a:r>
              <a:rPr lang="cs-CZ" b="1" dirty="0" smtClean="0"/>
              <a:t>  Dva varianty: </a:t>
            </a:r>
            <a:r>
              <a:rPr lang="cs-CZ" b="1" dirty="0" err="1" smtClean="0"/>
              <a:t>capabilities-based</a:t>
            </a:r>
            <a:r>
              <a:rPr lang="cs-CZ" b="1" dirty="0" smtClean="0"/>
              <a:t> </a:t>
            </a:r>
            <a:r>
              <a:rPr lang="cs-CZ" b="1" dirty="0" err="1" smtClean="0"/>
              <a:t>planning</a:t>
            </a:r>
            <a:r>
              <a:rPr lang="cs-CZ" b="1" dirty="0" smtClean="0"/>
              <a:t> / </a:t>
            </a:r>
            <a:r>
              <a:rPr lang="cs-CZ" b="1" dirty="0" err="1" smtClean="0"/>
              <a:t>threats-based</a:t>
            </a:r>
            <a:r>
              <a:rPr lang="cs-CZ" b="1" dirty="0" smtClean="0"/>
              <a:t> </a:t>
            </a:r>
            <a:r>
              <a:rPr lang="cs-CZ" b="1" dirty="0" err="1" smtClean="0"/>
              <a:t>planning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15536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548" y="340924"/>
            <a:ext cx="10058400" cy="1450757"/>
          </a:xfrm>
        </p:spPr>
        <p:txBody>
          <a:bodyPr>
            <a:normAutofit/>
          </a:bodyPr>
          <a:lstStyle/>
          <a:p>
            <a:r>
              <a:rPr lang="cs-CZ" sz="4400" b="1" dirty="0" err="1" smtClean="0"/>
              <a:t>Threats-based</a:t>
            </a:r>
            <a:r>
              <a:rPr lang="cs-CZ" sz="4400" b="1" dirty="0" smtClean="0"/>
              <a:t> </a:t>
            </a:r>
            <a:r>
              <a:rPr lang="cs-CZ" sz="4400" b="1" dirty="0" err="1" smtClean="0"/>
              <a:t>planning</a:t>
            </a:r>
            <a:endParaRPr lang="cs-CZ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77362" y="1845734"/>
            <a:ext cx="10078318" cy="415671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Vlastní cíle + </a:t>
            </a:r>
            <a:r>
              <a:rPr lang="cs-CZ" b="1" dirty="0" smtClean="0"/>
              <a:t>znalost způsobilostí a síly protivníka </a:t>
            </a:r>
            <a:r>
              <a:rPr lang="cs-CZ" b="1" dirty="0" smtClean="0"/>
              <a:t>+ síly potřebné na překonání protivníka = základ pro plánovaní </a:t>
            </a:r>
            <a:r>
              <a:rPr lang="sk-SK" b="1" dirty="0" smtClean="0"/>
              <a:t> </a:t>
            </a:r>
            <a:endParaRPr lang="cs-CZ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Zaměření proti </a:t>
            </a:r>
            <a:r>
              <a:rPr lang="cs-CZ" b="1" dirty="0" smtClean="0"/>
              <a:t>konkrétní hrozbě od konkrétního protivníka</a:t>
            </a:r>
          </a:p>
          <a:p>
            <a:pPr marL="0" indent="0">
              <a:buNone/>
            </a:pPr>
            <a:endParaRPr lang="cs-CZ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/>
              <a:t>   </a:t>
            </a:r>
            <a:r>
              <a:rPr lang="cs-CZ" dirty="0" smtClean="0"/>
              <a:t>Podrobné poznání protivníka, jeho způsobilostí a slabin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 Možnost budování aliancí a kolektivní obrany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 Jednoznačné vodítko kam přesně zaměřit investice, co konkrétně kupovat, vyvíjet a rozvíjet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 (Relativně) jednoduše politicky obhájitelná 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Nutná </a:t>
            </a:r>
            <a:r>
              <a:rPr lang="cs-CZ" dirty="0"/>
              <a:t>politická shoda na protivníkovi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Riziko opomenutí jiných hrozeb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Riziko rozpoutání závodu ve zbrojení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Malá pozornost věnována post-konfliktní situaci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dirty="0"/>
              <a:t>Podrobné poznání protivníka, jeho způsobilostí a slabin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1301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err="1" smtClean="0"/>
              <a:t>Capabilities-based</a:t>
            </a:r>
            <a:r>
              <a:rPr lang="cs-CZ" b="1" dirty="0" smtClean="0"/>
              <a:t> </a:t>
            </a:r>
            <a:r>
              <a:rPr lang="cs-CZ" b="1" dirty="0" err="1" smtClean="0"/>
              <a:t>planning</a:t>
            </a:r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Orientace ne na konkrétního nepřítele, ale způsobilosti pro konkrétní mise a dosažení konkrétních cílů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Cíle: Teritoriální obrana, expediční mise, humanitární pomoc, </a:t>
            </a:r>
            <a:r>
              <a:rPr lang="cs-CZ" dirty="0" smtClean="0"/>
              <a:t>odstrašení…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</a:t>
            </a:r>
            <a:r>
              <a:rPr lang="cs-CZ" dirty="0" smtClean="0"/>
              <a:t>Způsobil</a:t>
            </a:r>
            <a:r>
              <a:rPr lang="cs-CZ" dirty="0" smtClean="0"/>
              <a:t>osti: pokročilá logistika, strategické </a:t>
            </a:r>
            <a:r>
              <a:rPr lang="cs-CZ" dirty="0" smtClean="0"/>
              <a:t>pozorování, ochrana vlastních sil, schopnost manévrování, speciální (hybridní) operace…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</a:t>
            </a:r>
            <a:r>
              <a:rPr lang="cs-CZ" dirty="0" smtClean="0"/>
              <a:t>Možnost ozbrojené síly úzce specializovat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dirty="0" smtClean="0"/>
              <a:t>Odpadá nutnost shody na konkrétním </a:t>
            </a:r>
            <a:r>
              <a:rPr lang="cs-CZ" dirty="0" smtClean="0"/>
              <a:t>protivníkovi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Identifikace nedostatků v stávajících způsobilostech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Velká míra nejistoty (škála hrozeb je moc široká…)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Vyžaduje flexibilní a proaktivní myšlení lidí a institucí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Složitější politická </a:t>
            </a:r>
            <a:r>
              <a:rPr lang="cs-CZ" dirty="0" smtClean="0"/>
              <a:t>obhajoba konkrétních způsobilostí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596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Resource-based</a:t>
            </a:r>
            <a:r>
              <a:rPr lang="cs-CZ" b="1" dirty="0" smtClean="0"/>
              <a:t> </a:t>
            </a:r>
            <a:r>
              <a:rPr lang="cs-CZ" b="1" dirty="0" err="1" smtClean="0"/>
              <a:t>planning</a:t>
            </a:r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</a:t>
            </a:r>
            <a:r>
              <a:rPr lang="cs-CZ" b="1" dirty="0" err="1" smtClean="0"/>
              <a:t>Bottom</a:t>
            </a:r>
            <a:r>
              <a:rPr lang="cs-CZ" b="1" dirty="0" smtClean="0"/>
              <a:t>-up proces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Vzniká pod tlakem nedostatku </a:t>
            </a:r>
            <a:r>
              <a:rPr lang="cs-CZ" dirty="0" smtClean="0"/>
              <a:t>zdrojů 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Nejlépe vystihuje reálné limity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Pomáhá nacházet nejefektivnější a nejkreativnější řešení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Vhodný zejména pro operační plánování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Relativně levný – zdroje jsou dány 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Nevhodné pro dlouhodobé a strategické plánování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Relativně vysoké riziko </a:t>
            </a:r>
            <a:r>
              <a:rPr lang="cs-CZ" dirty="0" smtClean="0"/>
              <a:t>nepřipravenosti čelit konkrétním hrozbám 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Někdy komplikovaný soulad s nejvyššími strategickými dokumenty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755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Zbrojní a exportní politika USA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Největší </a:t>
            </a:r>
            <a:r>
              <a:rPr lang="cs-CZ" dirty="0"/>
              <a:t>světový výrobce a exportér zbraní (ročně </a:t>
            </a:r>
            <a:r>
              <a:rPr lang="cs-CZ" dirty="0" smtClean="0"/>
              <a:t>cca 210 - 220 </a:t>
            </a:r>
            <a:r>
              <a:rPr lang="cs-CZ" dirty="0"/>
              <a:t>mld. USD)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</a:t>
            </a:r>
            <a:r>
              <a:rPr lang="cs-CZ" b="1" dirty="0"/>
              <a:t>V periodě 2013 – 2017 </a:t>
            </a:r>
            <a:r>
              <a:rPr lang="cs-CZ" dirty="0"/>
              <a:t>nárůst exportu o 25%, celkem 98 různých odběratelů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Až 49% </a:t>
            </a:r>
            <a:r>
              <a:rPr lang="cs-CZ" dirty="0" smtClean="0"/>
              <a:t>produkce </a:t>
            </a:r>
            <a:r>
              <a:rPr lang="cs-CZ" dirty="0"/>
              <a:t>směřuje na Blízký Východ (Saudská Arábie, SAE), 33% do Asie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Nárůst exportu </a:t>
            </a:r>
            <a:r>
              <a:rPr lang="cs-CZ" dirty="0" smtClean="0"/>
              <a:t>do </a:t>
            </a:r>
            <a:r>
              <a:rPr lang="cs-CZ" dirty="0"/>
              <a:t>SA o 448%, do Indie o 557%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Bojová/víceúčelová letadla a helikoptéry, raketová technika, obrněná vozidla, munice…  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Nejsilnější domácí průmyslová základna pro vývoj, výrobu a export zbraní 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8194" name="Picture 2" descr="Súvisiaci obráz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23" y="4658009"/>
            <a:ext cx="3033444" cy="168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Výsledok vyhľadávania obrázkov pre dopyt boeing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225" y="4516889"/>
            <a:ext cx="3246872" cy="166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Výsledok vyhľadávania obrázkov pre dopyt raythe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594" y="4632546"/>
            <a:ext cx="2068716" cy="155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Súvisiaci obráz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314" y="4590994"/>
            <a:ext cx="2505075" cy="159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28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1097280" y="0"/>
            <a:ext cx="10058400" cy="286603"/>
          </a:xfrm>
        </p:spPr>
        <p:txBody>
          <a:bodyPr>
            <a:normAutofit fontScale="90000"/>
          </a:bodyPr>
          <a:lstStyle/>
          <a:p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b="1" dirty="0" smtClean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012285"/>
              </p:ext>
            </p:extLst>
          </p:nvPr>
        </p:nvGraphicFramePr>
        <p:xfrm>
          <a:off x="0" y="-86815"/>
          <a:ext cx="12192000" cy="7056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1164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Společnost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Krajina původu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Produkce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914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LOCKHEED MARTIN</a:t>
                      </a:r>
                      <a:r>
                        <a:rPr lang="cs-CZ" baseline="0" dirty="0" smtClean="0"/>
                        <a:t> 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Bojová</a:t>
                      </a:r>
                      <a:r>
                        <a:rPr lang="cs-CZ" baseline="0" dirty="0" smtClean="0"/>
                        <a:t> a transportní l</a:t>
                      </a:r>
                      <a:r>
                        <a:rPr lang="cs-CZ" dirty="0" smtClean="0"/>
                        <a:t>etadla, </a:t>
                      </a:r>
                      <a:r>
                        <a:rPr lang="cs-CZ" dirty="0" err="1" smtClean="0"/>
                        <a:t>UAVs</a:t>
                      </a:r>
                      <a:r>
                        <a:rPr lang="cs-CZ" dirty="0" smtClean="0"/>
                        <a:t>, řízené střely, radarové systémy, vesmírné rakety</a:t>
                      </a:r>
                      <a:r>
                        <a:rPr lang="cs-CZ" baseline="0" dirty="0" smtClean="0"/>
                        <a:t>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207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BOEING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Bojová letadla, letecká munice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27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RAYTHEON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 smtClean="0"/>
                        <a:t> </a:t>
                      </a:r>
                      <a:endParaRPr lang="cs-CZ" dirty="0" smtClean="0"/>
                    </a:p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Rakety a řízené střely, zbraňové systémy pro lodě</a:t>
                      </a:r>
                      <a:r>
                        <a:rPr lang="cs-CZ" baseline="0" dirty="0" smtClean="0"/>
                        <a:t> a letadla </a:t>
                      </a:r>
                      <a:endParaRPr lang="cs-CZ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87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BAE SYSTEMS</a:t>
                      </a:r>
                      <a:r>
                        <a:rPr lang="cs-CZ" baseline="0" dirty="0" smtClean="0"/>
                        <a:t> </a:t>
                      </a:r>
                      <a:endParaRPr lang="cs-CZ" dirty="0" smtClean="0"/>
                    </a:p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Bojová letadla, </a:t>
                      </a:r>
                      <a:r>
                        <a:rPr lang="cs-CZ" dirty="0" err="1" smtClean="0"/>
                        <a:t>UAVs</a:t>
                      </a:r>
                      <a:r>
                        <a:rPr lang="cs-CZ" dirty="0" smtClean="0"/>
                        <a:t>, tanky, bojové lodě, munice</a:t>
                      </a:r>
                    </a:p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207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NORTHROP GRUMANN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Bojová letadla, </a:t>
                      </a:r>
                      <a:r>
                        <a:rPr lang="cs-CZ" dirty="0" err="1" smtClean="0"/>
                        <a:t>UAVs</a:t>
                      </a:r>
                      <a:r>
                        <a:rPr lang="cs-CZ" dirty="0" smtClean="0"/>
                        <a:t>, radary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207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GENERAL</a:t>
                      </a:r>
                      <a:r>
                        <a:rPr lang="cs-CZ" baseline="0" dirty="0" smtClean="0"/>
                        <a:t> DYNAMICS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Tanky a pozemní bojová vozidla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207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AIRBUS</a:t>
                      </a:r>
                      <a:r>
                        <a:rPr lang="cs-CZ" baseline="0" dirty="0" smtClean="0"/>
                        <a:t> GROUP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Dopravní letadla a letecká technika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0914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THALES GROUP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Radary, dálkové řízené systémy</a:t>
                      </a:r>
                      <a:r>
                        <a:rPr lang="cs-CZ" baseline="0" dirty="0" smtClean="0"/>
                        <a:t>, obrněná vozidla</a:t>
                      </a:r>
                      <a:endParaRPr lang="cs-CZ" dirty="0" smtClean="0"/>
                    </a:p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112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LEONARDO/FINMECCANICA </a:t>
                      </a:r>
                    </a:p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Obrněná vozidla, helikoptéry, letadlové komponenty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5207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ALMAZ - ANTEY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Protiletadlová</a:t>
                      </a:r>
                      <a:r>
                        <a:rPr lang="cs-CZ" baseline="0" dirty="0" smtClean="0"/>
                        <a:t> obrana, raketová technika, dělostřelecká munice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0244" name="Picture 4" descr="VÃ½sledok vyhÄ¾adÃ¡vania obrÃ¡zkov pre dopyt american 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786" y="626592"/>
            <a:ext cx="843031" cy="41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VÃ½sledok vyhÄ¾adÃ¡vania obrÃ¡zkov pre dopyt american 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264" y="1203580"/>
            <a:ext cx="843030" cy="41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VÃ½sledok vyhÄ¾adÃ¡vania obrÃ¡zkov pre dopyt american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786" y="1904970"/>
            <a:ext cx="851402" cy="41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Ã½sledok vyhÄ¾adÃ¡vania obrÃ¡zkov pre dopyt american fl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786" y="3414206"/>
            <a:ext cx="856069" cy="41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VÃ½sledok vyhÄ¾adÃ¡vania obrÃ¡zkov pre dopyt american 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786" y="3937104"/>
            <a:ext cx="862877" cy="41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VÃ½sledok vyhÄ¾adÃ¡vania obrÃ¡zkov pre dopyt british fla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264" y="2745917"/>
            <a:ext cx="857924" cy="38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VÃ½sledok vyhÄ¾adÃ¡vania obrÃ¡zkov pre dopyt eu fla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93" y="4439058"/>
            <a:ext cx="852169" cy="41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VÃ½sledok vyhÄ¾adÃ¡vania obrÃ¡zkov pre dopyt italian fla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756" y="5720520"/>
            <a:ext cx="824432" cy="42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VÃ½sledok vyhÄ¾adÃ¡vania obrÃ¡zkov pre dopyt france fla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81" y="5032455"/>
            <a:ext cx="835907" cy="36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Image result for russian fla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7" name="Picture 6" descr="Image result for russian flag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756" y="6366521"/>
            <a:ext cx="808560" cy="44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33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r>
              <a:rPr lang="cs-CZ" sz="6600" b="1" dirty="0" smtClean="0"/>
              <a:t>Děkuji </a:t>
            </a:r>
            <a:r>
              <a:rPr lang="cs-CZ" sz="6600" b="1" dirty="0"/>
              <a:t>Vám za </a:t>
            </a:r>
            <a:r>
              <a:rPr lang="cs-CZ" sz="6600" b="1" dirty="0" smtClean="0"/>
              <a:t>pozornost.</a:t>
            </a:r>
          </a:p>
          <a:p>
            <a:pPr algn="ctr"/>
            <a:r>
              <a:rPr lang="cs-CZ" sz="6600" b="1" dirty="0" smtClean="0"/>
              <a:t>Otázky?  </a:t>
            </a:r>
            <a:endParaRPr lang="cs-CZ" sz="6600" b="1" dirty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353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Armáda USA v kostce 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Spojené státy americké (nejvyšší </a:t>
            </a:r>
            <a:r>
              <a:rPr lang="cs-CZ" b="1" dirty="0"/>
              <a:t>HDP na světě, 8</a:t>
            </a:r>
            <a:r>
              <a:rPr lang="cs-CZ" b="1" dirty="0" smtClean="0"/>
              <a:t>. </a:t>
            </a:r>
            <a:r>
              <a:rPr lang="cs-CZ" b="1" dirty="0"/>
              <a:t>nejvyšší HDP per </a:t>
            </a:r>
            <a:r>
              <a:rPr lang="cs-CZ" b="1" dirty="0" smtClean="0"/>
              <a:t>capita, 2. nejvyšší GDD PPP) </a:t>
            </a:r>
            <a:endParaRPr lang="cs-CZ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</a:t>
            </a:r>
            <a:r>
              <a:rPr lang="cs-CZ" dirty="0" smtClean="0"/>
              <a:t>1. </a:t>
            </a:r>
            <a:r>
              <a:rPr lang="cs-CZ" dirty="0"/>
              <a:t>největší rozpočet na obranu (</a:t>
            </a:r>
            <a:r>
              <a:rPr lang="cs-CZ" dirty="0" smtClean="0"/>
              <a:t>693 mld</a:t>
            </a:r>
            <a:r>
              <a:rPr lang="cs-CZ" dirty="0"/>
              <a:t>. USD za rok </a:t>
            </a:r>
            <a:r>
              <a:rPr lang="cs-CZ" dirty="0" smtClean="0"/>
              <a:t>2019 </a:t>
            </a:r>
            <a:r>
              <a:rPr lang="cs-CZ" dirty="0"/>
              <a:t>vs. </a:t>
            </a:r>
            <a:r>
              <a:rPr lang="cs-CZ" dirty="0" smtClean="0"/>
              <a:t>639 </a:t>
            </a:r>
            <a:r>
              <a:rPr lang="cs-CZ" dirty="0"/>
              <a:t>mld. USD za rok </a:t>
            </a:r>
            <a:r>
              <a:rPr lang="cs-CZ" dirty="0" smtClean="0"/>
              <a:t>2018)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</a:t>
            </a:r>
            <a:r>
              <a:rPr lang="cs-CZ" dirty="0" smtClean="0"/>
              <a:t>1. </a:t>
            </a:r>
            <a:r>
              <a:rPr lang="cs-CZ" dirty="0"/>
              <a:t>největší světový </a:t>
            </a:r>
            <a:r>
              <a:rPr lang="cs-CZ" dirty="0" smtClean="0"/>
              <a:t>producent a exportér </a:t>
            </a:r>
            <a:r>
              <a:rPr lang="cs-CZ" dirty="0"/>
              <a:t>zbraní </a:t>
            </a:r>
            <a:r>
              <a:rPr lang="cs-CZ" dirty="0" smtClean="0"/>
              <a:t>(36% celosvětového obchodního objemu)  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</a:t>
            </a:r>
            <a:r>
              <a:rPr lang="cs-CZ" dirty="0" smtClean="0"/>
              <a:t>1. </a:t>
            </a:r>
            <a:r>
              <a:rPr lang="cs-CZ" dirty="0"/>
              <a:t>nejsilnější armáda (</a:t>
            </a:r>
            <a:r>
              <a:rPr lang="cs-CZ" dirty="0" err="1"/>
              <a:t>GlobalFirepower</a:t>
            </a:r>
            <a:r>
              <a:rPr lang="cs-CZ" dirty="0"/>
              <a:t>), cca </a:t>
            </a:r>
            <a:r>
              <a:rPr lang="cs-CZ" dirty="0" smtClean="0"/>
              <a:t>1,3 mil. vojáků </a:t>
            </a:r>
            <a:r>
              <a:rPr lang="cs-CZ" dirty="0"/>
              <a:t>v aktivní </a:t>
            </a:r>
            <a:r>
              <a:rPr lang="cs-CZ" dirty="0" smtClean="0"/>
              <a:t>službě, 650 000 v záloze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2. </a:t>
            </a:r>
            <a:r>
              <a:rPr lang="cs-CZ" dirty="0"/>
              <a:t>v počtu jaderných zbraní na světě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3. </a:t>
            </a:r>
            <a:r>
              <a:rPr lang="cs-CZ" dirty="0"/>
              <a:t>v počtu tanků na světě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</a:t>
            </a:r>
            <a:r>
              <a:rPr lang="cs-CZ" dirty="0" smtClean="0"/>
              <a:t>1. </a:t>
            </a:r>
            <a:r>
              <a:rPr lang="cs-CZ" dirty="0"/>
              <a:t>největší flotila nukleárních </a:t>
            </a:r>
            <a:r>
              <a:rPr lang="cs-CZ" dirty="0" smtClean="0"/>
              <a:t>ponorek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</a:t>
            </a:r>
            <a:r>
              <a:rPr lang="cs-CZ" dirty="0" smtClean="0"/>
              <a:t>1. </a:t>
            </a:r>
            <a:r>
              <a:rPr lang="cs-CZ" dirty="0"/>
              <a:t>největší flotila vojenských letadel na světě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</a:t>
            </a:r>
            <a:r>
              <a:rPr lang="cs-CZ" dirty="0" smtClean="0"/>
              <a:t>1. </a:t>
            </a:r>
            <a:r>
              <a:rPr lang="cs-CZ" dirty="0"/>
              <a:t>největší flotila vojenských vrtulníků na světe </a:t>
            </a:r>
          </a:p>
          <a:p>
            <a:endParaRPr lang="cs-CZ" dirty="0"/>
          </a:p>
        </p:txBody>
      </p:sp>
      <p:pic>
        <p:nvPicPr>
          <p:cNvPr id="1030" name="Picture 6" descr="Cube icon of flag of united states of america isolated on white Stock Photo - 191605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040" y="0"/>
            <a:ext cx="2143124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13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Trocha nezbytné historie…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/>
              <a:t>  Tradice miličního systému </a:t>
            </a:r>
            <a:r>
              <a:rPr lang="cs-CZ" dirty="0" smtClean="0"/>
              <a:t>(Sedmiletá válka 1756 – 1763) + Continental </a:t>
            </a:r>
            <a:r>
              <a:rPr lang="cs-CZ" dirty="0" err="1" smtClean="0"/>
              <a:t>Army</a:t>
            </a:r>
            <a:r>
              <a:rPr lang="cs-CZ" dirty="0" smtClean="0"/>
              <a:t> (1775 - 1783) a </a:t>
            </a:r>
            <a:r>
              <a:rPr lang="cs-CZ" b="1" dirty="0" smtClean="0"/>
              <a:t>odpor k velké pravidelné </a:t>
            </a:r>
            <a:r>
              <a:rPr lang="cs-CZ" b="1" dirty="0"/>
              <a:t>armádě - </a:t>
            </a:r>
            <a:r>
              <a:rPr lang="cs-CZ" dirty="0"/>
              <a:t>2. dodatek k Ústavě 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Ústava, čl</a:t>
            </a:r>
            <a:r>
              <a:rPr lang="cs-CZ" dirty="0"/>
              <a:t>. </a:t>
            </a:r>
            <a:r>
              <a:rPr lang="cs-CZ" dirty="0" smtClean="0"/>
              <a:t>2: </a:t>
            </a:r>
            <a:r>
              <a:rPr lang="cs-CZ" dirty="0" err="1" smtClean="0"/>
              <a:t>Rise</a:t>
            </a:r>
            <a:r>
              <a:rPr lang="cs-CZ" dirty="0" smtClean="0"/>
              <a:t> </a:t>
            </a:r>
            <a:r>
              <a:rPr lang="cs-CZ" dirty="0"/>
              <a:t>and </a:t>
            </a:r>
            <a:r>
              <a:rPr lang="cs-CZ" dirty="0" smtClean="0"/>
              <a:t>Support </a:t>
            </a:r>
            <a:r>
              <a:rPr lang="cs-CZ" dirty="0" err="1" smtClean="0"/>
              <a:t>Armies</a:t>
            </a:r>
            <a:r>
              <a:rPr lang="cs-CZ" dirty="0" smtClean="0"/>
              <a:t> </a:t>
            </a:r>
            <a:r>
              <a:rPr lang="cs-CZ" dirty="0" err="1" smtClean="0"/>
              <a:t>Clause</a:t>
            </a:r>
            <a:r>
              <a:rPr lang="cs-CZ" dirty="0" smtClean="0"/>
              <a:t> + </a:t>
            </a:r>
            <a:r>
              <a:rPr lang="cs-CZ" dirty="0" err="1" smtClean="0"/>
              <a:t>Militia</a:t>
            </a:r>
            <a:r>
              <a:rPr lang="cs-CZ" dirty="0" smtClean="0"/>
              <a:t> </a:t>
            </a:r>
            <a:r>
              <a:rPr lang="cs-CZ" dirty="0" err="1"/>
              <a:t>C</a:t>
            </a:r>
            <a:r>
              <a:rPr lang="cs-CZ" dirty="0" err="1" smtClean="0"/>
              <a:t>lause</a:t>
            </a:r>
            <a:r>
              <a:rPr lang="cs-CZ" dirty="0" smtClean="0"/>
              <a:t> + </a:t>
            </a:r>
            <a:r>
              <a:rPr lang="cs-CZ" dirty="0" err="1" smtClean="0"/>
              <a:t>Commander</a:t>
            </a:r>
            <a:r>
              <a:rPr lang="cs-CZ" dirty="0" smtClean="0"/>
              <a:t> in </a:t>
            </a:r>
            <a:r>
              <a:rPr lang="cs-CZ" dirty="0" err="1"/>
              <a:t>C</a:t>
            </a:r>
            <a:r>
              <a:rPr lang="cs-CZ" dirty="0" err="1" smtClean="0"/>
              <a:t>hief</a:t>
            </a:r>
            <a:r>
              <a:rPr lang="cs-CZ" dirty="0" smtClean="0"/>
              <a:t> </a:t>
            </a:r>
            <a:r>
              <a:rPr lang="cs-CZ" dirty="0" err="1" smtClean="0"/>
              <a:t>Clause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</a:t>
            </a:r>
            <a:r>
              <a:rPr lang="cs-CZ" b="1" dirty="0" smtClean="0"/>
              <a:t>Tradice dvou ozbrojených struktur </a:t>
            </a:r>
            <a:r>
              <a:rPr lang="cs-CZ" dirty="0" smtClean="0"/>
              <a:t>– (malá) pravidelná armáda + státní milice (</a:t>
            </a:r>
            <a:r>
              <a:rPr lang="cs-CZ" dirty="0" err="1" smtClean="0"/>
              <a:t>Uniform</a:t>
            </a:r>
            <a:r>
              <a:rPr lang="cs-CZ" dirty="0" smtClean="0"/>
              <a:t> </a:t>
            </a:r>
            <a:r>
              <a:rPr lang="cs-CZ" dirty="0" err="1" smtClean="0"/>
              <a:t>Militia</a:t>
            </a:r>
            <a:r>
              <a:rPr lang="cs-CZ" dirty="0" smtClean="0"/>
              <a:t> </a:t>
            </a:r>
            <a:r>
              <a:rPr lang="cs-CZ" dirty="0" err="1" smtClean="0"/>
              <a:t>Act</a:t>
            </a:r>
            <a:r>
              <a:rPr lang="cs-CZ" dirty="0" smtClean="0"/>
              <a:t> 1792)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</a:t>
            </a:r>
            <a:r>
              <a:rPr lang="cs-CZ" b="1" dirty="0" smtClean="0"/>
              <a:t>Milice jako hlavní bojová síla</a:t>
            </a:r>
            <a:r>
              <a:rPr lang="cs-CZ" dirty="0" smtClean="0"/>
              <a:t>: válka proti Británii (1812 – </a:t>
            </a:r>
            <a:r>
              <a:rPr lang="cs-CZ" dirty="0" smtClean="0"/>
              <a:t>1815), </a:t>
            </a:r>
            <a:r>
              <a:rPr lang="cs-CZ" dirty="0" smtClean="0"/>
              <a:t>Americko-mexická válka (1846 – 1848), válka Severu proti Jihu (1861 – 1865), Americko-španělská válka (1898)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b="1" dirty="0" smtClean="0"/>
              <a:t>Komplexnější legislativní úprava 1903 – 1940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/>
              <a:t>  </a:t>
            </a:r>
            <a:r>
              <a:rPr lang="cs-CZ" dirty="0" err="1" smtClean="0"/>
              <a:t>Military</a:t>
            </a:r>
            <a:r>
              <a:rPr lang="cs-CZ" dirty="0" smtClean="0"/>
              <a:t> </a:t>
            </a:r>
            <a:r>
              <a:rPr lang="cs-CZ" dirty="0" err="1" smtClean="0"/>
              <a:t>Act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1903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</a:t>
            </a:r>
            <a:r>
              <a:rPr lang="cs-CZ" dirty="0" err="1" smtClean="0"/>
              <a:t>Selective</a:t>
            </a:r>
            <a:r>
              <a:rPr lang="cs-CZ" dirty="0" smtClean="0"/>
              <a:t> </a:t>
            </a:r>
            <a:r>
              <a:rPr lang="cs-CZ" dirty="0" err="1" smtClean="0"/>
              <a:t>Service</a:t>
            </a:r>
            <a:r>
              <a:rPr lang="cs-CZ" dirty="0" smtClean="0"/>
              <a:t> </a:t>
            </a:r>
            <a:r>
              <a:rPr lang="cs-CZ" dirty="0" err="1" smtClean="0"/>
              <a:t>Act</a:t>
            </a:r>
            <a:r>
              <a:rPr lang="cs-CZ" dirty="0" smtClean="0"/>
              <a:t> 1917 (1940)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</a:t>
            </a:r>
            <a:r>
              <a:rPr lang="cs-CZ" dirty="0" err="1" smtClean="0"/>
              <a:t>National</a:t>
            </a:r>
            <a:r>
              <a:rPr lang="cs-CZ" dirty="0" smtClean="0"/>
              <a:t> Defense </a:t>
            </a:r>
            <a:r>
              <a:rPr lang="cs-CZ" dirty="0" err="1" smtClean="0"/>
              <a:t>Act</a:t>
            </a:r>
            <a:r>
              <a:rPr lang="cs-CZ" dirty="0" smtClean="0"/>
              <a:t> 1920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</a:t>
            </a:r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/>
              <a:t>Guard</a:t>
            </a:r>
            <a:r>
              <a:rPr lang="cs-CZ" dirty="0"/>
              <a:t> </a:t>
            </a:r>
            <a:r>
              <a:rPr lang="cs-CZ" dirty="0" err="1"/>
              <a:t>Mobilization</a:t>
            </a:r>
            <a:r>
              <a:rPr lang="cs-CZ" dirty="0"/>
              <a:t>  1933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  <p:pic>
        <p:nvPicPr>
          <p:cNvPr id="3074" name="Picture 2" descr="Súvisiaci obráz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50" y="3469146"/>
            <a:ext cx="3801085" cy="272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58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Struktura ozbrojených sil USA</a:t>
            </a:r>
            <a:endParaRPr lang="de-DE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  <a:defRPr/>
            </a:pPr>
            <a:r>
              <a:rPr lang="cs-CZ" altLang="cs-CZ" b="1" dirty="0" smtClean="0"/>
              <a:t>United </a:t>
            </a:r>
            <a:r>
              <a:rPr lang="cs-CZ" altLang="cs-CZ" b="1" dirty="0" err="1" smtClean="0"/>
              <a:t>States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Armed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Forces</a:t>
            </a:r>
            <a:r>
              <a:rPr lang="cs-CZ" altLang="cs-CZ" b="1" dirty="0" smtClean="0"/>
              <a:t>  </a:t>
            </a:r>
            <a:endParaRPr lang="cs-CZ" altLang="cs-CZ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dirty="0" smtClean="0"/>
              <a:t> U. S. </a:t>
            </a:r>
            <a:r>
              <a:rPr lang="cs-CZ" altLang="cs-CZ" dirty="0" err="1" smtClean="0"/>
              <a:t>Army</a:t>
            </a:r>
            <a:endParaRPr lang="cs-CZ" altLang="cs-CZ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dirty="0"/>
              <a:t> </a:t>
            </a:r>
            <a:r>
              <a:rPr lang="cs-CZ" altLang="cs-CZ" dirty="0" smtClean="0"/>
              <a:t> U. S. Air </a:t>
            </a:r>
            <a:r>
              <a:rPr lang="cs-CZ" altLang="cs-CZ" dirty="0" err="1" smtClean="0"/>
              <a:t>Force</a:t>
            </a:r>
            <a:endParaRPr lang="cs-CZ" altLang="cs-CZ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dirty="0" smtClean="0"/>
              <a:t>  U. S. Navy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dirty="0" smtClean="0"/>
              <a:t>  U. S. Marine </a:t>
            </a:r>
            <a:r>
              <a:rPr lang="cs-CZ" altLang="cs-CZ" dirty="0" err="1" smtClean="0"/>
              <a:t>Corps</a:t>
            </a:r>
            <a:endParaRPr lang="cs-CZ" altLang="cs-CZ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dirty="0" smtClean="0"/>
              <a:t> U. S. </a:t>
            </a:r>
            <a:r>
              <a:rPr lang="cs-CZ" altLang="cs-CZ" dirty="0" err="1" smtClean="0"/>
              <a:t>Costal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Guard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Homeland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Security</a:t>
            </a:r>
            <a:r>
              <a:rPr lang="cs-CZ" altLang="cs-CZ" dirty="0" smtClean="0"/>
              <a:t>) </a:t>
            </a:r>
            <a:endParaRPr lang="cs-CZ" altLang="cs-CZ" b="1" dirty="0"/>
          </a:p>
          <a:p>
            <a:pPr marL="0" indent="0">
              <a:buNone/>
              <a:defRPr/>
            </a:pPr>
            <a:r>
              <a:rPr lang="cs-CZ" altLang="cs-CZ" b="1" dirty="0" err="1" smtClean="0"/>
              <a:t>Reserve</a:t>
            </a:r>
            <a:r>
              <a:rPr lang="cs-CZ" altLang="cs-CZ" b="1" dirty="0" smtClean="0"/>
              <a:t> </a:t>
            </a:r>
            <a:r>
              <a:rPr lang="cs-CZ" altLang="cs-CZ" b="1" dirty="0" err="1"/>
              <a:t>Components</a:t>
            </a:r>
            <a:r>
              <a:rPr lang="cs-CZ" altLang="cs-CZ" b="1" dirty="0"/>
              <a:t> </a:t>
            </a:r>
            <a:endParaRPr lang="cs-CZ" altLang="cs-CZ" b="1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dirty="0" smtClean="0"/>
              <a:t>  U. S. </a:t>
            </a:r>
            <a:r>
              <a:rPr lang="cs-CZ" altLang="cs-CZ" dirty="0" err="1" smtClean="0"/>
              <a:t>National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Guard</a:t>
            </a:r>
            <a:r>
              <a:rPr lang="cs-CZ" altLang="cs-CZ" dirty="0" smtClean="0"/>
              <a:t>  </a:t>
            </a:r>
            <a:r>
              <a:rPr lang="cs-CZ" altLang="cs-CZ" b="1" dirty="0" smtClean="0"/>
              <a:t>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b="1" dirty="0" smtClean="0"/>
              <a:t>  </a:t>
            </a:r>
            <a:r>
              <a:rPr lang="cs-CZ" altLang="cs-CZ" dirty="0" smtClean="0"/>
              <a:t>U</a:t>
            </a:r>
            <a:r>
              <a:rPr lang="cs-CZ" altLang="cs-CZ" dirty="0"/>
              <a:t>. S. </a:t>
            </a:r>
            <a:r>
              <a:rPr lang="cs-CZ" altLang="cs-CZ" dirty="0" err="1"/>
              <a:t>Army</a:t>
            </a:r>
            <a:r>
              <a:rPr lang="cs-CZ" altLang="cs-CZ" dirty="0"/>
              <a:t> </a:t>
            </a:r>
            <a:r>
              <a:rPr lang="cs-CZ" altLang="cs-CZ" dirty="0" err="1" smtClean="0"/>
              <a:t>Reserve</a:t>
            </a:r>
            <a:endParaRPr lang="cs-CZ" altLang="cs-CZ" dirty="0"/>
          </a:p>
          <a:p>
            <a:pPr marL="0" indent="0">
              <a:buNone/>
              <a:defRPr/>
            </a:pPr>
            <a:endParaRPr lang="cs-CZ" altLang="cs-CZ" b="1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b="1" dirty="0" smtClean="0"/>
              <a:t>  Prezident USA – </a:t>
            </a:r>
            <a:r>
              <a:rPr lang="cs-CZ" altLang="cs-CZ" b="1" dirty="0" err="1" smtClean="0"/>
              <a:t>National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Security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Advisor</a:t>
            </a:r>
            <a:r>
              <a:rPr lang="cs-CZ" altLang="cs-CZ" b="1" dirty="0" smtClean="0"/>
              <a:t> </a:t>
            </a:r>
            <a:r>
              <a:rPr lang="cs-CZ" altLang="cs-CZ" b="1" dirty="0"/>
              <a:t>- </a:t>
            </a:r>
            <a:r>
              <a:rPr lang="cs-CZ" altLang="cs-CZ" b="1" dirty="0" err="1"/>
              <a:t>National</a:t>
            </a:r>
            <a:r>
              <a:rPr lang="cs-CZ" altLang="cs-CZ" b="1" dirty="0"/>
              <a:t> </a:t>
            </a:r>
            <a:r>
              <a:rPr lang="cs-CZ" altLang="cs-CZ" b="1" dirty="0" err="1"/>
              <a:t>Security</a:t>
            </a:r>
            <a:r>
              <a:rPr lang="cs-CZ" altLang="cs-CZ" b="1" dirty="0"/>
              <a:t> </a:t>
            </a:r>
            <a:r>
              <a:rPr lang="cs-CZ" altLang="cs-CZ" b="1" dirty="0" err="1"/>
              <a:t>Council</a:t>
            </a:r>
            <a:r>
              <a:rPr lang="cs-CZ" altLang="cs-CZ" b="1" dirty="0"/>
              <a:t> </a:t>
            </a:r>
            <a:endParaRPr lang="cs-CZ" altLang="cs-CZ" b="1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b="1" dirty="0"/>
              <a:t> 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Secretary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of</a:t>
            </a:r>
            <a:r>
              <a:rPr lang="cs-CZ" altLang="cs-CZ" b="1" dirty="0" smtClean="0"/>
              <a:t> Defense, </a:t>
            </a:r>
            <a:r>
              <a:rPr lang="cs-CZ" altLang="cs-CZ" b="1" dirty="0" err="1" smtClean="0"/>
              <a:t>Secretary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of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Homeland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Security</a:t>
            </a:r>
            <a:r>
              <a:rPr lang="cs-CZ" altLang="cs-CZ" b="1" dirty="0" smtClean="0"/>
              <a:t>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dirty="0" smtClean="0"/>
              <a:t>  </a:t>
            </a:r>
            <a:r>
              <a:rPr lang="cs-CZ" b="1" dirty="0" smtClean="0"/>
              <a:t>Joint </a:t>
            </a:r>
            <a:r>
              <a:rPr lang="cs-CZ" b="1" dirty="0" err="1" smtClean="0"/>
              <a:t>Chiefs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Staff</a:t>
            </a:r>
            <a:r>
              <a:rPr lang="cs-CZ" b="1" dirty="0" smtClean="0"/>
              <a:t>, 7 členů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cs-CZ" altLang="cs-CZ" b="1" dirty="0" smtClean="0"/>
          </a:p>
          <a:p>
            <a:pPr marL="0" indent="0">
              <a:buNone/>
              <a:defRPr/>
            </a:pPr>
            <a:endParaRPr lang="cs-CZ" altLang="cs-CZ" b="1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de-DE" dirty="0"/>
          </a:p>
        </p:txBody>
      </p:sp>
      <p:pic>
        <p:nvPicPr>
          <p:cNvPr id="4098" name="Picture 2" descr="Mapové schéma znázorňuje postavení československé armády uvnitř hranic republiky. Jestliže z taktického hlediska mohla naše branná moc klást účinný odpor většině uskupení armád nepřátelských států soustřeďujících se v blízkosti státního území, z hlediska strategického byla v bezvýchodném obklíčení. Právě toto poznání přimělo československou politickou reprezentaci podřídit se rozhodnutí všech nepřátelských mocností a postoupit značnou část území německému, polskému a maďarskému nepříteli, přestože záruky existence zbytku republiky byly vyloženě nejasné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apové schéma znázorňuje postavení československé armády uvnitř hranic republiky. Jestliže z taktického hlediska mohla naše branná moc klást účinný odpor většině uskupení armád nepřátelských států soustřeďujících se v blízkosti státního území, z hlediska strategického byla v bezvýchodném obklíčení. Právě toto poznání přimělo československou politickou reprezentaci podřídit se rozhodnutí všech nepřátelských mocností a postoupit značnou část území německému, polskému a maďarskému nepříteli, přestože záruky existence zbytku republiky byly vyloženě nejasné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apové schéma znázorňuje postavení československé armády uvnitř hranic republiky. Jestliže z taktického hlediska mohla naše branná moc klást účinný odpor většině uskupení armád nepřátelských států soustřeďujících se v blízkosti státního území, z hlediska strategického byla v bezvýchodném obklíčení. Právě toto poznání přimělo československou politickou reprezentaci podřídit se rozhodnutí všech nepřátelských mocností a postoupit značnou část území německému, polskému a maďarskému nepříteli, přestože záruky existence zbytku republiky byly vyloženě nejasné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apové schéma znázorňuje postavení československé armády uvnitř hranic republiky. Jestliže z taktického hlediska mohla naše branná moc klást účinný odpor většině uskupení armád nepřátelských států soustřeďujících se v blízkosti státního území, z hlediska strategického byla v bezvýchodném obklíčení. Právě toto poznání přimělo československou politickou reprezentaci podřídit se rozhodnutí všech nepřátelských mocností a postoupit značnou část území německému, polskému a maďarskému nepříteli, přestože záruky existence zbytku republiky byly vyloženě nejasné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206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ýsledok vyhľadávania obrázkov pre dopyt us armed for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271" y="2152992"/>
            <a:ext cx="3022191" cy="199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6/61/US_National_Comm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20" y="3372368"/>
            <a:ext cx="6329380" cy="268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72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Bezpečnostní subkultury v USA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altLang="cs-CZ" b="1" dirty="0" smtClean="0"/>
              <a:t>Walter Russell </a:t>
            </a:r>
            <a:r>
              <a:rPr lang="cs-CZ" altLang="cs-CZ" b="1" dirty="0" err="1" smtClean="0"/>
              <a:t>Mead</a:t>
            </a:r>
            <a:r>
              <a:rPr lang="cs-CZ" altLang="cs-CZ" b="1" dirty="0" smtClean="0"/>
              <a:t> (2001):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b="1" dirty="0"/>
              <a:t> </a:t>
            </a:r>
            <a:r>
              <a:rPr lang="cs-CZ" altLang="cs-CZ" b="1" dirty="0" smtClean="0"/>
              <a:t> </a:t>
            </a:r>
            <a:r>
              <a:rPr lang="cs-CZ" altLang="cs-CZ" dirty="0" err="1" smtClean="0"/>
              <a:t>Hamiltonovská</a:t>
            </a:r>
            <a:endParaRPr lang="cs-CZ" altLang="cs-CZ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dirty="0"/>
              <a:t> 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Jeffersonovská</a:t>
            </a:r>
            <a:r>
              <a:rPr lang="cs-CZ" altLang="cs-CZ" dirty="0" smtClean="0"/>
              <a:t>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dirty="0"/>
              <a:t> 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Jacksonovská</a:t>
            </a:r>
            <a:r>
              <a:rPr lang="cs-CZ" altLang="cs-CZ" dirty="0" smtClean="0"/>
              <a:t>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dirty="0"/>
              <a:t> 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Wilsonovská</a:t>
            </a:r>
            <a:endParaRPr lang="cs-CZ" altLang="cs-CZ" dirty="0" smtClean="0"/>
          </a:p>
          <a:p>
            <a:pPr marL="0" indent="0">
              <a:buNone/>
              <a:defRPr/>
            </a:pPr>
            <a:endParaRPr lang="cs-CZ" altLang="cs-CZ" b="1" dirty="0"/>
          </a:p>
        </p:txBody>
      </p:sp>
      <p:pic>
        <p:nvPicPr>
          <p:cNvPr id="2050" name="Picture 2" descr="Výsledok vyhľadávania obrázkov pre dopyt alexander hamilt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056" y="1851104"/>
            <a:ext cx="1126768" cy="142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ok vyhľadávania obrázkov pre dopyt thomas jeffer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460" y="1851103"/>
            <a:ext cx="1015125" cy="142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ok vyhľadávania obrázkov pre dopyt andrew jacks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61" y="3902044"/>
            <a:ext cx="1136663" cy="146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ýsledok vyhľadávania obrázkov pre dopyt woodrow wils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662" y="3902044"/>
            <a:ext cx="1070719" cy="146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44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/>
              <a:t>Zájmy USA </a:t>
            </a:r>
            <a:endParaRPr lang="cs-CZ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1600" dirty="0" smtClean="0"/>
              <a:t>  Vojenská obrana vlastního území a obyvatelstva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 </a:t>
            </a:r>
            <a:r>
              <a:rPr lang="cs-CZ" sz="1600" dirty="0" smtClean="0"/>
              <a:t> Udržet pozici vojensky nejsilnější velmoci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 </a:t>
            </a:r>
            <a:r>
              <a:rPr lang="cs-CZ" sz="1600" dirty="0" smtClean="0"/>
              <a:t> Udržet současnou (pro USA výhodnou) rovnováhu moci a mezinárodní systém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 </a:t>
            </a:r>
            <a:r>
              <a:rPr lang="cs-CZ" sz="1600" dirty="0" smtClean="0"/>
              <a:t> </a:t>
            </a:r>
            <a:r>
              <a:rPr lang="cs-CZ" sz="1600" dirty="0" smtClean="0"/>
              <a:t>Posilňování vlastní </a:t>
            </a:r>
            <a:r>
              <a:rPr lang="cs-CZ" sz="1600" dirty="0" smtClean="0"/>
              <a:t>bezpečnosti a prosperity skrze mezinárodní </a:t>
            </a:r>
            <a:r>
              <a:rPr lang="cs-CZ" sz="1600" dirty="0" smtClean="0"/>
              <a:t>vztahy (a organizace) </a:t>
            </a: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b="1" dirty="0" smtClean="0"/>
              <a:t>Primární zájmové regiony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 smtClean="0"/>
              <a:t>  </a:t>
            </a:r>
            <a:r>
              <a:rPr lang="cs-CZ" sz="1600" dirty="0" err="1" smtClean="0"/>
              <a:t>Indo</a:t>
            </a:r>
            <a:r>
              <a:rPr lang="cs-CZ" sz="1600" dirty="0" smtClean="0"/>
              <a:t>-Pacifický region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 </a:t>
            </a:r>
            <a:r>
              <a:rPr lang="cs-CZ" sz="1600" dirty="0" smtClean="0"/>
              <a:t> Evropa (NATO)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 </a:t>
            </a:r>
            <a:r>
              <a:rPr lang="cs-CZ" sz="1600" dirty="0" smtClean="0"/>
              <a:t> Blízký a Střední východ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 </a:t>
            </a:r>
            <a:r>
              <a:rPr lang="cs-CZ" sz="1600" dirty="0" smtClean="0"/>
              <a:t> Západní polokoule  </a:t>
            </a:r>
            <a:endParaRPr lang="cs-CZ" sz="1600" dirty="0"/>
          </a:p>
        </p:txBody>
      </p:sp>
      <p:pic>
        <p:nvPicPr>
          <p:cNvPr id="4098" name="Picture 2" descr="Výsledok vyhľadávania obrázkov pre dopyt US security interes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315" y="3442991"/>
            <a:ext cx="5210812" cy="273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3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Vnímání hrozeb ze strany USA 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Revizionistické státy (dlouhodobé </a:t>
            </a:r>
            <a:r>
              <a:rPr lang="cs-CZ" b="1" dirty="0">
                <a:solidFill>
                  <a:schemeClr val="tx1"/>
                </a:solidFill>
              </a:rPr>
              <a:t>strategické </a:t>
            </a:r>
            <a:r>
              <a:rPr lang="cs-CZ" b="1" dirty="0" smtClean="0">
                <a:solidFill>
                  <a:schemeClr val="tx1"/>
                </a:solidFill>
              </a:rPr>
              <a:t>soupeření)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chemeClr val="tx1"/>
                </a:solidFill>
              </a:rPr>
              <a:t>  </a:t>
            </a:r>
            <a:r>
              <a:rPr lang="cs-CZ" dirty="0" smtClean="0">
                <a:solidFill>
                  <a:schemeClr val="tx1"/>
                </a:solidFill>
              </a:rPr>
              <a:t>Čína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  Rusko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Darebácké státy (WMD)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Severní Korea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Írán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Nestátní aktéři (terorismus)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ISIS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Al-Káida / Tálibán </a:t>
            </a:r>
            <a:r>
              <a:rPr lang="cs-CZ" dirty="0" smtClean="0">
                <a:solidFill>
                  <a:schemeClr val="tx1"/>
                </a:solidFill>
              </a:rPr>
              <a:t>a jiné…</a:t>
            </a:r>
            <a:endParaRPr lang="cs-CZ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124" name="Picture 4" descr="Výsledok vyhľadávania obrázkov pre dopyt US russia ch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371" y="1954491"/>
            <a:ext cx="3466844" cy="231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Strategie USA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 </a:t>
            </a:r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Security</a:t>
            </a:r>
            <a:r>
              <a:rPr lang="cs-CZ" dirty="0" smtClean="0"/>
              <a:t> </a:t>
            </a:r>
            <a:r>
              <a:rPr lang="cs-CZ" dirty="0" err="1" smtClean="0"/>
              <a:t>Strategy</a:t>
            </a:r>
            <a:r>
              <a:rPr lang="cs-CZ" dirty="0" smtClean="0"/>
              <a:t> (NSS 2017, </a:t>
            </a:r>
            <a:r>
              <a:rPr lang="cs-CZ" dirty="0" smtClean="0"/>
              <a:t>U. S. </a:t>
            </a:r>
            <a:r>
              <a:rPr lang="cs-CZ" dirty="0" smtClean="0"/>
              <a:t>President)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cs-CZ" dirty="0" err="1" smtClean="0"/>
              <a:t>National</a:t>
            </a:r>
            <a:r>
              <a:rPr lang="cs-CZ" dirty="0" smtClean="0"/>
              <a:t> Defense </a:t>
            </a:r>
            <a:r>
              <a:rPr lang="cs-CZ" dirty="0" err="1" smtClean="0"/>
              <a:t>Strategy</a:t>
            </a:r>
            <a:r>
              <a:rPr lang="cs-CZ" dirty="0" smtClean="0"/>
              <a:t> (NDS 2018, Department </a:t>
            </a:r>
            <a:r>
              <a:rPr lang="cs-CZ" dirty="0" err="1" smtClean="0"/>
              <a:t>of</a:t>
            </a:r>
            <a:r>
              <a:rPr lang="cs-CZ" dirty="0" smtClean="0"/>
              <a:t> Defense)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Military</a:t>
            </a:r>
            <a:r>
              <a:rPr lang="cs-CZ" dirty="0" smtClean="0"/>
              <a:t> </a:t>
            </a:r>
            <a:r>
              <a:rPr lang="cs-CZ" dirty="0" err="1" smtClean="0"/>
              <a:t>Strategy</a:t>
            </a:r>
            <a:r>
              <a:rPr lang="cs-CZ" dirty="0" smtClean="0"/>
              <a:t> (NMS 2018, Joint </a:t>
            </a:r>
            <a:r>
              <a:rPr lang="cs-CZ" dirty="0" err="1" smtClean="0"/>
              <a:t>Chiefs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Staff</a:t>
            </a:r>
            <a:r>
              <a:rPr lang="cs-CZ" dirty="0" smtClean="0"/>
              <a:t>)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Dlouhodobé cíle ozbrojených sil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Zvyšování připravenosti a efektivity ozbrojených sil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Posilňování aliančních a partnerských vztahů (interoperabilita)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Reforma obranného sektoru (zvýšení efektivity a snížení nákladů) </a:t>
            </a:r>
          </a:p>
        </p:txBody>
      </p:sp>
      <p:pic>
        <p:nvPicPr>
          <p:cNvPr id="4" name="Picture 2" descr="Výsledok vyhľadávania obrázkov pre dopyt ji matt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17" y="1984251"/>
            <a:ext cx="1331437" cy="1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Výsledok vyhľadávania obrázkov pre dopyt US national security strate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17" y="3939798"/>
            <a:ext cx="3276747" cy="200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ýsledok vyhľadávania obrázkov pre dopyt mark esp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529" y="1984252"/>
            <a:ext cx="1331435" cy="166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1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>
                <a:solidFill>
                  <a:schemeClr val="tx1"/>
                </a:solidFill>
              </a:rPr>
              <a:t>Financování a priority</a:t>
            </a:r>
            <a:endParaRPr lang="cs-CZ" sz="44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33082" y="1854787"/>
            <a:ext cx="10058400" cy="40233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Staronový trend růstu rozpočtu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 </a:t>
            </a:r>
            <a:r>
              <a:rPr lang="cs-CZ" b="1" dirty="0" smtClean="0"/>
              <a:t> </a:t>
            </a:r>
            <a:r>
              <a:rPr lang="cs-CZ" dirty="0" smtClean="0"/>
              <a:t>Přednost kvality před kvantitou </a:t>
            </a:r>
            <a:r>
              <a:rPr lang="cs-CZ" dirty="0"/>
              <a:t>- modernizace a bojová připravenost 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Účelnost využití finančních prostředků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Tlak na spojence (sdílení břemena)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Prioritní </a:t>
            </a:r>
            <a:r>
              <a:rPr lang="cs-CZ" b="1" dirty="0"/>
              <a:t>oblasti rozvoje ozbrojených sil </a:t>
            </a:r>
            <a:r>
              <a:rPr lang="cs-CZ" b="1" dirty="0" smtClean="0"/>
              <a:t>USA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 </a:t>
            </a:r>
            <a:r>
              <a:rPr lang="cs-CZ" b="1" dirty="0" smtClean="0"/>
              <a:t> </a:t>
            </a:r>
            <a:r>
              <a:rPr lang="cs-CZ" dirty="0" smtClean="0"/>
              <a:t>Obnova nukleárního arzenálu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Kybernetické a vesmírné kapacity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dirty="0" smtClean="0"/>
              <a:t>C4ISTAR (elektronický způsob boje, interoperabilita jednotek) 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Protiraketová a protivzdušná obrana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Autonomní systémy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Logistika  </a:t>
            </a:r>
            <a:endParaRPr lang="cs-CZ" dirty="0"/>
          </a:p>
        </p:txBody>
      </p:sp>
      <p:sp>
        <p:nvSpPr>
          <p:cNvPr id="4" name="AutoShape 4" descr="Výsledok vyhľadávania obrázkov pre dopyt ICB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6" descr="Výsledok vyhľadávania obrázkov pre dopyt ICB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170" name="Picture 2" descr="Výsledok vyhľadávania obrázkov pre dopyt US military budg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97" y="3345449"/>
            <a:ext cx="4524375" cy="292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Výsledok vyhľadávania obrázkov pre dopyt US military expenditures 2000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96" y="235670"/>
            <a:ext cx="4524375" cy="296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02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1225</Words>
  <Application>Microsoft Office PowerPoint</Application>
  <PresentationFormat>Širokoúhlá obrazovka</PresentationFormat>
  <Paragraphs>190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Retrospektiva</vt:lpstr>
      <vt:lpstr>Vojenská politika a obranné plánování v USA    </vt:lpstr>
      <vt:lpstr>Armáda USA v kostce </vt:lpstr>
      <vt:lpstr>Trocha nezbytné historie…</vt:lpstr>
      <vt:lpstr>Struktura ozbrojených sil USA</vt:lpstr>
      <vt:lpstr>Bezpečnostní subkultury v USA</vt:lpstr>
      <vt:lpstr>Zájmy USA </vt:lpstr>
      <vt:lpstr>Vnímání hrozeb ze strany USA </vt:lpstr>
      <vt:lpstr>Strategie USA</vt:lpstr>
      <vt:lpstr>Financování a priority</vt:lpstr>
      <vt:lpstr>Obranné plánování v USA  </vt:lpstr>
      <vt:lpstr>Demand-based planning </vt:lpstr>
      <vt:lpstr>Threats-based planning</vt:lpstr>
      <vt:lpstr>Capabilities-based planning </vt:lpstr>
      <vt:lpstr>Resource-based planning </vt:lpstr>
      <vt:lpstr>Zbrojní a exportní politika USA</vt:lpstr>
      <vt:lpstr>Prezentace aplikace PowerPoint</vt:lpstr>
      <vt:lpstr>Prezentace aplikace PowerPoint</vt:lpstr>
    </vt:vector>
  </TitlesOfParts>
  <Company>Masaryk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Para-militární organizace a „extrémisté v uniformách“ jako bezpečnostní hrozba</dc:title>
  <dc:creator>Adam Potočňák</dc:creator>
  <cp:lastModifiedBy>Adam Potočňák</cp:lastModifiedBy>
  <cp:revision>1045</cp:revision>
  <dcterms:created xsi:type="dcterms:W3CDTF">2017-11-27T08:38:34Z</dcterms:created>
  <dcterms:modified xsi:type="dcterms:W3CDTF">2019-11-06T10:50:53Z</dcterms:modified>
</cp:coreProperties>
</file>