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IED6jUdU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9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měla inteligence a autonomie ve válce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cs-CZ" dirty="0" err="1"/>
              <a:t>émy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snížení prahu konfliktů</a:t>
            </a:r>
          </a:p>
          <a:p>
            <a:pPr marL="0" indent="0">
              <a:buNone/>
            </a:pPr>
            <a:r>
              <a:rPr lang="cs-CZ" sz="2000" dirty="0"/>
              <a:t>vedlejší oběti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gamifikace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/>
              <a:t>dehumanizace</a:t>
            </a:r>
          </a:p>
          <a:p>
            <a:pPr marL="0" indent="0">
              <a:buNone/>
            </a:pPr>
            <a:r>
              <a:rPr lang="cs-CZ" sz="2000" dirty="0"/>
              <a:t>psychologické dopady</a:t>
            </a:r>
          </a:p>
          <a:p>
            <a:pPr marL="0" indent="0">
              <a:buNone/>
            </a:pPr>
            <a:r>
              <a:rPr lang="cs-CZ" sz="2000" dirty="0"/>
              <a:t>politicko-kulturní dopady</a:t>
            </a:r>
            <a:endParaRPr lang="en-GB" sz="2000" dirty="0"/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neregulérními silami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cs-CZ" sz="2000" dirty="0"/>
              <a:t>teroristé, guerilly atp.</a:t>
            </a:r>
          </a:p>
          <a:p>
            <a:pPr lvl="1"/>
            <a:r>
              <a:rPr lang="cs-CZ" sz="1600" dirty="0"/>
              <a:t>průzkum, navádění, útoky, pašování</a:t>
            </a:r>
          </a:p>
          <a:p>
            <a:r>
              <a:rPr lang="cs-CZ" sz="2000" dirty="0"/>
              <a:t>komerční autonomní prostředky snadno dostupné a upravitelné</a:t>
            </a:r>
          </a:p>
          <a:p>
            <a:r>
              <a:rPr lang="cs-CZ" sz="2000" dirty="0"/>
              <a:t>typická ukázka horizontální   proliferace </a:t>
            </a:r>
            <a:r>
              <a:rPr lang="cs-CZ" sz="2000" dirty="0" err="1"/>
              <a:t>dual</a:t>
            </a:r>
            <a:r>
              <a:rPr lang="cs-CZ" sz="2000" dirty="0"/>
              <a:t>-use technologií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cs-CZ" dirty="0"/>
              <a:t>Blízká budoucnost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7600" y="1384301"/>
            <a:ext cx="4529160" cy="3017520"/>
          </a:xfrm>
        </p:spPr>
        <p:txBody>
          <a:bodyPr>
            <a:normAutofit/>
          </a:bodyPr>
          <a:lstStyle/>
          <a:p>
            <a:r>
              <a:rPr lang="cs-CZ" sz="2000" dirty="0"/>
              <a:t>zvyšování autonomie napříč systémy</a:t>
            </a:r>
          </a:p>
          <a:p>
            <a:pPr lvl="1"/>
            <a:r>
              <a:rPr lang="cs-CZ" sz="1400" dirty="0">
                <a:hlinkClick r:id="rId2"/>
              </a:rPr>
              <a:t>https://www.youtube.com/watch?v=h449oIjg2kY</a:t>
            </a:r>
            <a:endParaRPr lang="cs-CZ" sz="1400" dirty="0"/>
          </a:p>
          <a:p>
            <a:r>
              <a:rPr lang="cs-CZ" sz="2000" dirty="0"/>
              <a:t>užší integrace, smíšené jednotky</a:t>
            </a:r>
          </a:p>
          <a:p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první autonomní zabití?</a:t>
            </a:r>
          </a:p>
          <a:p>
            <a:r>
              <a:rPr lang="cs-CZ" sz="2000" dirty="0"/>
              <a:t>příchod umělé inteligence?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56006-1B43-44E2-A483-7791A8C135C6}"/>
              </a:ext>
            </a:extLst>
          </p:cNvPr>
          <p:cNvSpPr txBox="1"/>
          <p:nvPr/>
        </p:nvSpPr>
        <p:spPr>
          <a:xfrm>
            <a:off x="1892104" y="4733778"/>
            <a:ext cx="61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https://www.youtube.com/watch?v=HTPIED6jUdU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cs-CZ" dirty="0"/>
              <a:t>Vymezení</a:t>
            </a:r>
            <a:r>
              <a:rPr lang="en-GB" dirty="0"/>
              <a:t> a </a:t>
            </a:r>
            <a:r>
              <a:rPr lang="en-GB" dirty="0" err="1"/>
              <a:t>pojmy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2000" dirty="0">
                <a:solidFill>
                  <a:schemeClr val="tx1"/>
                </a:solidFill>
              </a:rPr>
              <a:t>co je inteligence? co je vědomí?</a:t>
            </a:r>
            <a:endParaRPr lang="en-US" sz="2000" dirty="0">
              <a:solidFill>
                <a:schemeClr val="tx1"/>
              </a:solidFill>
            </a:endParaRP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RC/(automation)/autonomy/AI?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en-GB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typu</a:t>
            </a:r>
            <a:r>
              <a:rPr lang="en-GB" sz="2000" dirty="0">
                <a:solidFill>
                  <a:schemeClr val="tx1"/>
                </a:solidFill>
              </a:rPr>
              <a:t> intelligence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fyzické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formy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  <a:r>
              <a:rPr lang="en-GB" dirty="0"/>
              <a:t> </a:t>
            </a:r>
            <a:r>
              <a:rPr lang="en-GB" dirty="0" err="1"/>
              <a:t>autonomie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echanická</a:t>
            </a:r>
            <a:r>
              <a:rPr lang="en-GB" sz="2000" dirty="0"/>
              <a:t> automata od </a:t>
            </a:r>
            <a:r>
              <a:rPr lang="cs-CZ" sz="2000" dirty="0"/>
              <a:t>středověku</a:t>
            </a:r>
            <a:endParaRPr lang="en-GB" sz="2000" dirty="0"/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 err="1"/>
              <a:t>biologick</a:t>
            </a:r>
            <a:r>
              <a:rPr lang="cs-CZ" sz="2000" dirty="0"/>
              <a:t>á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od 19. </a:t>
            </a:r>
            <a:r>
              <a:rPr lang="en-GB" sz="2000" dirty="0" err="1"/>
              <a:t>století</a:t>
            </a:r>
            <a:endParaRPr lang="en-GB" sz="2000" dirty="0"/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 err="1"/>
              <a:t>roztržený</a:t>
            </a:r>
            <a:r>
              <a:rPr lang="en-GB" sz="2000" dirty="0"/>
              <a:t> </a:t>
            </a:r>
            <a:r>
              <a:rPr lang="en-GB" sz="2000" dirty="0" err="1"/>
              <a:t>pytel</a:t>
            </a:r>
            <a:r>
              <a:rPr lang="en-GB" sz="2000" dirty="0"/>
              <a:t> </a:t>
            </a:r>
            <a:r>
              <a:rPr lang="cs-CZ" sz="2000" dirty="0"/>
              <a:t>po</a:t>
            </a:r>
            <a:r>
              <a:rPr lang="en-GB" sz="2000" dirty="0"/>
              <a:t> </a:t>
            </a:r>
            <a:r>
              <a:rPr lang="en-GB" sz="2000" dirty="0" err="1"/>
              <a:t>konc</a:t>
            </a:r>
            <a:r>
              <a:rPr lang="cs-CZ" sz="2000" dirty="0"/>
              <a:t>i</a:t>
            </a:r>
            <a:r>
              <a:rPr lang="en-GB" sz="2000" dirty="0"/>
              <a:t>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 err="1"/>
              <a:t>exponenciální</a:t>
            </a:r>
            <a:r>
              <a:rPr lang="en-GB" sz="2000" dirty="0"/>
              <a:t> </a:t>
            </a:r>
            <a:r>
              <a:rPr lang="en-GB" sz="2000" dirty="0" err="1"/>
              <a:t>vývoj</a:t>
            </a:r>
            <a:r>
              <a:rPr lang="en-GB" sz="2000" dirty="0"/>
              <a:t> od 90. let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821776" cy="1088068"/>
          </a:xfrm>
        </p:spPr>
        <p:txBody>
          <a:bodyPr/>
          <a:lstStyle/>
          <a:p>
            <a:r>
              <a:rPr lang="cs-CZ" dirty="0"/>
              <a:t>Historie autonomie ve vojenství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cs-CZ" sz="2000" dirty="0"/>
              <a:t>před WW1: horkovzdušné balóny</a:t>
            </a:r>
          </a:p>
          <a:p>
            <a:pPr lvl="1"/>
            <a:r>
              <a:rPr lang="cs-CZ" sz="1850" dirty="0"/>
              <a:t>observační i útočné</a:t>
            </a:r>
            <a:endParaRPr lang="cs-CZ" sz="1550" dirty="0"/>
          </a:p>
          <a:p>
            <a:r>
              <a:rPr lang="cs-CZ" sz="2000" dirty="0"/>
              <a:t>mezi válkami: </a:t>
            </a:r>
            <a:r>
              <a:rPr lang="en-GB" sz="2000" dirty="0" err="1"/>
              <a:t>leteck</a:t>
            </a:r>
            <a:r>
              <a:rPr lang="cs-CZ" sz="2000" dirty="0"/>
              <a:t>é cvičné cíle</a:t>
            </a:r>
          </a:p>
          <a:p>
            <a:r>
              <a:rPr lang="cs-CZ" sz="2000" dirty="0"/>
              <a:t>během WW2: experimenty s dálkovým ovládáním všeho druhu</a:t>
            </a:r>
          </a:p>
          <a:p>
            <a:pPr lvl="1"/>
            <a:r>
              <a:rPr lang="cs-CZ" sz="1850" dirty="0"/>
              <a:t>po vodiči i rádiem</a:t>
            </a:r>
          </a:p>
          <a:p>
            <a:pPr lvl="1"/>
            <a:r>
              <a:rPr lang="cs-CZ" sz="1850" dirty="0"/>
              <a:t>letecké, pozemní i námořní</a:t>
            </a:r>
          </a:p>
          <a:p>
            <a:pPr lvl="1"/>
            <a:r>
              <a:rPr lang="cs-CZ" sz="1850" dirty="0"/>
              <a:t>V1 a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1"/>
            <a:ext cx="7543800" cy="349366"/>
          </a:xfrm>
        </p:spPr>
        <p:txBody>
          <a:bodyPr/>
          <a:lstStyle/>
          <a:p>
            <a:r>
              <a:rPr lang="cs-CZ" dirty="0"/>
              <a:t>a https://www.youtube.com/watch?v=I_dr0arBltU</a:t>
            </a:r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Studená válka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cs-CZ" sz="2000" dirty="0"/>
              <a:t>další cvičné cíle, falešné cíle a průzkumné prostředky</a:t>
            </a:r>
          </a:p>
          <a:p>
            <a:pPr lvl="1"/>
            <a:r>
              <a:rPr lang="cs-CZ" sz="1850" dirty="0"/>
              <a:t>už i proudové</a:t>
            </a:r>
            <a:endParaRPr lang="en-GB" sz="1850" dirty="0"/>
          </a:p>
          <a:p>
            <a:r>
              <a:rPr lang="en-GB" sz="2000" dirty="0"/>
              <a:t>modern</a:t>
            </a:r>
            <a:r>
              <a:rPr lang="cs-CZ" sz="2000" dirty="0"/>
              <a:t>í éru bezpilotních letounů zahájila Libanonská válka</a:t>
            </a:r>
            <a:r>
              <a:rPr lang="en-GB" sz="2000" dirty="0"/>
              <a:t>,</a:t>
            </a:r>
            <a:r>
              <a:rPr lang="cs-CZ" sz="2000" dirty="0"/>
              <a:t> 1982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řízení na dálku již zcela běžné</a:t>
            </a:r>
          </a:p>
          <a:p>
            <a:r>
              <a:rPr lang="cs-CZ" sz="2000" dirty="0"/>
              <a:t>postupně rostoucí autonomie</a:t>
            </a:r>
          </a:p>
          <a:p>
            <a:pPr lvl="1"/>
            <a:r>
              <a:rPr lang="cs-CZ" sz="1850" dirty="0"/>
              <a:t>lokomoční a senzorická</a:t>
            </a:r>
          </a:p>
          <a:p>
            <a:r>
              <a:rPr lang="cs-CZ" sz="2000" dirty="0"/>
              <a:t>princip „</a:t>
            </a:r>
            <a:r>
              <a:rPr lang="cs-CZ" sz="2000" dirty="0" err="1"/>
              <a:t>human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</a:p>
          <a:p>
            <a:r>
              <a:rPr lang="cs-CZ" sz="2000" dirty="0"/>
              <a:t>bez skutečné inteligence</a:t>
            </a:r>
            <a:endParaRPr lang="en-US" sz="2000" dirty="0"/>
          </a:p>
          <a:p>
            <a:r>
              <a:rPr lang="en-US" sz="2000" dirty="0"/>
              <a:t>fire-and-forget sys</a:t>
            </a:r>
            <a:r>
              <a:rPr lang="cs-CZ" sz="2000" dirty="0" err="1"/>
              <a:t>témy</a:t>
            </a:r>
            <a:endParaRPr lang="cs-CZ" sz="2000" dirty="0"/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628</TotalTime>
  <Words>333</Words>
  <Application>Microsoft Office PowerPoint</Application>
  <PresentationFormat>On-screen Show (16:9)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MODERNÍ TECHNOLOGIE A BEZPEČNOST</vt:lpstr>
      <vt:lpstr>Vymezení a pojmy</vt:lpstr>
      <vt:lpstr>Historie autonomie</vt:lpstr>
      <vt:lpstr>Historie autonomie ve vojenství</vt:lpstr>
      <vt:lpstr>PowerPoint Presentation</vt:lpstr>
      <vt:lpstr>Studená válka</vt:lpstr>
      <vt:lpstr>Současnost</vt:lpstr>
      <vt:lpstr>PowerPoint Presentation</vt:lpstr>
      <vt:lpstr>PowerPoint Presentation</vt:lpstr>
      <vt:lpstr>PowerPoint Presentation</vt:lpstr>
      <vt:lpstr>Problémy?</vt:lpstr>
      <vt:lpstr>Využití neregulérními silami</vt:lpstr>
      <vt:lpstr>Blízká budoucnost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62</cp:revision>
  <dcterms:modified xsi:type="dcterms:W3CDTF">2019-11-11T08:16:31Z</dcterms:modified>
</cp:coreProperties>
</file>