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1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5" r:id="rId11"/>
    <p:sldId id="266" r:id="rId12"/>
    <p:sldId id="264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69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500A1-55EE-4B6E-A303-A25FD4BE9AB6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5FC68-0B36-4EAC-AD09-8805F09A0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3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5FC68-0B36-4EAC-AD09-8805F09A01C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98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8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16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94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00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7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19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31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76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54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8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40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85DF5-761A-4313-B24B-94501C7D605C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88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1715" y="727587"/>
            <a:ext cx="9596285" cy="963561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IT a stát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4. 10. 2019</a:t>
            </a:r>
          </a:p>
          <a:p>
            <a:pPr algn="l"/>
            <a:r>
              <a:rPr lang="cs-CZ" dirty="0" smtClean="0"/>
              <a:t>Veronika Netolická </a:t>
            </a:r>
          </a:p>
          <a:p>
            <a:pPr algn="l"/>
            <a:r>
              <a:rPr lang="cs-CZ" dirty="0" smtClean="0"/>
              <a:t>Moderní technologie a bezpečnost  </a:t>
            </a:r>
          </a:p>
          <a:p>
            <a:pPr algn="l"/>
            <a:endParaRPr lang="cs-CZ" dirty="0"/>
          </a:p>
          <a:p>
            <a:pPr algn="l"/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481781" y="1543665"/>
            <a:ext cx="5319251" cy="29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7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Demonstrace síly a nelibosti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290" y="1825625"/>
            <a:ext cx="1105951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Estonsko (2007) a Litva (2008)</a:t>
            </a:r>
          </a:p>
          <a:p>
            <a:r>
              <a:rPr lang="cs-CZ" dirty="0"/>
              <a:t>p</a:t>
            </a:r>
            <a:r>
              <a:rPr lang="cs-CZ" dirty="0" smtClean="0"/>
              <a:t>odobný modus </a:t>
            </a:r>
            <a:r>
              <a:rPr lang="cs-CZ" dirty="0" err="1" smtClean="0"/>
              <a:t>operandi</a:t>
            </a:r>
            <a:r>
              <a:rPr lang="cs-CZ" dirty="0" smtClean="0"/>
              <a:t> (</a:t>
            </a:r>
            <a:r>
              <a:rPr lang="cs-CZ" dirty="0" err="1" smtClean="0"/>
              <a:t>DDoS</a:t>
            </a:r>
            <a:r>
              <a:rPr lang="cs-CZ" dirty="0" smtClean="0"/>
              <a:t>, </a:t>
            </a:r>
            <a:r>
              <a:rPr lang="cs-CZ" dirty="0" err="1" smtClean="0"/>
              <a:t>defacement</a:t>
            </a:r>
            <a:r>
              <a:rPr lang="cs-CZ" dirty="0" smtClean="0"/>
              <a:t> a </a:t>
            </a:r>
            <a:r>
              <a:rPr lang="cs-CZ" dirty="0" err="1" smtClean="0"/>
              <a:t>malware</a:t>
            </a:r>
            <a:r>
              <a:rPr lang="cs-CZ" dirty="0" smtClean="0"/>
              <a:t>)</a:t>
            </a:r>
          </a:p>
          <a:p>
            <a:r>
              <a:rPr lang="cs-CZ" dirty="0"/>
              <a:t>p</a:t>
            </a:r>
            <a:r>
              <a:rPr lang="cs-CZ" dirty="0" smtClean="0"/>
              <a:t>řipisování Ruské federaci – neexistence přímých důkazů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Estonsko -  v důsledku odstranění bronzové sochy neznámého sovětského vojáka </a:t>
            </a:r>
          </a:p>
          <a:p>
            <a:r>
              <a:rPr lang="cs-CZ" dirty="0"/>
              <a:t>p</a:t>
            </a:r>
            <a:r>
              <a:rPr lang="cs-CZ" dirty="0" smtClean="0"/>
              <a:t>ro RF symbolem osvobození vs. symbol okupace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Litva </a:t>
            </a:r>
            <a:r>
              <a:rPr lang="cs-CZ" dirty="0"/>
              <a:t>- </a:t>
            </a:r>
            <a:r>
              <a:rPr lang="cs-CZ" dirty="0" smtClean="0"/>
              <a:t>hlavními důvody: přijetí zákona o zákazu nacistických a sovětských insignií, plánování vybodování americké protiraketové obrany </a:t>
            </a:r>
          </a:p>
          <a:p>
            <a:r>
              <a:rPr lang="cs-CZ" dirty="0"/>
              <a:t>k</a:t>
            </a:r>
            <a:r>
              <a:rPr lang="cs-CZ" dirty="0" smtClean="0"/>
              <a:t>ritika obojího ze strany RF 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1441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 konvenčních událostí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229" y="1825625"/>
            <a:ext cx="109245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Gruzie (2008)</a:t>
            </a:r>
          </a:p>
          <a:p>
            <a:pPr>
              <a:buFontTx/>
              <a:buChar char="-"/>
            </a:pPr>
            <a:r>
              <a:rPr lang="cs-CZ" dirty="0" smtClean="0"/>
              <a:t>na pozadí pětidenní války </a:t>
            </a:r>
          </a:p>
          <a:p>
            <a:pPr>
              <a:buFontTx/>
              <a:buChar char="-"/>
            </a:pPr>
            <a:r>
              <a:rPr lang="cs-CZ" dirty="0"/>
              <a:t>c</a:t>
            </a:r>
            <a:r>
              <a:rPr lang="cs-CZ" dirty="0" smtClean="0"/>
              <a:t>íl: narušení aktivní komunikace a celkové vyřazení či záměna informačních toků </a:t>
            </a:r>
          </a:p>
          <a:p>
            <a:pPr>
              <a:buFontTx/>
              <a:buChar char="-"/>
            </a:pPr>
            <a:r>
              <a:rPr lang="cs-CZ" dirty="0" smtClean="0"/>
              <a:t>metody: </a:t>
            </a:r>
            <a:r>
              <a:rPr lang="cs-CZ" dirty="0" err="1" smtClean="0"/>
              <a:t>defacement</a:t>
            </a:r>
            <a:r>
              <a:rPr lang="cs-CZ" dirty="0" smtClean="0"/>
              <a:t>, </a:t>
            </a:r>
            <a:r>
              <a:rPr lang="cs-CZ" dirty="0" err="1" smtClean="0"/>
              <a:t>DoS</a:t>
            </a:r>
            <a:r>
              <a:rPr lang="cs-CZ" dirty="0" smtClean="0"/>
              <a:t>, </a:t>
            </a:r>
            <a:r>
              <a:rPr lang="cs-CZ" dirty="0" err="1" smtClean="0"/>
              <a:t>DDoS</a:t>
            </a:r>
            <a:r>
              <a:rPr lang="cs-CZ" dirty="0" smtClean="0"/>
              <a:t>, </a:t>
            </a:r>
            <a:r>
              <a:rPr lang="cs-CZ" dirty="0" err="1" smtClean="0"/>
              <a:t>malware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yužití patriotického </a:t>
            </a:r>
            <a:r>
              <a:rPr lang="cs-CZ" dirty="0" err="1" smtClean="0"/>
              <a:t>hackingu</a:t>
            </a:r>
            <a:r>
              <a:rPr lang="cs-CZ" dirty="0" smtClean="0"/>
              <a:t> (nacionalistické nálady)</a:t>
            </a:r>
          </a:p>
          <a:p>
            <a:pPr>
              <a:buFontTx/>
              <a:buChar char="-"/>
            </a:pPr>
            <a:r>
              <a:rPr lang="cs-CZ" dirty="0" err="1"/>
              <a:t>Russian</a:t>
            </a:r>
            <a:r>
              <a:rPr lang="cs-CZ" dirty="0"/>
              <a:t> Business Network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/>
              <a:t>ú</a:t>
            </a:r>
            <a:r>
              <a:rPr lang="cs-CZ" dirty="0" smtClean="0"/>
              <a:t>toky probíhaly i směrem k RF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29229" y="1815793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ollage created by hackers (image reproduced from Russian site, lenta.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492" y="28520"/>
            <a:ext cx="3876675" cy="291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2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4" y="1690688"/>
            <a:ext cx="4103669" cy="26622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válka/ propaganda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0323" y="1474839"/>
            <a:ext cx="7256205" cy="470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https</a:t>
            </a:r>
            <a:r>
              <a:rPr lang="cs-CZ" dirty="0"/>
              <a:t>://prezi.com/view/JLrHlS405AVwCHbl7SRV/</a:t>
            </a:r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91" y="4041337"/>
            <a:ext cx="4078164" cy="27386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63" y="2505074"/>
            <a:ext cx="2647123" cy="19827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78" y="4565904"/>
            <a:ext cx="3238040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631954" y="765175"/>
            <a:ext cx="8670925" cy="34559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Fira Sans Medium" panose="00000600000000000000" pitchFamily="50" charset="0"/>
              <a:cs typeface="Fira Sans Medium" panose="00000600000000000000" pitchFamily="50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17126" y="-92154"/>
            <a:ext cx="10024098" cy="258532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Přístup ke kybernetické bezpečnosti v prostředí pokryteckého komunismu</a:t>
            </a:r>
            <a:endParaRPr lang="cs-CZ" altLang="cs-CZ" sz="5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Fira Sans Medium" panose="00000600000000000000" pitchFamily="50" charset="0"/>
              <a:cs typeface="Fira Sans Medium" panose="00000600000000000000" pitchFamily="50" charset="0"/>
            </a:endParaRPr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89" y="2403647"/>
            <a:ext cx="6125336" cy="34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035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0"/>
          <a:stretch/>
        </p:blipFill>
        <p:spPr bwMode="auto">
          <a:xfrm>
            <a:off x="6904233" y="3082015"/>
            <a:ext cx="5188118" cy="3565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Politický a historický background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jedné strany – reprezentován </a:t>
            </a:r>
            <a:r>
              <a:rPr lang="cs-CZ" dirty="0" smtClean="0"/>
              <a:t>Komunistickou </a:t>
            </a:r>
            <a:r>
              <a:rPr lang="cs-CZ" dirty="0"/>
              <a:t>stranou Vietnamu (</a:t>
            </a:r>
            <a:r>
              <a:rPr lang="en-GB" i="1" dirty="0"/>
              <a:t>the Communist Party of Vietnam </a:t>
            </a:r>
            <a:r>
              <a:rPr lang="en-GB" dirty="0"/>
              <a:t>(CPV)</a:t>
            </a:r>
            <a:endParaRPr lang="cs-CZ" dirty="0"/>
          </a:p>
          <a:p>
            <a:r>
              <a:rPr lang="cs-CZ" dirty="0"/>
              <a:t>Obchodně orientovaný socialismus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1994 - registrována doména .</a:t>
            </a:r>
            <a:r>
              <a:rPr lang="cs-CZ" dirty="0" err="1"/>
              <a:t>vn</a:t>
            </a:r>
            <a:endParaRPr lang="cs-CZ" dirty="0"/>
          </a:p>
          <a:p>
            <a:r>
              <a:rPr lang="cs-CZ" dirty="0"/>
              <a:t>1997 správa internetu v rukou </a:t>
            </a:r>
            <a:r>
              <a:rPr lang="cs-CZ" dirty="0" smtClean="0"/>
              <a:t>VNPT</a:t>
            </a:r>
          </a:p>
          <a:p>
            <a:r>
              <a:rPr lang="cs-CZ" dirty="0" smtClean="0"/>
              <a:t>Telekomunikace </a:t>
            </a:r>
            <a:r>
              <a:rPr lang="cs-CZ" dirty="0" err="1" smtClean="0"/>
              <a:t>Vittel</a:t>
            </a:r>
            <a:r>
              <a:rPr lang="cs-CZ" dirty="0" smtClean="0"/>
              <a:t> </a:t>
            </a:r>
            <a:endParaRPr lang="cs-CZ" dirty="0"/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2791" y="4127777"/>
            <a:ext cx="1361670" cy="36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Politický a historický background II.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První státní instituce zabývající se informační bezpečností (vládou vytvořený </a:t>
            </a:r>
            <a:r>
              <a:rPr lang="en-GB" i="1" dirty="0"/>
              <a:t>the National Internet Steering </a:t>
            </a:r>
            <a:r>
              <a:rPr lang="en-GB" i="1" dirty="0" smtClean="0"/>
              <a:t>Board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Připojení k internetu je dostupně pro více než 66 % obyvatel </a:t>
            </a:r>
            <a:endParaRPr lang="cs-CZ" dirty="0"/>
          </a:p>
          <a:p>
            <a:r>
              <a:rPr lang="cs-CZ" dirty="0"/>
              <a:t>Pouze společnosti, které jsou vlastněné státem mohou operovat jako </a:t>
            </a:r>
            <a:r>
              <a:rPr lang="en-GB" i="1" dirty="0"/>
              <a:t>Internet access service providers</a:t>
            </a:r>
            <a:r>
              <a:rPr lang="en-GB" dirty="0"/>
              <a:t> </a:t>
            </a:r>
            <a:r>
              <a:rPr lang="cs-CZ" dirty="0"/>
              <a:t>nebo</a:t>
            </a:r>
            <a:r>
              <a:rPr lang="en-GB" dirty="0"/>
              <a:t> </a:t>
            </a:r>
            <a:r>
              <a:rPr lang="en-GB" i="1" dirty="0"/>
              <a:t>Internet exchange providers</a:t>
            </a:r>
            <a:endParaRPr lang="cs-CZ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kyberprostoru dnes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Zajištění pokračování vlády Komunistické strany Vietnamu </a:t>
            </a:r>
          </a:p>
          <a:p>
            <a:r>
              <a:rPr lang="cs-CZ" dirty="0"/>
              <a:t>Internet jako vidina příležitosti nalákání zahraničních investorů  </a:t>
            </a:r>
          </a:p>
          <a:p>
            <a:r>
              <a:rPr lang="cs-CZ" dirty="0"/>
              <a:t>Manipulace </a:t>
            </a:r>
            <a:r>
              <a:rPr lang="cs-CZ" dirty="0" smtClean="0"/>
              <a:t>informací </a:t>
            </a:r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41" y="4634637"/>
            <a:ext cx="2095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aktéři 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i="1" dirty="0"/>
              <a:t>T</a:t>
            </a:r>
            <a:r>
              <a:rPr lang="en-GB" i="1" dirty="0"/>
              <a:t>he Ministry of Information and </a:t>
            </a:r>
            <a:r>
              <a:rPr lang="en-GB" i="1" dirty="0" smtClean="0"/>
              <a:t>Communication</a:t>
            </a:r>
            <a:endParaRPr lang="cs-CZ" i="1" dirty="0" smtClean="0"/>
          </a:p>
          <a:p>
            <a:r>
              <a:rPr lang="cs-CZ" dirty="0" smtClean="0"/>
              <a:t>regulační </a:t>
            </a:r>
            <a:r>
              <a:rPr lang="cs-CZ" dirty="0"/>
              <a:t>orgán v oblasti </a:t>
            </a:r>
            <a:r>
              <a:rPr lang="cs-CZ" dirty="0" smtClean="0"/>
              <a:t>publikování novin a telekomunikací, IT,…</a:t>
            </a:r>
            <a:endParaRPr lang="cs-CZ" i="1" dirty="0"/>
          </a:p>
          <a:p>
            <a:r>
              <a:rPr lang="en-GB" i="1" dirty="0"/>
              <a:t>the Authority of Information Security</a:t>
            </a:r>
            <a:r>
              <a:rPr lang="en-GB" dirty="0"/>
              <a:t> </a:t>
            </a:r>
            <a:endParaRPr lang="cs-CZ" dirty="0" smtClean="0"/>
          </a:p>
          <a:p>
            <a:r>
              <a:rPr lang="en-GB" i="1" dirty="0" smtClean="0"/>
              <a:t>the </a:t>
            </a:r>
            <a:r>
              <a:rPr lang="en-GB" i="1" dirty="0"/>
              <a:t>Vietnam Computer Emergency Response </a:t>
            </a:r>
            <a:r>
              <a:rPr lang="en-GB" i="1" dirty="0" smtClean="0"/>
              <a:t>Team</a:t>
            </a:r>
            <a:r>
              <a:rPr lang="cs-CZ" i="1" dirty="0" smtClean="0"/>
              <a:t> (VNCERT)</a:t>
            </a:r>
            <a:endParaRPr lang="cs-CZ" i="1" dirty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T</a:t>
            </a:r>
            <a:r>
              <a:rPr lang="en-GB" i="1" dirty="0"/>
              <a:t>he Ministry of Public Security</a:t>
            </a:r>
            <a:endParaRPr lang="cs-CZ" i="1" dirty="0"/>
          </a:p>
          <a:p>
            <a:r>
              <a:rPr lang="cs-CZ" dirty="0" smtClean="0"/>
              <a:t>Nový Zákon o kybernetické bezpečnosti </a:t>
            </a:r>
            <a:endParaRPr lang="cs-CZ" i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GB" i="1" dirty="0" smtClean="0"/>
              <a:t>The </a:t>
            </a:r>
            <a:r>
              <a:rPr lang="en-GB" i="1" dirty="0"/>
              <a:t>Ministry of National Defence</a:t>
            </a:r>
            <a:endParaRPr lang="cs-CZ" i="1" dirty="0"/>
          </a:p>
          <a:p>
            <a:r>
              <a:rPr lang="en-GB" i="1" dirty="0"/>
              <a:t>the Cyber Space Operations Command</a:t>
            </a:r>
            <a:r>
              <a:rPr lang="en-GB" dirty="0"/>
              <a:t> </a:t>
            </a:r>
            <a:r>
              <a:rPr lang="cs-CZ" dirty="0" smtClean="0"/>
              <a:t>(leden 2018) „pomoc se státním dohledem k ochraně suverenity státu“</a:t>
            </a:r>
          </a:p>
          <a:p>
            <a:r>
              <a:rPr lang="en-GB" i="1" dirty="0" smtClean="0"/>
              <a:t>Unit/Force </a:t>
            </a:r>
            <a:r>
              <a:rPr lang="en-GB" i="1" dirty="0"/>
              <a:t>47</a:t>
            </a:r>
            <a:r>
              <a:rPr lang="en-GB" dirty="0"/>
              <a:t> </a:t>
            </a:r>
            <a:r>
              <a:rPr lang="cs-CZ" dirty="0" smtClean="0"/>
              <a:t>(10 000 členů)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dohled 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 smtClean="0"/>
              <a:t>Freedom </a:t>
            </a:r>
            <a:r>
              <a:rPr lang="en-GB" i="1" dirty="0"/>
              <a:t>House </a:t>
            </a:r>
            <a:r>
              <a:rPr lang="en-GB" dirty="0"/>
              <a:t>(2018) </a:t>
            </a:r>
            <a:r>
              <a:rPr lang="cs-CZ" dirty="0" smtClean="0"/>
              <a:t>- </a:t>
            </a:r>
            <a:r>
              <a:rPr lang="en-GB" dirty="0" smtClean="0"/>
              <a:t>Net </a:t>
            </a:r>
            <a:r>
              <a:rPr lang="en-GB" dirty="0"/>
              <a:t>Freedom </a:t>
            </a:r>
            <a:r>
              <a:rPr lang="en-GB" dirty="0" smtClean="0"/>
              <a:t>Status</a:t>
            </a:r>
            <a:r>
              <a:rPr lang="cs-CZ" dirty="0" smtClean="0"/>
              <a:t>: </a:t>
            </a:r>
            <a:r>
              <a:rPr lang="en-GB" dirty="0" smtClean="0"/>
              <a:t>not free</a:t>
            </a:r>
            <a:endParaRPr lang="cs-CZ" dirty="0" smtClean="0"/>
          </a:p>
          <a:p>
            <a:r>
              <a:rPr lang="cs-CZ" dirty="0" smtClean="0"/>
              <a:t>Internet jako destabilizační prvek pro CPV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Článek </a:t>
            </a:r>
            <a:r>
              <a:rPr lang="en-GB" dirty="0" smtClean="0"/>
              <a:t>69 </a:t>
            </a:r>
            <a:r>
              <a:rPr lang="cs-CZ" dirty="0" smtClean="0"/>
              <a:t>Ústavy (</a:t>
            </a:r>
            <a:r>
              <a:rPr lang="en-GB" i="1" dirty="0" smtClean="0"/>
              <a:t>the </a:t>
            </a:r>
            <a:r>
              <a:rPr lang="en-GB" i="1" dirty="0"/>
              <a:t>Constitution of the Socialistic Republic of Vietnam</a:t>
            </a:r>
            <a:r>
              <a:rPr lang="en-GB" dirty="0"/>
              <a:t> (1992</a:t>
            </a:r>
            <a:r>
              <a:rPr lang="en-GB" dirty="0" smtClean="0"/>
              <a:t>)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r>
              <a:rPr lang="cs-CZ" sz="3600" dirty="0"/>
              <a:t>    </a:t>
            </a:r>
            <a:r>
              <a:rPr lang="cs-CZ" sz="3600" dirty="0" smtClean="0"/>
              <a:t>                                                x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dirty="0" smtClean="0"/>
              <a:t>Článek </a:t>
            </a:r>
            <a:r>
              <a:rPr lang="en-GB" dirty="0" smtClean="0"/>
              <a:t>79</a:t>
            </a:r>
            <a:r>
              <a:rPr lang="en-GB" dirty="0"/>
              <a:t>, 88 </a:t>
            </a:r>
            <a:r>
              <a:rPr lang="cs-CZ" dirty="0" smtClean="0"/>
              <a:t>a</a:t>
            </a:r>
            <a:r>
              <a:rPr lang="en-GB" dirty="0" smtClean="0"/>
              <a:t> </a:t>
            </a:r>
            <a:r>
              <a:rPr lang="en-GB" dirty="0"/>
              <a:t>258 </a:t>
            </a:r>
            <a:r>
              <a:rPr lang="cs-CZ" dirty="0" smtClean="0"/>
              <a:t>z </a:t>
            </a:r>
            <a:r>
              <a:rPr lang="en-GB" i="1" dirty="0"/>
              <a:t>Penal </a:t>
            </a:r>
            <a:r>
              <a:rPr lang="en-GB" i="1" dirty="0" smtClean="0"/>
              <a:t>Code</a:t>
            </a:r>
            <a:r>
              <a:rPr lang="cs-CZ" i="1" dirty="0" smtClean="0"/>
              <a:t> </a:t>
            </a:r>
            <a:r>
              <a:rPr lang="en-GB" dirty="0" smtClean="0"/>
              <a:t>(1999)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Článek </a:t>
            </a:r>
            <a:r>
              <a:rPr lang="en-GB" dirty="0" smtClean="0"/>
              <a:t>331</a:t>
            </a:r>
            <a:r>
              <a:rPr lang="cs-CZ" dirty="0" smtClean="0"/>
              <a:t>: </a:t>
            </a:r>
            <a:r>
              <a:rPr lang="en-GB" i="1" dirty="0" smtClean="0"/>
              <a:t>the</a:t>
            </a:r>
            <a:r>
              <a:rPr lang="en-GB" dirty="0" smtClean="0"/>
              <a:t> </a:t>
            </a:r>
            <a:r>
              <a:rPr lang="en-GB" i="1" dirty="0" smtClean="0"/>
              <a:t>Criminal Code</a:t>
            </a:r>
            <a:r>
              <a:rPr lang="en-GB" dirty="0" smtClean="0"/>
              <a:t> (2015)) 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482" y="3561730"/>
            <a:ext cx="2193518" cy="32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428" y="1825625"/>
            <a:ext cx="11279372" cy="4351338"/>
          </a:xfrm>
        </p:spPr>
        <p:txBody>
          <a:bodyPr/>
          <a:lstStyle/>
          <a:p>
            <a:r>
              <a:rPr lang="cs-CZ" dirty="0" smtClean="0"/>
              <a:t>„propaganda proti CPV“</a:t>
            </a:r>
          </a:p>
          <a:p>
            <a:r>
              <a:rPr lang="cs-CZ" dirty="0" smtClean="0"/>
              <a:t>„ohrožování demokratických svobod a zájmů státu“ </a:t>
            </a:r>
          </a:p>
          <a:p>
            <a:r>
              <a:rPr lang="cs-CZ" dirty="0" smtClean="0"/>
              <a:t>„zajišťování aktivit poškozující státní administrativu“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Výsledek: </a:t>
            </a:r>
          </a:p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 roce 2017 se jednalo o zatčení min. 21 </a:t>
            </a:r>
            <a:r>
              <a:rPr lang="cs-CZ" dirty="0" err="1" smtClean="0"/>
              <a:t>bloggerů</a:t>
            </a:r>
            <a:r>
              <a:rPr lang="cs-CZ" dirty="0" smtClean="0"/>
              <a:t> a aktivistů</a:t>
            </a:r>
          </a:p>
          <a:p>
            <a:pPr marL="0" indent="0">
              <a:buNone/>
            </a:pPr>
            <a:r>
              <a:rPr lang="cs-CZ" dirty="0" smtClean="0"/>
              <a:t>Tresty 9 – 15 let  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46" y="120576"/>
            <a:ext cx="3719831" cy="20909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2456121"/>
            <a:ext cx="2857500" cy="1600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377" y="433077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cs-CZ" b="1" dirty="0" smtClean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 smtClean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 smtClean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r>
              <a:rPr lang="cs-CZ" b="1" dirty="0" err="1" smtClean="0"/>
              <a:t>Disclaimer</a:t>
            </a:r>
            <a:r>
              <a:rPr lang="cs-CZ" dirty="0"/>
              <a:t>: Názory prezentované v této přednášce jsou výhradně názory autora a nemusí se nutně ztotožňovat s názory zaměstnavatele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2624137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dohled II.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Užívání aplikací jako je </a:t>
            </a:r>
            <a:r>
              <a:rPr lang="cs-CZ" dirty="0" err="1" smtClean="0"/>
              <a:t>Facebook</a:t>
            </a:r>
            <a:r>
              <a:rPr lang="cs-CZ" dirty="0" smtClean="0"/>
              <a:t> nebo </a:t>
            </a:r>
            <a:r>
              <a:rPr lang="cs-CZ" dirty="0" err="1" smtClean="0"/>
              <a:t>Instagram</a:t>
            </a:r>
            <a:r>
              <a:rPr lang="cs-CZ" dirty="0" smtClean="0"/>
              <a:t> je možné </a:t>
            </a:r>
          </a:p>
          <a:p>
            <a:r>
              <a:rPr lang="cs-CZ" dirty="0" smtClean="0"/>
              <a:t>Sociální sítě využívaný jako nástroj politiky v klíčových momentech </a:t>
            </a:r>
          </a:p>
          <a:p>
            <a:r>
              <a:rPr lang="cs-CZ" dirty="0" smtClean="0"/>
              <a:t>Aplikace jsou dostupné, ale … odstraňování „toxického“ obsahu</a:t>
            </a:r>
          </a:p>
          <a:p>
            <a:r>
              <a:rPr lang="cs-CZ" dirty="0" smtClean="0"/>
              <a:t>Go.vn, stejně jako FB, až na pár drobností  </a:t>
            </a:r>
          </a:p>
        </p:txBody>
      </p:sp>
    </p:spTree>
    <p:extLst>
      <p:ext uri="{BB962C8B-B14F-4D97-AF65-F5344CB8AC3E}">
        <p14:creationId xmlns:p14="http://schemas.microsoft.com/office/powerpoint/2010/main" val="29770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Go.vn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959" y="1825625"/>
            <a:ext cx="6484081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53" y="0"/>
            <a:ext cx="2560647" cy="29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585857"/>
                </a:solidFill>
                <a:latin typeface="Fira Sans Medium" pitchFamily="34" charset="0"/>
                <a:ea typeface="Fira Sans Medium" pitchFamily="34" charset="0"/>
              </a:rPr>
              <a:t>Kampaně připisované Vietnamu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/>
              <a:t> APT32</a:t>
            </a:r>
            <a:r>
              <a:rPr lang="cs-CZ" dirty="0" smtClean="0"/>
              <a:t> (</a:t>
            </a:r>
            <a:r>
              <a:rPr lang="en-GB" i="1" dirty="0" smtClean="0"/>
              <a:t>the </a:t>
            </a:r>
            <a:r>
              <a:rPr lang="en-GB" i="1" dirty="0" err="1" smtClean="0"/>
              <a:t>OceanLotus</a:t>
            </a:r>
            <a:r>
              <a:rPr lang="en-GB" i="1" dirty="0" smtClean="0"/>
              <a:t> Group</a:t>
            </a:r>
            <a:r>
              <a:rPr lang="cs-CZ" i="1" dirty="0"/>
              <a:t> -APT-C-00)</a:t>
            </a:r>
          </a:p>
          <a:p>
            <a:r>
              <a:rPr lang="cs-CZ" dirty="0" smtClean="0"/>
              <a:t>Aktivní minimálně od roku 2013 </a:t>
            </a:r>
          </a:p>
          <a:p>
            <a:r>
              <a:rPr lang="cs-CZ" dirty="0" smtClean="0"/>
              <a:t>Aktivity zaměřené proti ASEAN, zahraničním společnostem se zájmem ve VN, lidskoprávním organizacím, zahraničním vládám, disidentu či novinářům 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43" y="3620513"/>
            <a:ext cx="5402557" cy="32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významní aktéři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Chinese 1937CN </a:t>
            </a:r>
            <a:r>
              <a:rPr lang="en-GB" i="1" dirty="0" smtClean="0"/>
              <a:t>Team</a:t>
            </a:r>
            <a:endParaRPr lang="cs-CZ" i="1" dirty="0" smtClean="0"/>
          </a:p>
          <a:p>
            <a:pPr>
              <a:buFontTx/>
              <a:buChar char="-"/>
            </a:pPr>
            <a:r>
              <a:rPr lang="cs-CZ" dirty="0" smtClean="0"/>
              <a:t>Pravidelné napadání vládních stránek (2016 – dvě největší letiště)</a:t>
            </a:r>
          </a:p>
          <a:p>
            <a:pPr>
              <a:buFontTx/>
              <a:buChar char="-"/>
            </a:pPr>
            <a:r>
              <a:rPr lang="cs-CZ" dirty="0" smtClean="0"/>
              <a:t>Necílí pouze na VN, ale i na okolní státy </a:t>
            </a:r>
          </a:p>
          <a:p>
            <a:pPr>
              <a:buFontTx/>
              <a:buChar char="-"/>
            </a:pPr>
            <a:r>
              <a:rPr lang="cs-CZ" dirty="0" smtClean="0"/>
              <a:t>Kopíruje vztahy v reálném prostředí </a:t>
            </a:r>
            <a:endParaRPr lang="cs-CZ" dirty="0"/>
          </a:p>
          <a:p>
            <a:r>
              <a:rPr lang="cs-CZ" i="1" dirty="0"/>
              <a:t>Skupina ze Severní Koreji známá jako </a:t>
            </a:r>
            <a:r>
              <a:rPr lang="en-GB" i="1" dirty="0"/>
              <a:t>APT37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Nejnovější vývoj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 o kybernetické bezpečnosti </a:t>
            </a:r>
          </a:p>
          <a:p>
            <a:pPr marL="0" indent="0">
              <a:buNone/>
            </a:pPr>
            <a:r>
              <a:rPr lang="cs-CZ" dirty="0" smtClean="0"/>
              <a:t>-protesty ze strany obyvatel (omezení svobody projevu)</a:t>
            </a:r>
          </a:p>
          <a:p>
            <a:pPr marL="0" indent="0">
              <a:buNone/>
            </a:pPr>
            <a:r>
              <a:rPr lang="cs-CZ" dirty="0" smtClean="0"/>
              <a:t>-protesty ze strany členů vláda (omezení ekonomiky)</a:t>
            </a:r>
          </a:p>
          <a:p>
            <a:pPr marL="0" indent="0">
              <a:buNone/>
            </a:pPr>
            <a:r>
              <a:rPr lang="cs-CZ" dirty="0" smtClean="0"/>
              <a:t>-výsledek – vypustíme draka </a:t>
            </a:r>
          </a:p>
          <a:p>
            <a:r>
              <a:rPr lang="en-US" dirty="0" err="1"/>
              <a:t>Účinnost</a:t>
            </a:r>
            <a:r>
              <a:rPr lang="en-US" dirty="0"/>
              <a:t> 1.1.2019</a:t>
            </a:r>
          </a:p>
          <a:p>
            <a:r>
              <a:rPr lang="en-US" dirty="0" err="1"/>
              <a:t>Přijato</a:t>
            </a:r>
            <a:r>
              <a:rPr lang="en-US" dirty="0"/>
              <a:t> 12.6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"/>
            <a:ext cx="3505200" cy="23204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523" y="4419331"/>
            <a:ext cx="8787477" cy="24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507" y="0"/>
            <a:ext cx="10515600" cy="1325563"/>
          </a:xfrm>
        </p:spPr>
        <p:txBody>
          <a:bodyPr/>
          <a:lstStyle/>
          <a:p>
            <a:r>
              <a:rPr lang="cs-CZ" dirty="0" smtClean="0"/>
              <a:t>Závěrem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837" y="1027906"/>
            <a:ext cx="10515600" cy="4351338"/>
          </a:xfrm>
        </p:spPr>
        <p:txBody>
          <a:bodyPr/>
          <a:lstStyle/>
          <a:p>
            <a:r>
              <a:rPr lang="cs-CZ" dirty="0"/>
              <a:t>Základním stavebním prvkem je ideologie </a:t>
            </a:r>
          </a:p>
          <a:p>
            <a:r>
              <a:rPr lang="cs-CZ" dirty="0"/>
              <a:t>Nesoustředění se na stát jako takový, ale na režim </a:t>
            </a:r>
          </a:p>
          <a:p>
            <a:r>
              <a:rPr lang="cs-CZ" dirty="0"/>
              <a:t>Kybernetická bezpečnost jako nástroj budoucnosti, zaměření se na právo v kyberprostoru </a:t>
            </a:r>
          </a:p>
          <a:p>
            <a:r>
              <a:rPr lang="cs-CZ" dirty="0"/>
              <a:t>Sílení odporu veřejnosti </a:t>
            </a:r>
            <a:r>
              <a:rPr lang="cs-CZ" dirty="0" smtClean="0"/>
              <a:t>a </a:t>
            </a:r>
            <a:r>
              <a:rPr lang="cs-CZ" dirty="0"/>
              <a:t>otázka udržitelného rozvoje – přiklonění se k ostatním hráčům v regionu?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93" y="3460030"/>
            <a:ext cx="5581207" cy="33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4650" y="365125"/>
            <a:ext cx="6569149" cy="1325563"/>
          </a:xfrm>
        </p:spPr>
        <p:txBody>
          <a:bodyPr>
            <a:normAutofit/>
          </a:bodyPr>
          <a:lstStyle/>
          <a:p>
            <a:r>
              <a:rPr lang="vi-VN" sz="4800" dirty="0" smtClean="0"/>
              <a:t>cảm ơn</a:t>
            </a:r>
            <a:endParaRPr lang="en-US" sz="4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57" y="4784016"/>
            <a:ext cx="1922034" cy="192203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7" y="1465520"/>
            <a:ext cx="3502875" cy="35028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91" y="3735816"/>
            <a:ext cx="1871051" cy="2057701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32" y="3758939"/>
            <a:ext cx="3474837" cy="20501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0" y="1848381"/>
            <a:ext cx="867565" cy="84996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46507" y="2847749"/>
            <a:ext cx="2199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v.netolicka@nukib.cz</a:t>
            </a:r>
          </a:p>
        </p:txBody>
      </p:sp>
    </p:spTree>
    <p:extLst>
      <p:ext uri="{BB962C8B-B14F-4D97-AF65-F5344CB8AC3E}">
        <p14:creationId xmlns:p14="http://schemas.microsoft.com/office/powerpoint/2010/main" val="11432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Debata: B x F 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B</a:t>
            </a:r>
            <a:r>
              <a:rPr lang="cs-CZ" dirty="0" smtClean="0"/>
              <a:t>: "Pravomoci v kyberprostoru by měla mít jedna silná instituce. " Vnímaní teze se vztahuje k České republice (tedy i jejímu právnímu řádu)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</a:t>
            </a:r>
            <a:r>
              <a:rPr lang="en-US" dirty="0" err="1"/>
              <a:t>Bundzíková</a:t>
            </a:r>
            <a:r>
              <a:rPr lang="en-US" dirty="0"/>
              <a:t>, </a:t>
            </a:r>
            <a:r>
              <a:rPr lang="en-US" dirty="0" smtClean="0"/>
              <a:t>Veronika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</a:t>
            </a:r>
            <a:r>
              <a:rPr lang="en-US" dirty="0" err="1"/>
              <a:t>Červenka</a:t>
            </a:r>
            <a:r>
              <a:rPr lang="en-US" dirty="0"/>
              <a:t>, </a:t>
            </a:r>
            <a:r>
              <a:rPr lang="en-US" dirty="0" err="1" smtClean="0"/>
              <a:t>Tomáš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</a:t>
            </a:r>
            <a:r>
              <a:rPr lang="en-US" dirty="0" err="1"/>
              <a:t>Kubík</a:t>
            </a:r>
            <a:r>
              <a:rPr lang="en-US" dirty="0"/>
              <a:t>, </a:t>
            </a:r>
            <a:r>
              <a:rPr lang="en-US" dirty="0" err="1" smtClean="0"/>
              <a:t>Tomáš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</a:t>
            </a:r>
            <a:r>
              <a:rPr lang="en-US" dirty="0"/>
              <a:t>Mikel, </a:t>
            </a:r>
            <a:r>
              <a:rPr lang="en-US" dirty="0" err="1" smtClean="0"/>
              <a:t>Jindřich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</a:t>
            </a:r>
            <a:r>
              <a:rPr lang="en-US" dirty="0" err="1"/>
              <a:t>Modrovič</a:t>
            </a:r>
            <a:r>
              <a:rPr lang="en-US" dirty="0"/>
              <a:t>, </a:t>
            </a:r>
            <a:r>
              <a:rPr lang="en-US" dirty="0" smtClean="0"/>
              <a:t>Pet</a:t>
            </a:r>
            <a:r>
              <a:rPr lang="cs-CZ" dirty="0" smtClean="0"/>
              <a:t>r</a:t>
            </a:r>
          </a:p>
          <a:p>
            <a:pPr marL="0" indent="0">
              <a:buNone/>
            </a:pPr>
            <a:r>
              <a:rPr lang="cs-CZ" dirty="0" smtClean="0"/>
              <a:t>                        </a:t>
            </a:r>
            <a:r>
              <a:rPr lang="en-US" dirty="0" err="1"/>
              <a:t>Rechtik</a:t>
            </a:r>
            <a:r>
              <a:rPr lang="en-US" dirty="0"/>
              <a:t>, </a:t>
            </a:r>
            <a:r>
              <a:rPr lang="en-US" dirty="0" smtClean="0"/>
              <a:t>Marek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F: </a:t>
            </a:r>
            <a:r>
              <a:rPr lang="en-US" dirty="0"/>
              <a:t>"</a:t>
            </a:r>
            <a:r>
              <a:rPr lang="en-US" dirty="0" err="1"/>
              <a:t>Pravomoci</a:t>
            </a:r>
            <a:r>
              <a:rPr lang="en-US" dirty="0"/>
              <a:t> v </a:t>
            </a:r>
            <a:r>
              <a:rPr lang="en-US" dirty="0" err="1"/>
              <a:t>kyberprostoru</a:t>
            </a:r>
            <a:r>
              <a:rPr lang="en-US" dirty="0"/>
              <a:t> by </a:t>
            </a:r>
            <a:r>
              <a:rPr lang="en-US" dirty="0" err="1"/>
              <a:t>měly</a:t>
            </a:r>
            <a:r>
              <a:rPr lang="en-US" dirty="0"/>
              <a:t> </a:t>
            </a:r>
            <a:r>
              <a:rPr lang="en-US" dirty="0" err="1"/>
              <a:t>zastávat</a:t>
            </a:r>
            <a:r>
              <a:rPr lang="en-US" dirty="0"/>
              <a:t> </a:t>
            </a:r>
            <a:r>
              <a:rPr lang="en-US" dirty="0" err="1"/>
              <a:t>jednotlivé</a:t>
            </a:r>
            <a:r>
              <a:rPr lang="en-US" dirty="0"/>
              <a:t> </a:t>
            </a:r>
            <a:r>
              <a:rPr lang="en-US" dirty="0" err="1"/>
              <a:t>úřady</a:t>
            </a:r>
            <a:r>
              <a:rPr lang="en-US" dirty="0"/>
              <a:t>." </a:t>
            </a:r>
            <a:r>
              <a:rPr lang="en-US" dirty="0" err="1"/>
              <a:t>Vnímaní</a:t>
            </a:r>
            <a:r>
              <a:rPr lang="en-US" dirty="0"/>
              <a:t> </a:t>
            </a:r>
            <a:r>
              <a:rPr lang="en-US" dirty="0" err="1"/>
              <a:t>teze</a:t>
            </a:r>
            <a:r>
              <a:rPr lang="en-US" dirty="0"/>
              <a:t> se </a:t>
            </a:r>
            <a:r>
              <a:rPr lang="en-US" dirty="0" err="1"/>
              <a:t>vztahuje</a:t>
            </a:r>
            <a:r>
              <a:rPr lang="en-US" dirty="0"/>
              <a:t> k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republice</a:t>
            </a:r>
            <a:r>
              <a:rPr lang="en-US" dirty="0"/>
              <a:t> (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jejímu</a:t>
            </a:r>
            <a:r>
              <a:rPr lang="en-US" dirty="0"/>
              <a:t> </a:t>
            </a:r>
            <a:r>
              <a:rPr lang="en-US" dirty="0" err="1"/>
              <a:t>právnímu</a:t>
            </a:r>
            <a:r>
              <a:rPr lang="en-US" dirty="0"/>
              <a:t> </a:t>
            </a:r>
            <a:r>
              <a:rPr lang="en-US" dirty="0" err="1"/>
              <a:t>řádu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</a:t>
            </a:r>
            <a:r>
              <a:rPr lang="en-US" dirty="0" err="1" smtClean="0"/>
              <a:t>Novosad</a:t>
            </a:r>
            <a:r>
              <a:rPr lang="en-US" dirty="0"/>
              <a:t>, </a:t>
            </a:r>
            <a:r>
              <a:rPr lang="en-US" dirty="0" smtClean="0"/>
              <a:t>Dominik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</a:t>
            </a:r>
            <a:r>
              <a:rPr lang="en-US" dirty="0" err="1" smtClean="0"/>
              <a:t>Kugler</a:t>
            </a:r>
            <a:r>
              <a:rPr lang="en-US" dirty="0"/>
              <a:t>, </a:t>
            </a:r>
            <a:r>
              <a:rPr lang="en-US" dirty="0" smtClean="0"/>
              <a:t>Ondřej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</a:t>
            </a:r>
            <a:r>
              <a:rPr lang="en-US" dirty="0" err="1" smtClean="0"/>
              <a:t>Mičík</a:t>
            </a:r>
            <a:r>
              <a:rPr lang="en-US" dirty="0"/>
              <a:t>, </a:t>
            </a:r>
            <a:r>
              <a:rPr lang="en-US" dirty="0" err="1" smtClean="0"/>
              <a:t>Tomáš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</a:t>
            </a:r>
            <a:r>
              <a:rPr lang="en-US" dirty="0" err="1" smtClean="0"/>
              <a:t>Koprnová</a:t>
            </a:r>
            <a:r>
              <a:rPr lang="en-US" dirty="0"/>
              <a:t>, </a:t>
            </a:r>
            <a:r>
              <a:rPr lang="en-US" dirty="0" err="1" smtClean="0"/>
              <a:t>Lenka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</a:t>
            </a:r>
            <a:r>
              <a:rPr lang="en-US" dirty="0" err="1" smtClean="0"/>
              <a:t>Kozáková</a:t>
            </a:r>
            <a:r>
              <a:rPr lang="en-US" dirty="0"/>
              <a:t>, </a:t>
            </a:r>
            <a:r>
              <a:rPr lang="en-US" dirty="0" err="1" smtClean="0"/>
              <a:t>Natálie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</a:t>
            </a:r>
            <a:r>
              <a:rPr lang="en-US" dirty="0" err="1" smtClean="0"/>
              <a:t>Sochorová</a:t>
            </a:r>
            <a:r>
              <a:rPr lang="en-US" dirty="0"/>
              <a:t>, </a:t>
            </a:r>
            <a:r>
              <a:rPr lang="en-US" dirty="0" err="1"/>
              <a:t>Markéta</a:t>
            </a: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Stát</a:t>
            </a:r>
            <a:endParaRPr lang="cs-CZ" dirty="0"/>
          </a:p>
          <a:p>
            <a:r>
              <a:rPr lang="cs-CZ" dirty="0" smtClean="0"/>
              <a:t>Specifický příklad aktéra</a:t>
            </a:r>
          </a:p>
          <a:p>
            <a:r>
              <a:rPr lang="cs-CZ" dirty="0" smtClean="0"/>
              <a:t>Specifický model chování </a:t>
            </a:r>
          </a:p>
          <a:p>
            <a:r>
              <a:rPr lang="cs-CZ" dirty="0" smtClean="0"/>
              <a:t>Specifické aktivity </a:t>
            </a:r>
          </a:p>
          <a:p>
            <a:r>
              <a:rPr lang="cs-CZ" dirty="0" smtClean="0"/>
              <a:t>Za specifickým účelem 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481781" y="1573161"/>
            <a:ext cx="5496232" cy="9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9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445" y="717755"/>
            <a:ext cx="11248103" cy="5459207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                                                                      Ideologie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Jednotlivec                                                                                                            Stát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         Zisk </a:t>
            </a:r>
          </a:p>
        </p:txBody>
      </p:sp>
      <p:sp>
        <p:nvSpPr>
          <p:cNvPr id="11" name="Ovál 10"/>
          <p:cNvSpPr/>
          <p:nvPr/>
        </p:nvSpPr>
        <p:spPr>
          <a:xfrm>
            <a:off x="3742403" y="1285511"/>
            <a:ext cx="4707192" cy="10030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Hacktivismus</a:t>
            </a:r>
            <a:r>
              <a:rPr lang="cs-CZ" dirty="0" smtClean="0"/>
              <a:t>               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Milice </a:t>
            </a:r>
            <a:r>
              <a:rPr lang="cs-CZ" dirty="0" smtClean="0"/>
              <a:t>      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Kyberterorismus</a:t>
            </a:r>
            <a:r>
              <a:rPr lang="cs-CZ" dirty="0" smtClean="0"/>
              <a:t> </a:t>
            </a:r>
          </a:p>
        </p:txBody>
      </p:sp>
      <p:sp>
        <p:nvSpPr>
          <p:cNvPr id="12" name="Ovál 11"/>
          <p:cNvSpPr/>
          <p:nvPr/>
        </p:nvSpPr>
        <p:spPr>
          <a:xfrm>
            <a:off x="9057660" y="3156915"/>
            <a:ext cx="1489587" cy="21419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pionáž</a:t>
            </a:r>
            <a:endParaRPr lang="cs-CZ" dirty="0" smtClean="0"/>
          </a:p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abotáž</a:t>
            </a:r>
            <a:endParaRPr lang="cs-CZ" dirty="0"/>
          </a:p>
        </p:txBody>
      </p:sp>
      <p:cxnSp>
        <p:nvCxnSpPr>
          <p:cNvPr id="21" name="Přímá spojnice se šipkou 20"/>
          <p:cNvCxnSpPr/>
          <p:nvPr/>
        </p:nvCxnSpPr>
        <p:spPr>
          <a:xfrm flipV="1">
            <a:off x="1544892" y="4227870"/>
            <a:ext cx="9102215" cy="98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98" y="2424267"/>
            <a:ext cx="2143432" cy="120568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39" y="935510"/>
            <a:ext cx="1580589" cy="158058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29" y="2539500"/>
            <a:ext cx="1005963" cy="90792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87" y="106306"/>
            <a:ext cx="3412916" cy="258812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48" y="5426212"/>
            <a:ext cx="2221314" cy="136219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75" y="4644591"/>
            <a:ext cx="2857500" cy="1600200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3244642" y="4477374"/>
            <a:ext cx="3637936" cy="10815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Finanční kriminalita </a:t>
            </a:r>
          </a:p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Krádež identity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6174657" y="1055665"/>
            <a:ext cx="9833" cy="56499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Triáda kybernetické bezpečnosti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CIA</a:t>
            </a:r>
          </a:p>
          <a:p>
            <a:r>
              <a:rPr lang="en-US" dirty="0" smtClean="0"/>
              <a:t>Confidentiality </a:t>
            </a:r>
            <a:r>
              <a:rPr lang="cs-CZ" dirty="0" smtClean="0"/>
              <a:t>(důvěrnost)</a:t>
            </a:r>
            <a:endParaRPr lang="en-US" dirty="0" smtClean="0"/>
          </a:p>
          <a:p>
            <a:r>
              <a:rPr lang="en-US" dirty="0" smtClean="0"/>
              <a:t>Integrity </a:t>
            </a:r>
            <a:r>
              <a:rPr lang="cs-CZ" dirty="0" smtClean="0"/>
              <a:t>(integrita)</a:t>
            </a:r>
            <a:endParaRPr lang="en-US" dirty="0" smtClean="0"/>
          </a:p>
          <a:p>
            <a:r>
              <a:rPr lang="en-US" dirty="0" smtClean="0"/>
              <a:t>Availability </a:t>
            </a:r>
            <a:r>
              <a:rPr lang="cs-CZ" dirty="0" smtClean="0"/>
              <a:t>(dostupnost)</a:t>
            </a:r>
            <a:endParaRPr lang="en-US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státní aktivity v kyberprostoru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Špionáž</a:t>
            </a:r>
          </a:p>
          <a:p>
            <a:r>
              <a:rPr lang="cs-CZ" dirty="0" smtClean="0"/>
              <a:t>Sabotáž</a:t>
            </a:r>
          </a:p>
          <a:p>
            <a:r>
              <a:rPr lang="cs-CZ" dirty="0" smtClean="0"/>
              <a:t>Cenzura </a:t>
            </a:r>
          </a:p>
          <a:p>
            <a:r>
              <a:rPr lang="cs-CZ" dirty="0" smtClean="0"/>
              <a:t>Informační válka/propaganda </a:t>
            </a:r>
          </a:p>
          <a:p>
            <a:r>
              <a:rPr lang="cs-CZ" dirty="0" smtClean="0"/>
              <a:t>Demonstrace síly a nelibosti </a:t>
            </a:r>
          </a:p>
          <a:p>
            <a:r>
              <a:rPr lang="cs-CZ" dirty="0" smtClean="0"/>
              <a:t>Podpora konvenčních událostí </a:t>
            </a: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9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ŠPIONÁŽ vs. SABOTÁŽ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Špionáž (e-špionáž)</a:t>
            </a:r>
          </a:p>
          <a:p>
            <a:pPr algn="just"/>
            <a:r>
              <a:rPr lang="cs-CZ" dirty="0" smtClean="0"/>
              <a:t>snaha </a:t>
            </a:r>
            <a:r>
              <a:rPr lang="cs-CZ" dirty="0"/>
              <a:t>o získání </a:t>
            </a:r>
            <a:r>
              <a:rPr lang="cs-CZ" dirty="0" smtClean="0"/>
              <a:t>strategicky </a:t>
            </a:r>
            <a:r>
              <a:rPr lang="cs-CZ" dirty="0"/>
              <a:t>citlivých či strategicky důležitých </a:t>
            </a:r>
            <a:r>
              <a:rPr lang="cs-CZ" dirty="0" smtClean="0"/>
              <a:t>informací, a </a:t>
            </a:r>
            <a:r>
              <a:rPr lang="cs-CZ" dirty="0"/>
              <a:t>to za použití nebo cílení prostředků informačních technologií. Kybernetických špionáží je </a:t>
            </a:r>
            <a:r>
              <a:rPr lang="cs-CZ" dirty="0" smtClean="0"/>
              <a:t>nejčastěji </a:t>
            </a:r>
            <a:r>
              <a:rPr lang="cs-CZ" dirty="0"/>
              <a:t>využíváno v kontextu získávání převahy </a:t>
            </a:r>
            <a:r>
              <a:rPr lang="cs-CZ" dirty="0" smtClean="0"/>
              <a:t>politické, ekonomické či vojenské.</a:t>
            </a:r>
          </a:p>
          <a:p>
            <a:pPr marL="0" indent="0">
              <a:buNone/>
            </a:pPr>
            <a:r>
              <a:rPr lang="cs-CZ" dirty="0" smtClean="0"/>
              <a:t>Sabotáž </a:t>
            </a:r>
            <a:endParaRPr lang="cs-CZ" dirty="0"/>
          </a:p>
          <a:p>
            <a:pPr algn="just"/>
            <a:r>
              <a:rPr lang="cs-CZ" dirty="0" smtClean="0"/>
              <a:t>podvratná činnost</a:t>
            </a:r>
            <a:r>
              <a:rPr lang="cs-CZ" dirty="0"/>
              <a:t>, která spočívá v úmyslném a vždy důsledně utajeném poškozování předmětů denní potřeby nebo v narušování funkčnosti nějakého důležitého technického systému. 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8" y="1690688"/>
            <a:ext cx="3225135" cy="1977783"/>
          </a:xfrm>
        </p:spPr>
      </p:pic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61" y="1174186"/>
            <a:ext cx="5715000" cy="37623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42" y="3494907"/>
            <a:ext cx="4625240" cy="317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93806"/>
            <a:ext cx="5107629" cy="34050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87" y="2598793"/>
            <a:ext cx="3839190" cy="378822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Cenzura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Nejčastěji spojeno s nedemokratickým uspořádáním země </a:t>
            </a:r>
          </a:p>
          <a:p>
            <a:r>
              <a:rPr lang="cs-CZ" dirty="0" err="1" smtClean="0"/>
              <a:t>Halal</a:t>
            </a:r>
            <a:r>
              <a:rPr lang="cs-CZ" dirty="0" smtClean="0"/>
              <a:t> internet vs. zablokované aplikace </a:t>
            </a:r>
          </a:p>
          <a:p>
            <a:r>
              <a:rPr lang="cs-CZ" dirty="0" smtClean="0"/>
              <a:t>Časté obcházení ze strany obyvatel 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3345</TotalTime>
  <Words>917</Words>
  <Application>Microsoft Office PowerPoint</Application>
  <PresentationFormat>Širokoúhlá obrazovka</PresentationFormat>
  <Paragraphs>166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Fira Sans Medium</vt:lpstr>
      <vt:lpstr>Times New Roman</vt:lpstr>
      <vt:lpstr>Motiv Office</vt:lpstr>
      <vt:lpstr>IT a stát </vt:lpstr>
      <vt:lpstr>Prezentace aplikace PowerPoint</vt:lpstr>
      <vt:lpstr>Obecně </vt:lpstr>
      <vt:lpstr>Prezentace aplikace PowerPoint</vt:lpstr>
      <vt:lpstr>Triáda kybernetické bezpečnosti </vt:lpstr>
      <vt:lpstr>Hlavní státní aktivity v kyberprostoru </vt:lpstr>
      <vt:lpstr>ŠPIONÁŽ vs. SABOTÁŽ </vt:lpstr>
      <vt:lpstr>Příklady </vt:lpstr>
      <vt:lpstr>Cenzura</vt:lpstr>
      <vt:lpstr>Demonstrace síly a nelibosti </vt:lpstr>
      <vt:lpstr>Podpora konvenčních událostí </vt:lpstr>
      <vt:lpstr>Informační válka/ propaganda </vt:lpstr>
      <vt:lpstr>Prezentace aplikace PowerPoint</vt:lpstr>
      <vt:lpstr>Politický a historický background </vt:lpstr>
      <vt:lpstr>Politický a historický background II.</vt:lpstr>
      <vt:lpstr>Role kyberprostoru dnes </vt:lpstr>
      <vt:lpstr>Státní aktéři I.</vt:lpstr>
      <vt:lpstr>Státní dohled I.</vt:lpstr>
      <vt:lpstr>Prezentace aplikace PowerPoint</vt:lpstr>
      <vt:lpstr>Státní dohled II.</vt:lpstr>
      <vt:lpstr>Go.vn</vt:lpstr>
      <vt:lpstr>Kampaně připisované Vietnamu</vt:lpstr>
      <vt:lpstr>Další významní aktéři </vt:lpstr>
      <vt:lpstr>Nejnovější vývoj </vt:lpstr>
      <vt:lpstr>Závěrem </vt:lpstr>
      <vt:lpstr>cảm ơn</vt:lpstr>
      <vt:lpstr>Debata: B x F </vt:lpstr>
    </vt:vector>
  </TitlesOfParts>
  <Company>NBÚ, Na Popelce 2, Praha 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 stát </dc:title>
  <dc:creator>Veronika Netolická</dc:creator>
  <cp:lastModifiedBy>Veronika Netolická</cp:lastModifiedBy>
  <cp:revision>43</cp:revision>
  <dcterms:created xsi:type="dcterms:W3CDTF">2017-10-03T08:27:47Z</dcterms:created>
  <dcterms:modified xsi:type="dcterms:W3CDTF">2019-10-07T07:00:52Z</dcterms:modified>
</cp:coreProperties>
</file>