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96" r:id="rId6"/>
    <p:sldId id="297" r:id="rId7"/>
    <p:sldId id="295" r:id="rId8"/>
    <p:sldId id="274" r:id="rId9"/>
    <p:sldId id="276" r:id="rId10"/>
    <p:sldId id="260" r:id="rId11"/>
    <p:sldId id="277" r:id="rId12"/>
    <p:sldId id="279" r:id="rId13"/>
    <p:sldId id="282" r:id="rId14"/>
    <p:sldId id="283" r:id="rId15"/>
    <p:sldId id="280" r:id="rId16"/>
    <p:sldId id="281" r:id="rId17"/>
    <p:sldId id="261" r:id="rId18"/>
    <p:sldId id="293" r:id="rId19"/>
    <p:sldId id="294" r:id="rId20"/>
    <p:sldId id="272" r:id="rId21"/>
    <p:sldId id="291" r:id="rId22"/>
    <p:sldId id="284" r:id="rId23"/>
    <p:sldId id="285" r:id="rId24"/>
    <p:sldId id="286" r:id="rId25"/>
    <p:sldId id="288" r:id="rId26"/>
    <p:sldId id="292" r:id="rId27"/>
    <p:sldId id="262" r:id="rId28"/>
    <p:sldId id="263" r:id="rId29"/>
    <p:sldId id="264" r:id="rId30"/>
    <p:sldId id="273" r:id="rId31"/>
    <p:sldId id="270" r:id="rId32"/>
    <p:sldId id="267" r:id="rId33"/>
    <p:sldId id="268" r:id="rId34"/>
    <p:sldId id="289" r:id="rId35"/>
    <p:sldId id="271" r:id="rId36"/>
    <p:sldId id="287" r:id="rId37"/>
    <p:sldId id="278" r:id="rId38"/>
    <p:sldId id="26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yklín" initials="MM" lastIdx="1" clrIdx="0">
    <p:extLst>
      <p:ext uri="{19B8F6BF-5375-455C-9EA6-DF929625EA0E}">
        <p15:presenceInfo xmlns:p15="http://schemas.microsoft.com/office/powerpoint/2012/main" userId="fc82ba64e30e69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1A8A-0C77-45CA-83F4-5902C78EADFC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06837-D058-49AC-9F5D-4E5E83084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31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Estonia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Babiš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The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ops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scenario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great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occams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razor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people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security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community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claimed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reflexive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operation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force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russia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act</a:t>
            </a:r>
            <a:r>
              <a:rPr lang="cs-CZ" baseline="0" dirty="0" smtClean="0"/>
              <a:t> and to </a:t>
            </a:r>
            <a:r>
              <a:rPr lang="cs-CZ" baseline="0" dirty="0" err="1" smtClean="0"/>
              <a:t>identify</a:t>
            </a:r>
            <a:r>
              <a:rPr lang="cs-CZ" baseline="0" dirty="0" smtClean="0"/>
              <a:t> as much pro-</a:t>
            </a:r>
            <a:r>
              <a:rPr lang="cs-CZ" baseline="0" dirty="0" err="1" smtClean="0"/>
              <a:t>russian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groups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individuals</a:t>
            </a:r>
            <a:r>
              <a:rPr lang="cs-CZ" baseline="0" dirty="0" smtClean="0"/>
              <a:t> as </a:t>
            </a:r>
            <a:r>
              <a:rPr lang="cs-CZ" baseline="0" dirty="0" err="1" smtClean="0"/>
              <a:t>possible</a:t>
            </a:r>
            <a:r>
              <a:rPr lang="cs-CZ" baseline="0" dirty="0" smtClean="0"/>
              <a:t> -  </a:t>
            </a:r>
            <a:r>
              <a:rPr lang="cs-CZ" baseline="0" dirty="0" err="1" smtClean="0"/>
              <a:t>possibly</a:t>
            </a:r>
            <a:r>
              <a:rPr lang="cs-CZ" baseline="0" dirty="0" smtClean="0"/>
              <a:t> just </a:t>
            </a:r>
            <a:r>
              <a:rPr lang="cs-CZ" baseline="0" dirty="0" err="1" smtClean="0"/>
              <a:t>coiincidence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somehow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managed</a:t>
            </a:r>
            <a:r>
              <a:rPr lang="cs-CZ" baseline="0" dirty="0" smtClean="0"/>
              <a:t> to profit </a:t>
            </a:r>
            <a:r>
              <a:rPr lang="cs-CZ" baseline="0" dirty="0" err="1" smtClean="0"/>
              <a:t>from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76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Estonia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Babiš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</a:t>
            </a:r>
          </a:p>
          <a:p>
            <a:r>
              <a:rPr lang="cs-CZ" dirty="0" smtClean="0"/>
              <a:t>- The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ops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scenario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great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occams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razor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possibly</a:t>
            </a:r>
            <a:r>
              <a:rPr lang="cs-CZ" baseline="0" dirty="0" smtClean="0"/>
              <a:t> just </a:t>
            </a:r>
            <a:r>
              <a:rPr lang="cs-CZ" baseline="0" dirty="0" err="1" smtClean="0"/>
              <a:t>coiincidence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somehow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managed</a:t>
            </a:r>
            <a:r>
              <a:rPr lang="cs-CZ" baseline="0" dirty="0" smtClean="0"/>
              <a:t> to profit </a:t>
            </a:r>
            <a:r>
              <a:rPr lang="cs-CZ" baseline="0" dirty="0" err="1" smtClean="0"/>
              <a:t>from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2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interested</a:t>
            </a:r>
            <a:r>
              <a:rPr lang="cs-CZ" dirty="0" smtClean="0"/>
              <a:t> in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baseline="0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cyber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, </a:t>
            </a:r>
            <a:r>
              <a:rPr lang="cs-CZ" dirty="0" err="1" smtClean="0"/>
              <a:t>feel</a:t>
            </a:r>
            <a:r>
              <a:rPr lang="cs-CZ" dirty="0" smtClean="0"/>
              <a:t> free to </a:t>
            </a:r>
            <a:r>
              <a:rPr lang="cs-CZ" dirty="0" err="1" smtClean="0"/>
              <a:t>checkout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published</a:t>
            </a:r>
            <a:r>
              <a:rPr lang="cs-CZ" baseline="0" dirty="0" smtClean="0"/>
              <a:t> report by NÚKIB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7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6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8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0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Ransomware/wiper</a:t>
            </a:r>
            <a:r>
              <a:rPr lang="cs-CZ" dirty="0" smtClean="0"/>
              <a:t> (</a:t>
            </a:r>
            <a:r>
              <a:rPr lang="cs-CZ" dirty="0" err="1" smtClean="0"/>
              <a:t>NotPetya</a:t>
            </a:r>
            <a:r>
              <a:rPr lang="cs-CZ" dirty="0" smtClean="0"/>
              <a:t> - </a:t>
            </a:r>
            <a:r>
              <a:rPr lang="cs-CZ" dirty="0" err="1" smtClean="0"/>
              <a:t>Maersk</a:t>
            </a:r>
            <a:r>
              <a:rPr lang="cs-CZ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Industrial sabotage</a:t>
            </a:r>
            <a:r>
              <a:rPr lang="cs-CZ" dirty="0" smtClean="0"/>
              <a:t> (</a:t>
            </a:r>
            <a:r>
              <a:rPr lang="cs-CZ" dirty="0" err="1" smtClean="0"/>
              <a:t>BlackEnergy</a:t>
            </a:r>
            <a:r>
              <a:rPr lang="cs-CZ" dirty="0" smtClean="0"/>
              <a:t> - </a:t>
            </a:r>
            <a:r>
              <a:rPr lang="cs-CZ" dirty="0" err="1" smtClean="0"/>
              <a:t>Ukraine</a:t>
            </a:r>
            <a:r>
              <a:rPr lang="cs-CZ" dirty="0" smtClean="0"/>
              <a:t> </a:t>
            </a:r>
            <a:r>
              <a:rPr lang="cs-CZ" dirty="0" err="1" smtClean="0"/>
              <a:t>electrical</a:t>
            </a:r>
            <a:r>
              <a:rPr lang="cs-CZ" dirty="0" smtClean="0"/>
              <a:t> </a:t>
            </a:r>
            <a:r>
              <a:rPr lang="cs-CZ" dirty="0" err="1" smtClean="0"/>
              <a:t>grid</a:t>
            </a:r>
            <a:r>
              <a:rPr lang="cs-CZ" dirty="0" smtClean="0"/>
              <a:t>, Triton - </a:t>
            </a:r>
            <a:r>
              <a:rPr lang="cs-CZ" dirty="0" err="1" smtClean="0"/>
              <a:t>Saudi</a:t>
            </a:r>
            <a:r>
              <a:rPr lang="cs-CZ" dirty="0" smtClean="0"/>
              <a:t> </a:t>
            </a:r>
            <a:r>
              <a:rPr lang="cs-CZ" dirty="0" err="1" smtClean="0"/>
              <a:t>petro-chemical</a:t>
            </a:r>
            <a:r>
              <a:rPr lang="cs-CZ" dirty="0" smtClean="0"/>
              <a:t> plant)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Crowdstrike</a:t>
            </a:r>
            <a:r>
              <a:rPr lang="en-US" dirty="0" smtClean="0"/>
              <a:t> decided to create a new measurement it calls “breakout time”—the time it takes for an intruder to get beyond the initial point of entry to reach other systems in the network to steal data.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04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90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Overlaping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responsibilities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something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see</a:t>
            </a:r>
            <a:r>
              <a:rPr lang="cs-CZ" baseline="0" dirty="0" smtClean="0"/>
              <a:t> a lot in </a:t>
            </a:r>
            <a:r>
              <a:rPr lang="cs-CZ" baseline="0" dirty="0" err="1" smtClean="0"/>
              <a:t>authoritative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regimes</a:t>
            </a:r>
            <a:r>
              <a:rPr lang="cs-CZ" baseline="0" dirty="0" smtClean="0"/>
              <a:t> – no </a:t>
            </a:r>
            <a:r>
              <a:rPr lang="cs-CZ" baseline="0" dirty="0" err="1" smtClean="0"/>
              <a:t>time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contest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ruling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elites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agencies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among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themselves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usually</a:t>
            </a:r>
            <a:r>
              <a:rPr lang="cs-CZ" baseline="0" dirty="0" smtClean="0"/>
              <a:t> by design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8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Estonia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Babiš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</a:t>
            </a:r>
          </a:p>
          <a:p>
            <a:r>
              <a:rPr lang="cs-CZ" dirty="0" smtClean="0"/>
              <a:t>- The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ops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scenario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great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occams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razor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possibly</a:t>
            </a:r>
            <a:r>
              <a:rPr lang="cs-CZ" baseline="0" dirty="0" smtClean="0"/>
              <a:t> just </a:t>
            </a:r>
            <a:r>
              <a:rPr lang="cs-CZ" baseline="0" dirty="0" err="1" smtClean="0"/>
              <a:t>coiincidence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somehow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managed</a:t>
            </a:r>
            <a:r>
              <a:rPr lang="cs-CZ" baseline="0" dirty="0" smtClean="0"/>
              <a:t> to profit </a:t>
            </a:r>
            <a:r>
              <a:rPr lang="cs-CZ" baseline="0" dirty="0" err="1" smtClean="0"/>
              <a:t>from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2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Estonia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Babiš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The </a:t>
            </a:r>
            <a:r>
              <a:rPr lang="cs-CZ" dirty="0" err="1" smtClean="0"/>
              <a:t>reflexive</a:t>
            </a:r>
            <a:r>
              <a:rPr lang="cs-CZ" dirty="0" smtClean="0"/>
              <a:t> </a:t>
            </a:r>
            <a:r>
              <a:rPr lang="cs-CZ" dirty="0" err="1" smtClean="0"/>
              <a:t>ops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scenario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great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occams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razor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people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security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community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claimed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reflexive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operation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force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russia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act</a:t>
            </a:r>
            <a:r>
              <a:rPr lang="cs-CZ" baseline="0" dirty="0" smtClean="0"/>
              <a:t> and to </a:t>
            </a:r>
            <a:r>
              <a:rPr lang="cs-CZ" baseline="0" dirty="0" err="1" smtClean="0"/>
              <a:t>identify</a:t>
            </a:r>
            <a:r>
              <a:rPr lang="cs-CZ" baseline="0" dirty="0" smtClean="0"/>
              <a:t> as much pro-</a:t>
            </a:r>
            <a:r>
              <a:rPr lang="cs-CZ" baseline="0" dirty="0" err="1" smtClean="0"/>
              <a:t>russian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groups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individuals</a:t>
            </a:r>
            <a:r>
              <a:rPr lang="cs-CZ" baseline="0" dirty="0" smtClean="0"/>
              <a:t> as </a:t>
            </a:r>
            <a:r>
              <a:rPr lang="cs-CZ" baseline="0" dirty="0" err="1" smtClean="0"/>
              <a:t>possible</a:t>
            </a:r>
            <a:r>
              <a:rPr lang="cs-CZ" baseline="0" dirty="0" smtClean="0"/>
              <a:t> -  </a:t>
            </a:r>
            <a:r>
              <a:rPr lang="cs-CZ" baseline="0" dirty="0" err="1" smtClean="0"/>
              <a:t>possibly</a:t>
            </a:r>
            <a:r>
              <a:rPr lang="cs-CZ" baseline="0" dirty="0" smtClean="0"/>
              <a:t> just </a:t>
            </a:r>
            <a:r>
              <a:rPr lang="cs-CZ" baseline="0" dirty="0" err="1" smtClean="0"/>
              <a:t>coiincidence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somehow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managed</a:t>
            </a:r>
            <a:r>
              <a:rPr lang="cs-CZ" baseline="0" dirty="0" smtClean="0"/>
              <a:t> to profit </a:t>
            </a:r>
            <a:r>
              <a:rPr lang="cs-CZ" baseline="0" dirty="0" err="1" smtClean="0"/>
              <a:t>from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6837-D058-49AC-9F5D-4E5E83084A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1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5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kib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3"/>
            <a:ext cx="10515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724400" y="4881511"/>
            <a:ext cx="2743200" cy="365125"/>
          </a:xfrm>
        </p:spPr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74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52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3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1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68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E699-57CD-4176-879D-1116053476D4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4730-7090-4A66-8AAA-C08581B9B55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Zástupný symbol pro obsah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35" y="5445099"/>
            <a:ext cx="3754365" cy="14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owdstrike.lookbookhq.com/web-global-threat-report-2019/crowdstrike-2019-gtr?utm_campaign=Threat_Report_201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0057" y="4285980"/>
            <a:ext cx="10824117" cy="1201661"/>
          </a:xfrm>
        </p:spPr>
        <p:txBody>
          <a:bodyPr>
            <a:normAutofit/>
          </a:bodyPr>
          <a:lstStyle/>
          <a:p>
            <a:r>
              <a:rPr lang="cs-CZ" dirty="0" smtClean="0"/>
              <a:t>Rusko jako hrozba v kyberprostoru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0217" y="6359236"/>
            <a:ext cx="368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Michael Myklín, 3.10.2019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6" y="114527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749997"/>
          </a:xfrm>
        </p:spPr>
        <p:txBody>
          <a:bodyPr/>
          <a:lstStyle/>
          <a:p>
            <a:r>
              <a:rPr lang="cs-CZ" b="1" dirty="0" smtClean="0"/>
              <a:t>Ofenzivní kybernetické kapacity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2"/>
            <a:ext cx="10515600" cy="507338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Většina ofenzivních kybernetických kapacit v rukou zpravodajských služeb</a:t>
            </a:r>
          </a:p>
          <a:p>
            <a:r>
              <a:rPr lang="en-US" dirty="0" smtClean="0"/>
              <a:t>FSB, GRU and SVR </a:t>
            </a:r>
          </a:p>
          <a:p>
            <a:pPr lvl="1"/>
            <a:r>
              <a:rPr lang="cs-CZ" dirty="0" smtClean="0"/>
              <a:t>Více státní kontroly, méně útoků patriotických hackerů (na Západě)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cs-CZ" dirty="0" smtClean="0"/>
              <a:t>Lepší, silnější a rychlejší malware i útočníci</a:t>
            </a:r>
            <a:endParaRPr lang="en-US" dirty="0" smtClean="0"/>
          </a:p>
          <a:p>
            <a:pPr lvl="1"/>
            <a:r>
              <a:rPr lang="en-US" dirty="0" err="1" smtClean="0"/>
              <a:t>Crowdstrike</a:t>
            </a:r>
            <a:r>
              <a:rPr lang="en-US" dirty="0" smtClean="0"/>
              <a:t>: </a:t>
            </a:r>
            <a:r>
              <a:rPr lang="cs-CZ" dirty="0" smtClean="0"/>
              <a:t>Ruské APT skupiny jako nejlepší na světě?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cs-CZ" dirty="0" smtClean="0"/>
              <a:t>Více jak tucet</a:t>
            </a:r>
            <a:r>
              <a:rPr lang="en-US" dirty="0" smtClean="0"/>
              <a:t> APT </a:t>
            </a:r>
            <a:r>
              <a:rPr lang="cs-CZ" dirty="0" smtClean="0"/>
              <a:t>skupin </a:t>
            </a:r>
            <a:r>
              <a:rPr lang="cs-CZ" dirty="0" smtClean="0"/>
              <a:t>s různou úrovní zkušeností, schopností nástrojů a cílů</a:t>
            </a:r>
            <a:endParaRPr lang="en-US" dirty="0" smtClean="0"/>
          </a:p>
          <a:p>
            <a:pPr lvl="1"/>
            <a:r>
              <a:rPr lang="cs-CZ" dirty="0" smtClean="0"/>
              <a:t>Nejhorší na skupinách útočníků nejsou útoky, ale názvy skupin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cs-CZ" dirty="0" smtClean="0"/>
              <a:t>Špionáž</a:t>
            </a:r>
            <a:endParaRPr lang="en-US" dirty="0" smtClean="0"/>
          </a:p>
          <a:p>
            <a:pPr lvl="1"/>
            <a:r>
              <a:rPr lang="cs-CZ" dirty="0" smtClean="0"/>
              <a:t>Ekonomická</a:t>
            </a:r>
            <a:r>
              <a:rPr lang="en-US" dirty="0" smtClean="0"/>
              <a:t> (</a:t>
            </a:r>
            <a:r>
              <a:rPr lang="cs-CZ" dirty="0" smtClean="0"/>
              <a:t>letecký</a:t>
            </a:r>
            <a:r>
              <a:rPr lang="en-US" dirty="0" smtClean="0"/>
              <a:t>,</a:t>
            </a:r>
            <a:r>
              <a:rPr lang="cs-CZ" dirty="0" smtClean="0"/>
              <a:t> vesmírný,</a:t>
            </a:r>
            <a:r>
              <a:rPr lang="en-US" dirty="0" smtClean="0"/>
              <a:t> </a:t>
            </a:r>
            <a:r>
              <a:rPr lang="cs-CZ" dirty="0" smtClean="0"/>
              <a:t>farmaceutický</a:t>
            </a:r>
            <a:r>
              <a:rPr lang="en-US" dirty="0" smtClean="0"/>
              <a:t>, </a:t>
            </a:r>
            <a:r>
              <a:rPr lang="cs-CZ" dirty="0" smtClean="0"/>
              <a:t>zbrojní</a:t>
            </a:r>
            <a:r>
              <a:rPr lang="en-US" dirty="0" smtClean="0"/>
              <a:t> </a:t>
            </a:r>
            <a:r>
              <a:rPr lang="cs-CZ" dirty="0" smtClean="0"/>
              <a:t>průmysl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Vlády</a:t>
            </a:r>
            <a:r>
              <a:rPr lang="en-US" dirty="0" smtClean="0"/>
              <a:t> (DNC, Bundestag, MFA´s)</a:t>
            </a:r>
          </a:p>
          <a:p>
            <a:pPr lvl="1"/>
            <a:r>
              <a:rPr lang="cs-CZ" dirty="0" smtClean="0"/>
              <a:t>Průmysl</a:t>
            </a:r>
            <a:r>
              <a:rPr lang="en-US" dirty="0" smtClean="0"/>
              <a:t> (</a:t>
            </a:r>
            <a:r>
              <a:rPr lang="cs-CZ" dirty="0"/>
              <a:t>k</a:t>
            </a:r>
            <a:r>
              <a:rPr lang="cs-CZ" dirty="0" smtClean="0"/>
              <a:t>ritická infrastruktura</a:t>
            </a:r>
            <a:r>
              <a:rPr lang="en-US" dirty="0" smtClean="0"/>
              <a:t>)</a:t>
            </a:r>
          </a:p>
          <a:p>
            <a:r>
              <a:rPr lang="cs-CZ" dirty="0" smtClean="0"/>
              <a:t>Sabotáž</a:t>
            </a:r>
            <a:endParaRPr lang="en-US" dirty="0" smtClean="0"/>
          </a:p>
          <a:p>
            <a:pPr lvl="1"/>
            <a:r>
              <a:rPr lang="en-US" dirty="0" smtClean="0"/>
              <a:t>Ransomware/wiper (Maersk)</a:t>
            </a:r>
          </a:p>
          <a:p>
            <a:pPr lvl="1"/>
            <a:r>
              <a:rPr lang="cs-CZ" dirty="0" smtClean="0"/>
              <a:t>Průmyslová sabotáž </a:t>
            </a:r>
            <a:r>
              <a:rPr lang="en-US" dirty="0" smtClean="0"/>
              <a:t>(</a:t>
            </a:r>
            <a:r>
              <a:rPr lang="cs-CZ" dirty="0" smtClean="0"/>
              <a:t>ukrajinská rozvodná síť,</a:t>
            </a: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err="1" smtClean="0"/>
              <a:t>aud</a:t>
            </a:r>
            <a:r>
              <a:rPr lang="cs-CZ" dirty="0" err="1" smtClean="0"/>
              <a:t>ský</a:t>
            </a:r>
            <a:r>
              <a:rPr lang="en-US" dirty="0" smtClean="0"/>
              <a:t> petro-</a:t>
            </a:r>
            <a:r>
              <a:rPr lang="cs-CZ" dirty="0" smtClean="0"/>
              <a:t>chemický závod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0" y="417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5" y="114095"/>
            <a:ext cx="5775157" cy="657123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2399" y="651164"/>
            <a:ext cx="399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APT = </a:t>
            </a:r>
            <a:r>
              <a:rPr lang="cs-CZ" sz="2400" dirty="0" err="1" smtClean="0"/>
              <a:t>Advanced</a:t>
            </a:r>
            <a:r>
              <a:rPr lang="cs-CZ" sz="2400" dirty="0" smtClean="0"/>
              <a:t> </a:t>
            </a:r>
            <a:r>
              <a:rPr lang="cs-CZ" sz="2400" dirty="0" err="1" smtClean="0"/>
              <a:t>Persistent</a:t>
            </a:r>
            <a:r>
              <a:rPr lang="cs-CZ" sz="2400" dirty="0" smtClean="0"/>
              <a:t> Threat / pokročilá trvalá hrozba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Sofistikované skupiny hackerů, které jsou schopny se do systémů oběti dostat nepozorovaně a nepozorovaně v nich po delší dobu působit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Často navázané na státní aktéry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5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749997"/>
          </a:xfrm>
        </p:spPr>
        <p:txBody>
          <a:bodyPr/>
          <a:lstStyle/>
          <a:p>
            <a:r>
              <a:rPr lang="cs-CZ" b="1" dirty="0"/>
              <a:t>Ofenzivní kybernetické kapacity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2"/>
            <a:ext cx="10515600" cy="508453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Většina ofenzivních kybernetických kapacit v rukou zpravodajských služeb</a:t>
            </a:r>
          </a:p>
          <a:p>
            <a:r>
              <a:rPr lang="en-US" dirty="0"/>
              <a:t>FSB, GRU and SVR </a:t>
            </a:r>
          </a:p>
          <a:p>
            <a:pPr lvl="1"/>
            <a:r>
              <a:rPr lang="cs-CZ" dirty="0"/>
              <a:t>Více státní kontroly, méně útoků patriotických hackerů (na Západě)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Lepší, silnější a rychlejší malware i útočníci</a:t>
            </a:r>
            <a:endParaRPr lang="en-US" dirty="0"/>
          </a:p>
          <a:p>
            <a:pPr lvl="1"/>
            <a:r>
              <a:rPr lang="en-US" dirty="0" err="1"/>
              <a:t>Crowdstrike</a:t>
            </a:r>
            <a:r>
              <a:rPr lang="en-US" dirty="0"/>
              <a:t>: </a:t>
            </a:r>
            <a:r>
              <a:rPr lang="cs-CZ" dirty="0"/>
              <a:t>Ruské APT skupiny jako nejlepší na světě?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cs-CZ" dirty="0"/>
              <a:t>Více jak tucet</a:t>
            </a:r>
            <a:r>
              <a:rPr lang="en-US" dirty="0"/>
              <a:t> APT </a:t>
            </a:r>
            <a:r>
              <a:rPr lang="cs-CZ" dirty="0" smtClean="0"/>
              <a:t>skupin </a:t>
            </a:r>
            <a:r>
              <a:rPr lang="cs-CZ" dirty="0"/>
              <a:t>s různou úrovní zkušeností, schopností nástrojů a cílů</a:t>
            </a:r>
            <a:endParaRPr lang="en-US" dirty="0"/>
          </a:p>
          <a:p>
            <a:pPr lvl="1"/>
            <a:r>
              <a:rPr lang="cs-CZ" dirty="0"/>
              <a:t>Nejhorší na skupinách útočníků nejsou útoky, ale názvy skupin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Špionáž</a:t>
            </a:r>
            <a:endParaRPr lang="en-US" dirty="0"/>
          </a:p>
          <a:p>
            <a:pPr lvl="1"/>
            <a:r>
              <a:rPr lang="cs-CZ" dirty="0"/>
              <a:t>Ekonomická</a:t>
            </a:r>
            <a:r>
              <a:rPr lang="en-US" dirty="0"/>
              <a:t> (</a:t>
            </a:r>
            <a:r>
              <a:rPr lang="cs-CZ" dirty="0"/>
              <a:t>letecký</a:t>
            </a:r>
            <a:r>
              <a:rPr lang="en-US" dirty="0"/>
              <a:t>,</a:t>
            </a:r>
            <a:r>
              <a:rPr lang="cs-CZ" dirty="0"/>
              <a:t> vesmírný,</a:t>
            </a:r>
            <a:r>
              <a:rPr lang="en-US" dirty="0"/>
              <a:t> </a:t>
            </a:r>
            <a:r>
              <a:rPr lang="cs-CZ" dirty="0"/>
              <a:t>farmaceutický</a:t>
            </a:r>
            <a:r>
              <a:rPr lang="en-US" dirty="0"/>
              <a:t>, </a:t>
            </a:r>
            <a:r>
              <a:rPr lang="cs-CZ" dirty="0"/>
              <a:t>zbrojní</a:t>
            </a:r>
            <a:r>
              <a:rPr lang="en-US" dirty="0"/>
              <a:t> </a:t>
            </a:r>
            <a:r>
              <a:rPr lang="cs-CZ" dirty="0"/>
              <a:t>průmysl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Vlády</a:t>
            </a:r>
            <a:r>
              <a:rPr lang="en-US" dirty="0"/>
              <a:t> (DNC, Bundestag, MFA´s)</a:t>
            </a:r>
          </a:p>
          <a:p>
            <a:pPr lvl="1"/>
            <a:r>
              <a:rPr lang="cs-CZ" dirty="0"/>
              <a:t>Průmysl</a:t>
            </a:r>
            <a:r>
              <a:rPr lang="en-US" dirty="0"/>
              <a:t> (</a:t>
            </a:r>
            <a:r>
              <a:rPr lang="cs-CZ" dirty="0"/>
              <a:t>kritická infrastruktura</a:t>
            </a:r>
            <a:r>
              <a:rPr lang="en-US" dirty="0"/>
              <a:t>)</a:t>
            </a:r>
          </a:p>
          <a:p>
            <a:r>
              <a:rPr lang="cs-CZ" dirty="0"/>
              <a:t>Sabotáž</a:t>
            </a:r>
            <a:endParaRPr lang="en-US" dirty="0"/>
          </a:p>
          <a:p>
            <a:pPr lvl="1"/>
            <a:r>
              <a:rPr lang="en-US" dirty="0"/>
              <a:t>Ransomware/wiper (Maersk)</a:t>
            </a:r>
          </a:p>
          <a:p>
            <a:pPr lvl="1"/>
            <a:r>
              <a:rPr lang="cs-CZ" dirty="0"/>
              <a:t>Průmyslová sabotáž </a:t>
            </a:r>
            <a:r>
              <a:rPr lang="en-US" dirty="0"/>
              <a:t>(</a:t>
            </a:r>
            <a:r>
              <a:rPr lang="cs-CZ" dirty="0"/>
              <a:t>ukrajinská rozvodná síť,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aud</a:t>
            </a:r>
            <a:r>
              <a:rPr lang="cs-CZ" dirty="0" err="1"/>
              <a:t>ský</a:t>
            </a:r>
            <a:r>
              <a:rPr lang="en-US" dirty="0"/>
              <a:t> petro-</a:t>
            </a:r>
            <a:r>
              <a:rPr lang="cs-CZ" dirty="0"/>
              <a:t>chemický závod</a:t>
            </a:r>
            <a:r>
              <a:rPr lang="en-US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0" y="417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0" y="167269"/>
            <a:ext cx="3120223" cy="44047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68" y="0"/>
            <a:ext cx="8684550" cy="384914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325939" y="4417234"/>
            <a:ext cx="70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Dostupné: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https://crowdstrike.lookbookhq.com/web-global-threat-report-2019/crowdstrike-2019-gtr?utm_campaign=Threat_Report_2019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2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749997"/>
          </a:xfrm>
        </p:spPr>
        <p:txBody>
          <a:bodyPr/>
          <a:lstStyle/>
          <a:p>
            <a:r>
              <a:rPr lang="cs-CZ" b="1" dirty="0"/>
              <a:t>Ofenzivní kybernetické kapacity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2"/>
            <a:ext cx="10515600" cy="508453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Většina ofenzivních kybernetických kapacit v rukou zpravodajských služeb</a:t>
            </a:r>
          </a:p>
          <a:p>
            <a:r>
              <a:rPr lang="en-US" dirty="0"/>
              <a:t>FSB, GRU and SVR </a:t>
            </a:r>
          </a:p>
          <a:p>
            <a:pPr lvl="1"/>
            <a:r>
              <a:rPr lang="cs-CZ" dirty="0"/>
              <a:t>Více státní kontroly, méně útoků patriotických hackerů (na Západě)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Lepší, silnější a rychlejší malware i útočníci</a:t>
            </a:r>
            <a:endParaRPr lang="en-US" dirty="0"/>
          </a:p>
          <a:p>
            <a:pPr lvl="1"/>
            <a:r>
              <a:rPr lang="en-US" dirty="0" err="1"/>
              <a:t>Crowdstrike</a:t>
            </a:r>
            <a:r>
              <a:rPr lang="en-US" dirty="0"/>
              <a:t>: </a:t>
            </a:r>
            <a:r>
              <a:rPr lang="cs-CZ" dirty="0"/>
              <a:t>Ruské APT skupiny jako nejlepší na světě?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cs-CZ" dirty="0"/>
              <a:t>Více jak tucet</a:t>
            </a:r>
            <a:r>
              <a:rPr lang="en-US" dirty="0"/>
              <a:t> APT </a:t>
            </a:r>
            <a:r>
              <a:rPr lang="cs-CZ" dirty="0" smtClean="0"/>
              <a:t>skupin </a:t>
            </a:r>
            <a:r>
              <a:rPr lang="cs-CZ" dirty="0"/>
              <a:t>s různou úrovní zkušeností, schopností nástrojů a cílů</a:t>
            </a:r>
            <a:endParaRPr lang="en-US" dirty="0"/>
          </a:p>
          <a:p>
            <a:pPr lvl="1"/>
            <a:r>
              <a:rPr lang="cs-CZ" dirty="0"/>
              <a:t>Nejhorší na skupinách útočníků nejsou útoky, ale názvy skupin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Špionáž</a:t>
            </a:r>
            <a:endParaRPr lang="en-US" dirty="0"/>
          </a:p>
          <a:p>
            <a:pPr lvl="1"/>
            <a:r>
              <a:rPr lang="cs-CZ" dirty="0"/>
              <a:t>Ekonomická</a:t>
            </a:r>
            <a:r>
              <a:rPr lang="en-US" dirty="0"/>
              <a:t> (</a:t>
            </a:r>
            <a:r>
              <a:rPr lang="cs-CZ" dirty="0"/>
              <a:t>letecký</a:t>
            </a:r>
            <a:r>
              <a:rPr lang="en-US" dirty="0"/>
              <a:t>,</a:t>
            </a:r>
            <a:r>
              <a:rPr lang="cs-CZ" dirty="0"/>
              <a:t> vesmírný,</a:t>
            </a:r>
            <a:r>
              <a:rPr lang="en-US" dirty="0"/>
              <a:t> </a:t>
            </a:r>
            <a:r>
              <a:rPr lang="cs-CZ" dirty="0"/>
              <a:t>farmaceutický</a:t>
            </a:r>
            <a:r>
              <a:rPr lang="en-US" dirty="0"/>
              <a:t>, </a:t>
            </a:r>
            <a:r>
              <a:rPr lang="cs-CZ" dirty="0"/>
              <a:t>zbrojní</a:t>
            </a:r>
            <a:r>
              <a:rPr lang="en-US" dirty="0"/>
              <a:t> </a:t>
            </a:r>
            <a:r>
              <a:rPr lang="cs-CZ" dirty="0"/>
              <a:t>průmysl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Vlády</a:t>
            </a:r>
            <a:r>
              <a:rPr lang="en-US" dirty="0"/>
              <a:t> (DNC, Bundestag, MFA´s)</a:t>
            </a:r>
          </a:p>
          <a:p>
            <a:pPr lvl="1"/>
            <a:r>
              <a:rPr lang="cs-CZ" dirty="0"/>
              <a:t>Průmysl</a:t>
            </a:r>
            <a:r>
              <a:rPr lang="en-US" dirty="0"/>
              <a:t> (</a:t>
            </a:r>
            <a:r>
              <a:rPr lang="cs-CZ" dirty="0"/>
              <a:t>kritická infrastruktura</a:t>
            </a:r>
            <a:r>
              <a:rPr lang="en-US" dirty="0"/>
              <a:t>)</a:t>
            </a:r>
          </a:p>
          <a:p>
            <a:r>
              <a:rPr lang="cs-CZ" dirty="0"/>
              <a:t>Sabotáž</a:t>
            </a:r>
            <a:endParaRPr lang="en-US" dirty="0"/>
          </a:p>
          <a:p>
            <a:pPr lvl="1"/>
            <a:r>
              <a:rPr lang="en-US" dirty="0"/>
              <a:t>Ransomware/wiper (Maersk)</a:t>
            </a:r>
          </a:p>
          <a:p>
            <a:pPr lvl="1"/>
            <a:r>
              <a:rPr lang="cs-CZ" dirty="0"/>
              <a:t>Průmyslová sabotáž </a:t>
            </a:r>
            <a:r>
              <a:rPr lang="en-US" dirty="0"/>
              <a:t>(</a:t>
            </a:r>
            <a:r>
              <a:rPr lang="cs-CZ" dirty="0"/>
              <a:t>ukrajinská rozvodná síť,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aud</a:t>
            </a:r>
            <a:r>
              <a:rPr lang="cs-CZ" dirty="0" err="1"/>
              <a:t>ský</a:t>
            </a:r>
            <a:r>
              <a:rPr lang="en-US" dirty="0"/>
              <a:t> petro-</a:t>
            </a:r>
            <a:r>
              <a:rPr lang="cs-CZ" dirty="0"/>
              <a:t>chemický závod</a:t>
            </a:r>
            <a:r>
              <a:rPr lang="en-US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0" y="3755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749997"/>
          </a:xfrm>
        </p:spPr>
        <p:txBody>
          <a:bodyPr/>
          <a:lstStyle/>
          <a:p>
            <a:r>
              <a:rPr lang="cs-CZ" b="1" dirty="0"/>
              <a:t>Ofenzivní kybernetické kapacity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2"/>
            <a:ext cx="10515600" cy="50956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Většina ofenzivních kybernetických kapacit v rukou zpravodajských služeb</a:t>
            </a:r>
          </a:p>
          <a:p>
            <a:r>
              <a:rPr lang="en-US" dirty="0"/>
              <a:t>FSB, GRU and SVR </a:t>
            </a:r>
          </a:p>
          <a:p>
            <a:pPr lvl="1"/>
            <a:r>
              <a:rPr lang="cs-CZ" dirty="0"/>
              <a:t>Více státní kontroly, méně útoků patriotických hackerů (na Západě)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Lepší, silnější a rychlejší malware i útočníci</a:t>
            </a:r>
            <a:endParaRPr lang="en-US" dirty="0"/>
          </a:p>
          <a:p>
            <a:pPr lvl="1"/>
            <a:r>
              <a:rPr lang="en-US" dirty="0" err="1"/>
              <a:t>Crowdstrike</a:t>
            </a:r>
            <a:r>
              <a:rPr lang="en-US" dirty="0"/>
              <a:t>: </a:t>
            </a:r>
            <a:r>
              <a:rPr lang="cs-CZ" dirty="0"/>
              <a:t>Ruské APT skupiny jako nejlepší na světě?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cs-CZ" dirty="0"/>
              <a:t>Více jak tucet</a:t>
            </a:r>
            <a:r>
              <a:rPr lang="en-US" dirty="0"/>
              <a:t> APT </a:t>
            </a:r>
            <a:r>
              <a:rPr lang="cs-CZ" dirty="0" smtClean="0"/>
              <a:t>skupin </a:t>
            </a:r>
            <a:r>
              <a:rPr lang="cs-CZ" dirty="0"/>
              <a:t>s různou úrovní zkušeností, schopností nástrojů a cílů</a:t>
            </a:r>
            <a:endParaRPr lang="en-US" dirty="0"/>
          </a:p>
          <a:p>
            <a:pPr lvl="1"/>
            <a:r>
              <a:rPr lang="cs-CZ" dirty="0"/>
              <a:t>Nejhorší na skupinách útočníků nejsou útoky, ale názvy skupin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Špionáž</a:t>
            </a:r>
            <a:endParaRPr lang="en-US" dirty="0"/>
          </a:p>
          <a:p>
            <a:pPr lvl="1"/>
            <a:r>
              <a:rPr lang="cs-CZ" dirty="0"/>
              <a:t>Ekonomická</a:t>
            </a:r>
            <a:r>
              <a:rPr lang="en-US" dirty="0"/>
              <a:t> (</a:t>
            </a:r>
            <a:r>
              <a:rPr lang="cs-CZ" dirty="0"/>
              <a:t>letecký</a:t>
            </a:r>
            <a:r>
              <a:rPr lang="en-US" dirty="0"/>
              <a:t>,</a:t>
            </a:r>
            <a:r>
              <a:rPr lang="cs-CZ" dirty="0"/>
              <a:t> vesmírný,</a:t>
            </a:r>
            <a:r>
              <a:rPr lang="en-US" dirty="0"/>
              <a:t> </a:t>
            </a:r>
            <a:r>
              <a:rPr lang="cs-CZ" dirty="0"/>
              <a:t>farmaceutický</a:t>
            </a:r>
            <a:r>
              <a:rPr lang="en-US" dirty="0"/>
              <a:t>, </a:t>
            </a:r>
            <a:r>
              <a:rPr lang="cs-CZ" dirty="0"/>
              <a:t>zbrojní</a:t>
            </a:r>
            <a:r>
              <a:rPr lang="en-US" dirty="0"/>
              <a:t> </a:t>
            </a:r>
            <a:r>
              <a:rPr lang="cs-CZ" dirty="0"/>
              <a:t>průmysl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Vlády</a:t>
            </a:r>
            <a:r>
              <a:rPr lang="en-US" dirty="0"/>
              <a:t> (DNC, Bundestag, MFA´s)</a:t>
            </a:r>
          </a:p>
          <a:p>
            <a:pPr lvl="1"/>
            <a:r>
              <a:rPr lang="cs-CZ" dirty="0"/>
              <a:t>Průmysl</a:t>
            </a:r>
            <a:r>
              <a:rPr lang="en-US" dirty="0"/>
              <a:t> (</a:t>
            </a:r>
            <a:r>
              <a:rPr lang="cs-CZ" dirty="0"/>
              <a:t>kritická infrastruktura</a:t>
            </a:r>
            <a:r>
              <a:rPr lang="en-US" dirty="0"/>
              <a:t>)</a:t>
            </a:r>
          </a:p>
          <a:p>
            <a:r>
              <a:rPr lang="cs-CZ" dirty="0"/>
              <a:t>Sabotáž</a:t>
            </a:r>
            <a:endParaRPr lang="en-US" dirty="0"/>
          </a:p>
          <a:p>
            <a:pPr lvl="1"/>
            <a:r>
              <a:rPr lang="en-US" dirty="0"/>
              <a:t>Ransomware/wiper (Maersk)</a:t>
            </a:r>
          </a:p>
          <a:p>
            <a:pPr lvl="1"/>
            <a:r>
              <a:rPr lang="cs-CZ" dirty="0"/>
              <a:t>Průmyslová sabotáž </a:t>
            </a:r>
            <a:r>
              <a:rPr lang="en-US" dirty="0"/>
              <a:t>(</a:t>
            </a:r>
            <a:r>
              <a:rPr lang="cs-CZ" dirty="0"/>
              <a:t>ukrajinská rozvodná síť,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aud</a:t>
            </a:r>
            <a:r>
              <a:rPr lang="cs-CZ" dirty="0" err="1"/>
              <a:t>ský</a:t>
            </a:r>
            <a:r>
              <a:rPr lang="en-US" dirty="0"/>
              <a:t> petro-</a:t>
            </a:r>
            <a:r>
              <a:rPr lang="cs-CZ" dirty="0"/>
              <a:t>chemický závod</a:t>
            </a:r>
            <a:r>
              <a:rPr lang="en-US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9" y="4378015"/>
            <a:ext cx="10828081" cy="2279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0" y="417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749997"/>
          </a:xfrm>
        </p:spPr>
        <p:txBody>
          <a:bodyPr/>
          <a:lstStyle/>
          <a:p>
            <a:r>
              <a:rPr lang="cs-CZ" b="1" dirty="0"/>
              <a:t>Ofenzivní kybernetické kapacity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122"/>
            <a:ext cx="11173691" cy="52613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Většina ofenzivních kybernetických kapacit v rukou zpravodajských služeb</a:t>
            </a:r>
          </a:p>
          <a:p>
            <a:r>
              <a:rPr lang="en-US" dirty="0"/>
              <a:t>FSB, GRU and SVR </a:t>
            </a:r>
          </a:p>
          <a:p>
            <a:pPr lvl="1"/>
            <a:r>
              <a:rPr lang="cs-CZ" dirty="0"/>
              <a:t>Více státní kontroly, méně útoků patriotických hackerů (na Západě)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Lepší, silnější a rychlejší malware i útočníci</a:t>
            </a:r>
            <a:endParaRPr lang="en-US" dirty="0"/>
          </a:p>
          <a:p>
            <a:pPr lvl="1"/>
            <a:r>
              <a:rPr lang="en-US" dirty="0" err="1"/>
              <a:t>Crowdstrike</a:t>
            </a:r>
            <a:r>
              <a:rPr lang="en-US" dirty="0"/>
              <a:t>: </a:t>
            </a:r>
            <a:r>
              <a:rPr lang="cs-CZ" dirty="0"/>
              <a:t>Ruské APT skupiny jako nejlepší na světě?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cs-CZ" dirty="0"/>
              <a:t>Více jak tucet</a:t>
            </a:r>
            <a:r>
              <a:rPr lang="en-US" dirty="0"/>
              <a:t> APT </a:t>
            </a:r>
            <a:r>
              <a:rPr lang="cs-CZ" dirty="0" smtClean="0"/>
              <a:t>skupin </a:t>
            </a:r>
            <a:r>
              <a:rPr lang="cs-CZ" dirty="0"/>
              <a:t>s různou úrovní zkušeností, schopností nástrojů a cílů</a:t>
            </a:r>
            <a:endParaRPr lang="en-US" dirty="0"/>
          </a:p>
          <a:p>
            <a:pPr lvl="1"/>
            <a:r>
              <a:rPr lang="cs-CZ" dirty="0"/>
              <a:t>Nejhorší na skupinách útočníků nejsou útoky, ale názvy skupin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Špionáž</a:t>
            </a:r>
            <a:endParaRPr lang="en-US" dirty="0"/>
          </a:p>
          <a:p>
            <a:pPr lvl="1"/>
            <a:r>
              <a:rPr lang="cs-CZ" dirty="0"/>
              <a:t>Ekonomická</a:t>
            </a:r>
            <a:r>
              <a:rPr lang="en-US" dirty="0"/>
              <a:t> (</a:t>
            </a:r>
            <a:r>
              <a:rPr lang="cs-CZ" dirty="0"/>
              <a:t>letecký</a:t>
            </a:r>
            <a:r>
              <a:rPr lang="en-US" dirty="0"/>
              <a:t>,</a:t>
            </a:r>
            <a:r>
              <a:rPr lang="cs-CZ" dirty="0"/>
              <a:t> vesmírný,</a:t>
            </a:r>
            <a:r>
              <a:rPr lang="en-US" dirty="0"/>
              <a:t> </a:t>
            </a:r>
            <a:r>
              <a:rPr lang="cs-CZ" dirty="0"/>
              <a:t>farmaceutický</a:t>
            </a:r>
            <a:r>
              <a:rPr lang="en-US" dirty="0"/>
              <a:t>, </a:t>
            </a:r>
            <a:r>
              <a:rPr lang="cs-CZ" dirty="0"/>
              <a:t>zbrojní</a:t>
            </a:r>
            <a:r>
              <a:rPr lang="en-US" dirty="0"/>
              <a:t> </a:t>
            </a:r>
            <a:r>
              <a:rPr lang="cs-CZ" dirty="0"/>
              <a:t>průmysl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Vlády</a:t>
            </a:r>
            <a:r>
              <a:rPr lang="en-US" dirty="0"/>
              <a:t> (DNC, Bundestag, MFA´s)</a:t>
            </a:r>
          </a:p>
          <a:p>
            <a:pPr lvl="1"/>
            <a:r>
              <a:rPr lang="cs-CZ" dirty="0"/>
              <a:t>Průmysl</a:t>
            </a:r>
            <a:r>
              <a:rPr lang="en-US" dirty="0"/>
              <a:t> (</a:t>
            </a:r>
            <a:r>
              <a:rPr lang="cs-CZ" dirty="0"/>
              <a:t>kritická infrastruktura</a:t>
            </a:r>
            <a:r>
              <a:rPr lang="en-US" dirty="0"/>
              <a:t>)</a:t>
            </a:r>
          </a:p>
          <a:p>
            <a:r>
              <a:rPr lang="cs-CZ" dirty="0"/>
              <a:t>Sabotáž</a:t>
            </a:r>
            <a:endParaRPr lang="en-US" dirty="0"/>
          </a:p>
          <a:p>
            <a:pPr lvl="1"/>
            <a:r>
              <a:rPr lang="en-US" dirty="0"/>
              <a:t>Ransomware/wiper (Maersk)</a:t>
            </a:r>
          </a:p>
          <a:p>
            <a:pPr lvl="1"/>
            <a:r>
              <a:rPr lang="cs-CZ" dirty="0"/>
              <a:t>Průmyslová sabotáž </a:t>
            </a:r>
            <a:r>
              <a:rPr lang="en-US" dirty="0"/>
              <a:t>(</a:t>
            </a:r>
            <a:r>
              <a:rPr lang="cs-CZ" dirty="0"/>
              <a:t>ukrajinská rozvodná síť,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aud</a:t>
            </a:r>
            <a:r>
              <a:rPr lang="cs-CZ" dirty="0" err="1"/>
              <a:t>ský</a:t>
            </a:r>
            <a:r>
              <a:rPr lang="en-US" dirty="0"/>
              <a:t> petro-</a:t>
            </a:r>
            <a:r>
              <a:rPr lang="cs-CZ" dirty="0"/>
              <a:t>chemický závod</a:t>
            </a:r>
            <a:r>
              <a:rPr lang="en-US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00" y="417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672" y="0"/>
            <a:ext cx="11811000" cy="99060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Kapacity</a:t>
            </a:r>
            <a:r>
              <a:rPr lang="en-US" b="1" dirty="0"/>
              <a:t> </a:t>
            </a:r>
            <a:r>
              <a:rPr lang="en-US" b="1" dirty="0" err="1"/>
              <a:t>kybernetické</a:t>
            </a:r>
            <a:r>
              <a:rPr lang="en-US" b="1" dirty="0"/>
              <a:t> </a:t>
            </a:r>
            <a:r>
              <a:rPr lang="en-US" b="1" dirty="0" err="1"/>
              <a:t>bezpečnosti</a:t>
            </a:r>
            <a:r>
              <a:rPr lang="en-US" b="1" dirty="0"/>
              <a:t> a „surveillance state“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672" y="1424737"/>
            <a:ext cx="11575472" cy="49345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Masivní aparát vytvořený ke kontrole ruského internetu, jeho uživatelů a k ochraně ruské telekomunikační infrastruktury</a:t>
            </a:r>
            <a:endParaRPr lang="en-US" dirty="0" smtClean="0"/>
          </a:p>
          <a:p>
            <a:r>
              <a:rPr lang="cs-CZ" dirty="0" smtClean="0"/>
              <a:t>Řada zákonů dávají státu nemalý vliv</a:t>
            </a:r>
            <a:endParaRPr lang="en-US" dirty="0" smtClean="0"/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40-FZ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Zákon o Federální bezpečnostní službě</a:t>
            </a:r>
            <a:endParaRPr lang="en-US" dirty="0" smtClean="0"/>
          </a:p>
          <a:p>
            <a:pPr lvl="1"/>
            <a:r>
              <a:rPr lang="cs-CZ" dirty="0"/>
              <a:t>Federální zákon č.</a:t>
            </a:r>
            <a:r>
              <a:rPr lang="en-US" dirty="0"/>
              <a:t> 241-FZ </a:t>
            </a:r>
            <a:r>
              <a:rPr lang="cs-CZ" dirty="0"/>
              <a:t>-</a:t>
            </a:r>
            <a:r>
              <a:rPr lang="en-US" dirty="0" smtClean="0"/>
              <a:t> </a:t>
            </a:r>
            <a:r>
              <a:rPr lang="cs-CZ" dirty="0" smtClean="0"/>
              <a:t>Zákaz anonymních</a:t>
            </a:r>
            <a:r>
              <a:rPr lang="en-US" dirty="0" smtClean="0"/>
              <a:t> </a:t>
            </a:r>
            <a:r>
              <a:rPr lang="cs-CZ" dirty="0" smtClean="0"/>
              <a:t>komunikačních aplikací (</a:t>
            </a:r>
            <a:r>
              <a:rPr lang="en-US" dirty="0" smtClean="0"/>
              <a:t>Instant </a:t>
            </a:r>
            <a:r>
              <a:rPr lang="cs-CZ" dirty="0" smtClean="0"/>
              <a:t> </a:t>
            </a:r>
            <a:r>
              <a:rPr lang="en-US" dirty="0" smtClean="0"/>
              <a:t>Messaging</a:t>
            </a:r>
            <a:r>
              <a:rPr lang="cs-CZ" dirty="0" smtClean="0"/>
              <a:t>,</a:t>
            </a:r>
            <a:r>
              <a:rPr lang="en-US" dirty="0" smtClean="0"/>
              <a:t> IM)</a:t>
            </a:r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242-FZ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Povinnost sběru, ukládání a zpracování osobních údajů              </a:t>
            </a:r>
          </a:p>
          <a:p>
            <a:pPr marL="457200" lvl="1" indent="0">
              <a:buNone/>
            </a:pPr>
            <a:r>
              <a:rPr lang="cs-CZ" dirty="0" smtClean="0"/>
              <a:t>                                                    ruských  občanů na serverech v Rusku</a:t>
            </a:r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28-FZ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Šíření </a:t>
            </a:r>
            <a:r>
              <a:rPr lang="cs-CZ" dirty="0" err="1" smtClean="0"/>
              <a:t>fake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 je trestáno pokutou. Týká se pouze online médií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cs-CZ" dirty="0" smtClean="0"/>
              <a:t>Alespoň 44 institucí a organizací zabývajících se kybernetickou bezpečnostní/informační válkou</a:t>
            </a:r>
            <a:endParaRPr lang="en-US" dirty="0" smtClean="0"/>
          </a:p>
          <a:p>
            <a:r>
              <a:rPr lang="cs-CZ" dirty="0" smtClean="0"/>
              <a:t>Izolovaný </a:t>
            </a:r>
            <a:r>
              <a:rPr lang="cs-CZ" dirty="0" err="1" smtClean="0"/>
              <a:t>RuNet</a:t>
            </a:r>
            <a:r>
              <a:rPr lang="cs-CZ" dirty="0" smtClean="0"/>
              <a:t> jako dlouhodobý plán?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Federální zákon č.</a:t>
            </a:r>
            <a:r>
              <a:rPr lang="en-US" b="1" dirty="0"/>
              <a:t> 40-FZ </a:t>
            </a:r>
            <a:r>
              <a:rPr lang="cs-CZ" b="1" dirty="0"/>
              <a:t>-</a:t>
            </a:r>
            <a:r>
              <a:rPr lang="en-US" b="1" dirty="0"/>
              <a:t> </a:t>
            </a:r>
            <a:r>
              <a:rPr lang="cs-CZ" b="1" dirty="0"/>
              <a:t>Zákon o Federální bezpečnostní službě</a:t>
            </a:r>
            <a:r>
              <a:rPr lang="en-US" b="1" dirty="0"/>
              <a:t/>
            </a:r>
            <a:br>
              <a:rPr lang="en-US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172"/>
            <a:ext cx="10515600" cy="5073045"/>
          </a:xfrm>
        </p:spPr>
        <p:txBody>
          <a:bodyPr>
            <a:normAutofit/>
          </a:bodyPr>
          <a:lstStyle/>
          <a:p>
            <a:r>
              <a:rPr lang="cs-CZ" sz="2400" i="1" dirty="0"/>
              <a:t>„Státní orgány, stejně jako firmy, vědecké instituce a další organizace </a:t>
            </a:r>
            <a:r>
              <a:rPr lang="cs-CZ" sz="2400" b="1" i="1" u="sng" dirty="0"/>
              <a:t>jsou povinny  poskytovat orgánům FSB podporu</a:t>
            </a:r>
            <a:r>
              <a:rPr lang="cs-CZ" sz="2400" i="1" dirty="0"/>
              <a:t> v plnění jim uložených úkolů</a:t>
            </a:r>
            <a:r>
              <a:rPr lang="cs-CZ" sz="2400" i="1" dirty="0" smtClean="0"/>
              <a:t>.</a:t>
            </a:r>
          </a:p>
          <a:p>
            <a:endParaRPr lang="cs-CZ" sz="2400" dirty="0"/>
          </a:p>
          <a:p>
            <a:r>
              <a:rPr lang="cs-CZ" sz="2400" i="1" dirty="0" smtClean="0"/>
              <a:t> Fyzické </a:t>
            </a:r>
            <a:r>
              <a:rPr lang="cs-CZ" sz="2400" i="1" dirty="0"/>
              <a:t>i právnické osoby v Ruské Federaci zajišťující poštovní služby, </a:t>
            </a:r>
            <a:r>
              <a:rPr lang="cs-CZ" sz="2400" b="1" i="1" u="sng" dirty="0"/>
              <a:t>telekomunikační spojení všeho druhu</a:t>
            </a:r>
            <a:r>
              <a:rPr lang="cs-CZ" sz="2400" i="1" dirty="0"/>
              <a:t>, včetně systémů elektronické, důvěrné a satelitní komunikace, jsou povinny na žádost FSB instalovat do svých systémů doplňková zařízení a software, a zajistit vhodné podmínky nutné pro operativní a technická opatření FSB.</a:t>
            </a:r>
            <a:r>
              <a:rPr lang="cs-CZ" sz="2400" dirty="0"/>
              <a:t> 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i="1" dirty="0" smtClean="0"/>
              <a:t>V </a:t>
            </a:r>
            <a:r>
              <a:rPr lang="cs-CZ" sz="2400" i="1" dirty="0"/>
              <a:t>rámci plnění úkolů pro zajištění bezpečnosti Ruské federace </a:t>
            </a:r>
            <a:r>
              <a:rPr lang="cs-CZ" sz="2400" b="1" i="1" u="sng" dirty="0"/>
              <a:t>mohou být příslušníci FSB přiřazeni ke státním orgánům, firmám, výzkumným institucím nebo jiným organizacím nezávisle na jejich formě vlastnictví</a:t>
            </a:r>
            <a:r>
              <a:rPr lang="cs-CZ" sz="2400" i="1" dirty="0"/>
              <a:t>, a to se souhlasem vedoucích pracovníků, přičemž zůstávají ve vojenské službě.“</a:t>
            </a:r>
            <a:r>
              <a:rPr lang="cs-CZ" sz="2400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10416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672" y="0"/>
            <a:ext cx="11811000" cy="99060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Kapacity</a:t>
            </a:r>
            <a:r>
              <a:rPr lang="en-US" b="1" dirty="0"/>
              <a:t> </a:t>
            </a:r>
            <a:r>
              <a:rPr lang="en-US" b="1" dirty="0" err="1"/>
              <a:t>kybernetické</a:t>
            </a:r>
            <a:r>
              <a:rPr lang="en-US" b="1" dirty="0"/>
              <a:t> </a:t>
            </a:r>
            <a:r>
              <a:rPr lang="en-US" b="1" dirty="0" err="1"/>
              <a:t>bezpečnosti</a:t>
            </a:r>
            <a:r>
              <a:rPr lang="en-US" b="1" dirty="0"/>
              <a:t> a „surveillance state“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672" y="1424737"/>
            <a:ext cx="11575472" cy="49345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Masivní aparát vytvořený ke kontrole ruského internetu, jeho uživatelů a k ochraně ruské telekomunikační infrastruktury</a:t>
            </a:r>
            <a:endParaRPr lang="en-US" dirty="0" smtClean="0"/>
          </a:p>
          <a:p>
            <a:r>
              <a:rPr lang="cs-CZ" dirty="0" smtClean="0"/>
              <a:t>Řada zákonů dávají státu nemalý vliv</a:t>
            </a:r>
            <a:endParaRPr lang="en-US" dirty="0" smtClean="0"/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40-FZ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Zákon o Federální bezpečnostní službě</a:t>
            </a:r>
            <a:endParaRPr lang="en-US" dirty="0" smtClean="0"/>
          </a:p>
          <a:p>
            <a:pPr lvl="1"/>
            <a:r>
              <a:rPr lang="cs-CZ" dirty="0"/>
              <a:t>Federální zákon č.</a:t>
            </a:r>
            <a:r>
              <a:rPr lang="en-US" dirty="0"/>
              <a:t> 241-FZ </a:t>
            </a:r>
            <a:r>
              <a:rPr lang="cs-CZ" dirty="0"/>
              <a:t>-</a:t>
            </a:r>
            <a:r>
              <a:rPr lang="en-US" dirty="0" smtClean="0"/>
              <a:t> </a:t>
            </a:r>
            <a:r>
              <a:rPr lang="cs-CZ" dirty="0" smtClean="0"/>
              <a:t>Zákaz anonymních</a:t>
            </a:r>
            <a:r>
              <a:rPr lang="en-US" dirty="0" smtClean="0"/>
              <a:t> </a:t>
            </a:r>
            <a:r>
              <a:rPr lang="cs-CZ" dirty="0" smtClean="0"/>
              <a:t>komunikačních aplikací (</a:t>
            </a:r>
            <a:r>
              <a:rPr lang="en-US" dirty="0" smtClean="0"/>
              <a:t>Instant </a:t>
            </a:r>
            <a:r>
              <a:rPr lang="cs-CZ" dirty="0" smtClean="0"/>
              <a:t> </a:t>
            </a:r>
            <a:r>
              <a:rPr lang="en-US" dirty="0" smtClean="0"/>
              <a:t>Messaging</a:t>
            </a:r>
            <a:r>
              <a:rPr lang="cs-CZ" dirty="0" smtClean="0"/>
              <a:t>,</a:t>
            </a:r>
            <a:r>
              <a:rPr lang="en-US" dirty="0" smtClean="0"/>
              <a:t> IM)</a:t>
            </a:r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242-FZ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Povinnost sběru, ukládání a zpracování osobních údajů              </a:t>
            </a:r>
          </a:p>
          <a:p>
            <a:pPr marL="457200" lvl="1" indent="0">
              <a:buNone/>
            </a:pPr>
            <a:r>
              <a:rPr lang="cs-CZ" dirty="0" smtClean="0"/>
              <a:t>                                                    ruských  občanů na serverech v Rusku</a:t>
            </a:r>
          </a:p>
          <a:p>
            <a:pPr lvl="1"/>
            <a:r>
              <a:rPr lang="cs-CZ" dirty="0" smtClean="0"/>
              <a:t>Federální zákon č.</a:t>
            </a:r>
            <a:r>
              <a:rPr lang="en-US" dirty="0" smtClean="0"/>
              <a:t> 28-FZ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 smtClean="0"/>
              <a:t>Šíření </a:t>
            </a:r>
            <a:r>
              <a:rPr lang="cs-CZ" dirty="0" err="1" smtClean="0"/>
              <a:t>fake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 je trestáno pokutou. Týká se pouze online médií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cs-CZ" dirty="0" smtClean="0"/>
              <a:t>Alespoň 44 institucí a organizací zabývajících se kybernetickou bezpečnostní/informační válkou</a:t>
            </a:r>
            <a:endParaRPr lang="en-US" dirty="0" smtClean="0"/>
          </a:p>
          <a:p>
            <a:r>
              <a:rPr lang="cs-CZ" dirty="0" smtClean="0"/>
              <a:t>Izolovaný </a:t>
            </a:r>
            <a:r>
              <a:rPr lang="cs-CZ" dirty="0" err="1" smtClean="0"/>
              <a:t>RuNet</a:t>
            </a:r>
            <a:r>
              <a:rPr lang="cs-CZ" dirty="0" smtClean="0"/>
              <a:t> jako dlouhodobý plán?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3613"/>
            <a:ext cx="10515600" cy="772299"/>
          </a:xfrm>
        </p:spPr>
        <p:txBody>
          <a:bodyPr/>
          <a:lstStyle/>
          <a:p>
            <a:r>
              <a:rPr lang="cs-CZ" b="1" dirty="0" smtClean="0"/>
              <a:t>Michael Myklín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8090" y="159394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Národní úřad pro kybernetickou a informační bezpečnost </a:t>
            </a:r>
            <a:r>
              <a:rPr lang="en-US" dirty="0" smtClean="0"/>
              <a:t>(NÚKIB)</a:t>
            </a:r>
          </a:p>
          <a:p>
            <a:r>
              <a:rPr lang="cs-CZ" dirty="0" smtClean="0"/>
              <a:t>Oddělení strategických analýz a informací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cs-CZ" dirty="0" err="1" smtClean="0"/>
              <a:t>ost</a:t>
            </a:r>
            <a:r>
              <a:rPr lang="cs-CZ" dirty="0" smtClean="0"/>
              <a:t>-sovětský prostor</a:t>
            </a:r>
            <a:endParaRPr lang="en-US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 smtClean="0"/>
          </a:p>
          <a:p>
            <a:r>
              <a:rPr lang="en-US" dirty="0" smtClean="0"/>
              <a:t>Masaryk</a:t>
            </a:r>
            <a:r>
              <a:rPr lang="cs-CZ" dirty="0" smtClean="0"/>
              <a:t>ova univerzita</a:t>
            </a:r>
            <a:r>
              <a:rPr lang="en-US" dirty="0" smtClean="0"/>
              <a:t> (</a:t>
            </a:r>
            <a:r>
              <a:rPr lang="en-US" dirty="0" err="1" smtClean="0"/>
              <a:t>Bc</a:t>
            </a:r>
            <a:r>
              <a:rPr lang="en-US" dirty="0" smtClean="0"/>
              <a:t>. </a:t>
            </a:r>
            <a:r>
              <a:rPr lang="cs-CZ" dirty="0" smtClean="0"/>
              <a:t>a</a:t>
            </a:r>
            <a:r>
              <a:rPr lang="en-US" dirty="0" smtClean="0"/>
              <a:t> Mgr.)</a:t>
            </a:r>
          </a:p>
          <a:p>
            <a:r>
              <a:rPr lang="en-US" dirty="0" smtClean="0"/>
              <a:t>Ph.D. in progress (</a:t>
            </a:r>
            <a:r>
              <a:rPr lang="en-US" dirty="0" err="1" smtClean="0"/>
              <a:t>Panslavism</a:t>
            </a:r>
            <a:r>
              <a:rPr lang="en-US" dirty="0" smtClean="0"/>
              <a:t> in Russian Psychological Operations, Case Study of Czech Republic)</a:t>
            </a:r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9" y="2129323"/>
            <a:ext cx="3234170" cy="258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3185"/>
            <a:ext cx="10515600" cy="738846"/>
          </a:xfrm>
        </p:spPr>
        <p:txBody>
          <a:bodyPr>
            <a:noAutofit/>
          </a:bodyPr>
          <a:lstStyle/>
          <a:p>
            <a:pPr lvl="1"/>
            <a:r>
              <a:rPr lang="cs-CZ" sz="4000" b="1" dirty="0" smtClean="0">
                <a:latin typeface="+mj-lt"/>
              </a:rPr>
              <a:t>Co Kreml chce, abyste si mysleli vs. skutečnost</a:t>
            </a:r>
            <a:r>
              <a:rPr lang="en-US" sz="4000" b="1" dirty="0" smtClean="0">
                <a:latin typeface="+mj-lt"/>
              </a:rPr>
              <a:t/>
            </a:r>
            <a:br>
              <a:rPr lang="en-US" sz="4000" b="1" dirty="0" smtClean="0">
                <a:latin typeface="+mj-lt"/>
              </a:rPr>
            </a:br>
            <a:endParaRPr lang="en-US" sz="4000" b="1" dirty="0" smtClean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361" y="178461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Rusko - schopné, nebezpečné, ale stále jen státní aktér se všemi plusy i mínusy, které s tím souvisí</a:t>
            </a:r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JAKÉ???</a:t>
            </a:r>
            <a:endParaRPr lang="en-US" dirty="0"/>
          </a:p>
        </p:txBody>
      </p:sp>
      <p:pic>
        <p:nvPicPr>
          <p:cNvPr id="4" name="Obrázek 3" descr="Obsah obrázku osoba, brýle, ochranné brýle, sníh&#10;&#10;Popis byl vytvořen automaticky">
            <a:extLst>
              <a:ext uri="{FF2B5EF4-FFF2-40B4-BE49-F238E27FC236}">
                <a16:creationId xmlns:a16="http://schemas.microsoft.com/office/drawing/2014/main" id="{B74F7728-C29D-4CE3-80CB-4974D3F98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33" y="100560"/>
            <a:ext cx="1795969" cy="17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Kreml chce, abyste si mysleli vs. skutečnost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Rusko - schopné, nebezpečné, ale stále jen státní aktér se všemi plusy i mínusy, které s tím souvisí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Korupce, byrokracie, lenost, překrývající se jurisdikce, politické hašteření a chyby</a:t>
            </a:r>
          </a:p>
          <a:p>
            <a:endParaRPr lang="cs-CZ" dirty="0"/>
          </a:p>
          <a:p>
            <a:r>
              <a:rPr lang="cs-CZ" dirty="0" smtClean="0"/>
              <a:t>Ruské kapacity i schopnosti jsou občas přeháněny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TLDR: Not great, not terrible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9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60" y="277968"/>
            <a:ext cx="7598279" cy="52702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3025" y="6311590"/>
            <a:ext cx="83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Zdroj: </a:t>
            </a:r>
            <a:r>
              <a:rPr lang="cs-CZ" dirty="0" err="1" smtClean="0"/>
              <a:t>Galeotti</a:t>
            </a:r>
            <a:r>
              <a:rPr lang="cs-CZ" dirty="0" smtClean="0"/>
              <a:t>, Mark. 2016. </a:t>
            </a:r>
            <a:r>
              <a:rPr lang="fr-FR" dirty="0" smtClean="0"/>
              <a:t>Putin’s hydra: Inside Russia’s intelligence services</a:t>
            </a:r>
            <a:r>
              <a:rPr lang="cs-CZ" dirty="0" smtClean="0"/>
              <a:t>. ECFR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3185"/>
            <a:ext cx="10515600" cy="73884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Co Kreml chce, abyste si mysleli vs. skutečnost</a:t>
            </a:r>
            <a:r>
              <a:rPr lang="en-US" b="1" dirty="0"/>
              <a:t/>
            </a:r>
            <a:br>
              <a:rPr lang="en-US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361" y="178461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Rusko - schopné, nebezpečné, ale stále jen státní aktér se všemi plusy i mínusy, které s tím souvisí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Korupce, byrokracie, lenost, překrývající se jurisdikce, politické hašteření a chyby</a:t>
            </a:r>
          </a:p>
          <a:p>
            <a:endParaRPr lang="cs-CZ" dirty="0"/>
          </a:p>
          <a:p>
            <a:r>
              <a:rPr lang="cs-CZ" dirty="0"/>
              <a:t>Ruské kapacity i schopnosti jsou občas přeháněny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TLDR: Not great, not terrible</a:t>
            </a:r>
          </a:p>
          <a:p>
            <a:endParaRPr lang="cs-CZ" dirty="0"/>
          </a:p>
        </p:txBody>
      </p:sp>
      <p:pic>
        <p:nvPicPr>
          <p:cNvPr id="4" name="Obrázek 3" descr="Obsah obrázku osoba, brýle, ochranné brýle, sníh&#10;&#10;Popis byl vytvořen automaticky">
            <a:extLst>
              <a:ext uri="{FF2B5EF4-FFF2-40B4-BE49-F238E27FC236}">
                <a16:creationId xmlns:a16="http://schemas.microsoft.com/office/drawing/2014/main" id="{B74F7728-C29D-4CE3-80CB-4974D3F98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33" y="100560"/>
            <a:ext cx="1795969" cy="17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8" y="245327"/>
            <a:ext cx="3378217" cy="50068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73" y="245327"/>
            <a:ext cx="4117464" cy="50068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810" y="86663"/>
            <a:ext cx="3499814" cy="51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9932"/>
            <a:ext cx="10515600" cy="90324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Co Kreml chce, abyste si mysleli vs. skutečnost</a:t>
            </a:r>
            <a:r>
              <a:rPr lang="en-US" b="1" dirty="0"/>
              <a:t/>
            </a:r>
            <a:br>
              <a:rPr lang="en-US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361" y="178461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Rusko - schopné, nebezpečné, ale stále jen státní aktér se všemi plusy i mínusy, které s tím souvisí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Korupce, byrokracie, lenost, překrývající se jurisdikce, politické hašteření a chyby</a:t>
            </a:r>
          </a:p>
          <a:p>
            <a:endParaRPr lang="cs-CZ" dirty="0"/>
          </a:p>
          <a:p>
            <a:r>
              <a:rPr lang="cs-CZ" dirty="0"/>
              <a:t>Ruské kapacity i schopnosti jsou občas přeháněny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TLDR: Not great, not terrible</a:t>
            </a:r>
          </a:p>
          <a:p>
            <a:endParaRPr lang="cs-CZ" dirty="0"/>
          </a:p>
        </p:txBody>
      </p:sp>
      <p:pic>
        <p:nvPicPr>
          <p:cNvPr id="4" name="Obrázek 3" descr="Obsah obrázku osoba, brýle, ochranné brýle, sníh&#10;&#10;Popis byl vytvořen automaticky">
            <a:extLst>
              <a:ext uri="{FF2B5EF4-FFF2-40B4-BE49-F238E27FC236}">
                <a16:creationId xmlns:a16="http://schemas.microsoft.com/office/drawing/2014/main" id="{B74F7728-C29D-4CE3-80CB-4974D3F98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33" y="58995"/>
            <a:ext cx="1795969" cy="17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7" y="1027906"/>
            <a:ext cx="4887985" cy="4887985"/>
          </a:xfrm>
        </p:spPr>
      </p:pic>
    </p:spTree>
    <p:extLst>
      <p:ext uri="{BB962C8B-B14F-4D97-AF65-F5344CB8AC3E}">
        <p14:creationId xmlns:p14="http://schemas.microsoft.com/office/powerpoint/2010/main" val="2902461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Ruská kyber hrozba vůči České republice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Případy a poučení</a:t>
            </a:r>
            <a:r>
              <a:rPr lang="en-US" b="1" dirty="0" smtClean="0"/>
              <a:t>:</a:t>
            </a:r>
          </a:p>
          <a:p>
            <a:r>
              <a:rPr lang="cs-CZ" dirty="0" smtClean="0"/>
              <a:t>Ministerstvo zahraničních věcí ČR</a:t>
            </a:r>
            <a:endParaRPr lang="en-US" dirty="0" smtClean="0"/>
          </a:p>
          <a:p>
            <a:r>
              <a:rPr lang="cs-CZ" dirty="0"/>
              <a:t>Ruští hackeři v Praze</a:t>
            </a:r>
            <a:endParaRPr lang="en-US" dirty="0"/>
          </a:p>
          <a:p>
            <a:r>
              <a:rPr lang="cs-CZ" dirty="0"/>
              <a:t>Případ </a:t>
            </a:r>
            <a:r>
              <a:rPr lang="en-US" dirty="0" err="1"/>
              <a:t>Koněv</a:t>
            </a:r>
            <a:r>
              <a:rPr lang="cs-CZ" dirty="0"/>
              <a:t> – útoky, které se nestaly</a:t>
            </a:r>
          </a:p>
          <a:p>
            <a:r>
              <a:rPr lang="cs-CZ" dirty="0"/>
              <a:t>Výzva ruské kyber hrozby pro Českou republiku (a jinde)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502" y="0"/>
            <a:ext cx="11712498" cy="1383173"/>
          </a:xfrm>
        </p:spPr>
        <p:txBody>
          <a:bodyPr/>
          <a:lstStyle/>
          <a:p>
            <a:r>
              <a:rPr lang="cs-CZ" b="1" dirty="0" smtClean="0"/>
              <a:t>Kybernetické útoky proti Ministerstvu zahraničí</a:t>
            </a:r>
            <a:endParaRPr lang="en-US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5" y="1628500"/>
            <a:ext cx="10515600" cy="4351338"/>
          </a:xfrm>
        </p:spPr>
        <p:txBody>
          <a:bodyPr/>
          <a:lstStyle/>
          <a:p>
            <a:r>
              <a:rPr lang="cs-CZ" dirty="0" smtClean="0"/>
              <a:t>Několik rozsáhlých špionážních kampaní proti MZV</a:t>
            </a:r>
            <a:endParaRPr lang="en-US" dirty="0" smtClean="0"/>
          </a:p>
          <a:p>
            <a:pPr lvl="1"/>
            <a:r>
              <a:rPr lang="cs-CZ" dirty="0" smtClean="0"/>
              <a:t>Podezřelí jsou ruští a čínští hackeři</a:t>
            </a:r>
            <a:endParaRPr lang="en-US" dirty="0" smtClean="0"/>
          </a:p>
          <a:p>
            <a:r>
              <a:rPr lang="en-US" dirty="0" smtClean="0"/>
              <a:t>2016/17</a:t>
            </a:r>
          </a:p>
          <a:p>
            <a:pPr lvl="1"/>
            <a:r>
              <a:rPr lang="cs-CZ" dirty="0" smtClean="0"/>
              <a:t>Více než 150 e-mailových účtů kompromitováno, včetně těch patřících nejvyššímu vedení</a:t>
            </a:r>
            <a:r>
              <a:rPr lang="en-US" dirty="0" smtClean="0"/>
              <a:t> (Turla/FSB)</a:t>
            </a:r>
          </a:p>
          <a:p>
            <a:pPr lvl="1"/>
            <a:r>
              <a:rPr lang="en-US" dirty="0" smtClean="0"/>
              <a:t>Brute-force </a:t>
            </a:r>
            <a:r>
              <a:rPr lang="cs-CZ" dirty="0" smtClean="0"/>
              <a:t>útoky proti e-mailovým účtům </a:t>
            </a:r>
            <a:r>
              <a:rPr lang="en-US" dirty="0" smtClean="0"/>
              <a:t>(</a:t>
            </a:r>
            <a:r>
              <a:rPr lang="en-US" dirty="0" err="1" smtClean="0"/>
              <a:t>Sofacy</a:t>
            </a:r>
            <a:r>
              <a:rPr lang="en-US" dirty="0" smtClean="0"/>
              <a:t>/GRU) </a:t>
            </a:r>
          </a:p>
          <a:p>
            <a:r>
              <a:rPr lang="en-US" dirty="0" smtClean="0"/>
              <a:t>2019</a:t>
            </a:r>
          </a:p>
          <a:p>
            <a:pPr lvl="1"/>
            <a:r>
              <a:rPr lang="cs-CZ" dirty="0" smtClean="0"/>
              <a:t>Česká stálá delegace při</a:t>
            </a:r>
            <a:r>
              <a:rPr lang="en-US" dirty="0" smtClean="0"/>
              <a:t> NATO HQ</a:t>
            </a:r>
          </a:p>
          <a:p>
            <a:pPr lvl="1"/>
            <a:r>
              <a:rPr lang="en-US" dirty="0" err="1" smtClean="0"/>
              <a:t>Deník</a:t>
            </a:r>
            <a:r>
              <a:rPr lang="en-US" dirty="0" smtClean="0"/>
              <a:t> N: </a:t>
            </a:r>
            <a:r>
              <a:rPr lang="cs-CZ" dirty="0" smtClean="0"/>
              <a:t>Ruští hackeři zodpovědní za útok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610"/>
            <a:ext cx="10515600" cy="1068663"/>
          </a:xfrm>
        </p:spPr>
        <p:txBody>
          <a:bodyPr/>
          <a:lstStyle/>
          <a:p>
            <a:r>
              <a:rPr lang="cs-CZ" b="1" dirty="0" smtClean="0"/>
              <a:t>Ruští hackeři v Praze</a:t>
            </a:r>
            <a:endParaRPr lang="en-US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FSB </a:t>
            </a:r>
            <a:r>
              <a:rPr lang="cs-CZ" dirty="0" smtClean="0"/>
              <a:t>využívalo dvě české IT společnosti jako krytí pro hackery a jejich aktivity</a:t>
            </a:r>
          </a:p>
          <a:p>
            <a:r>
              <a:rPr lang="cs-CZ" dirty="0" smtClean="0"/>
              <a:t>Operace odkryta Bezpečnostní informační službou (BIS)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Poučení?</a:t>
            </a:r>
            <a:endParaRPr lang="en-US" dirty="0" smtClean="0"/>
          </a:p>
          <a:p>
            <a:pPr lvl="1"/>
            <a:r>
              <a:rPr lang="cs-CZ" dirty="0" smtClean="0"/>
              <a:t>Ruští hackeři operují i mimo území Ruska, dokonce ve státech NATO a delší časové období. Proč v Praze?</a:t>
            </a:r>
            <a:r>
              <a:rPr lang="en-US" dirty="0" smtClean="0"/>
              <a:t> </a:t>
            </a:r>
            <a:endParaRPr lang="cs-CZ" dirty="0" smtClean="0"/>
          </a:p>
          <a:p>
            <a:pPr lvl="2"/>
            <a:r>
              <a:rPr lang="cs-CZ" dirty="0" smtClean="0"/>
              <a:t>Podpora z ambasády</a:t>
            </a:r>
            <a:endParaRPr lang="en-US" dirty="0" smtClean="0"/>
          </a:p>
          <a:p>
            <a:pPr lvl="2"/>
            <a:r>
              <a:rPr lang="cs-CZ" dirty="0" smtClean="0"/>
              <a:t>Zakrýt původce útoku</a:t>
            </a:r>
            <a:endParaRPr lang="en-US" dirty="0" smtClean="0"/>
          </a:p>
          <a:p>
            <a:pPr lvl="2"/>
            <a:r>
              <a:rPr lang="cs-CZ" dirty="0" smtClean="0"/>
              <a:t>Blízkost k cíli </a:t>
            </a:r>
            <a:r>
              <a:rPr lang="en-US" dirty="0" smtClean="0"/>
              <a:t>(HUMINT)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5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727695"/>
          </a:xfrm>
        </p:spPr>
        <p:txBody>
          <a:bodyPr/>
          <a:lstStyle/>
          <a:p>
            <a:r>
              <a:rPr lang="cs-CZ" b="1" dirty="0" smtClean="0"/>
              <a:t>Obsah prezentace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Kyber elementy v ruském strategickém myšlení</a:t>
            </a:r>
            <a:endParaRPr lang="en-US" dirty="0" smtClean="0"/>
          </a:p>
          <a:p>
            <a:pPr lvl="1"/>
            <a:r>
              <a:rPr lang="cs-CZ" dirty="0" smtClean="0"/>
              <a:t>Ofenzivní kybernetické kapacity</a:t>
            </a:r>
            <a:endParaRPr lang="en-US" dirty="0" smtClean="0"/>
          </a:p>
          <a:p>
            <a:pPr lvl="1"/>
            <a:r>
              <a:rPr lang="cs-CZ" dirty="0" smtClean="0"/>
              <a:t>Kapacity kybernetické bezpečnosti a „</a:t>
            </a:r>
            <a:r>
              <a:rPr lang="en-US" dirty="0" smtClean="0"/>
              <a:t>surveillance state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Co Kreml chce, abyste si mysleli vs. skutečnost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cs-CZ" dirty="0" smtClean="0"/>
              <a:t>Ruská kyber hrozba vůči České republice</a:t>
            </a:r>
            <a:endParaRPr lang="en-US" dirty="0" smtClean="0"/>
          </a:p>
          <a:p>
            <a:pPr lvl="1"/>
            <a:r>
              <a:rPr lang="cs-CZ" dirty="0" smtClean="0"/>
              <a:t>Kybernetické útoky proti českému Ministerstvu zahraničních věcí ČR</a:t>
            </a:r>
            <a:endParaRPr lang="en-US" dirty="0" smtClean="0"/>
          </a:p>
          <a:p>
            <a:pPr lvl="1"/>
            <a:r>
              <a:rPr lang="cs-CZ" dirty="0" smtClean="0"/>
              <a:t>Ruští hackeři v Praze</a:t>
            </a:r>
            <a:endParaRPr lang="en-US" dirty="0" smtClean="0"/>
          </a:p>
          <a:p>
            <a:pPr lvl="1"/>
            <a:r>
              <a:rPr lang="cs-CZ" dirty="0" smtClean="0"/>
              <a:t>Případ </a:t>
            </a:r>
            <a:r>
              <a:rPr lang="en-US" dirty="0" err="1" smtClean="0"/>
              <a:t>Koněv</a:t>
            </a:r>
            <a:r>
              <a:rPr lang="cs-CZ" dirty="0"/>
              <a:t> </a:t>
            </a:r>
            <a:r>
              <a:rPr lang="cs-CZ" dirty="0" smtClean="0"/>
              <a:t>– útoky, které se nestaly</a:t>
            </a:r>
          </a:p>
          <a:p>
            <a:pPr lvl="1"/>
            <a:r>
              <a:rPr lang="cs-CZ" dirty="0" smtClean="0"/>
              <a:t>Výzva ruské kyber hrozby pro Českou republiku (a jinde)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Obrázek 3" descr="Obsah obrázku osoba, zeď, fotka, obloha&#10;&#10;Popis byl vytvořen automaticky">
            <a:extLst>
              <a:ext uri="{FF2B5EF4-FFF2-40B4-BE49-F238E27FC236}">
                <a16:creationId xmlns:a16="http://schemas.microsoft.com/office/drawing/2014/main" id="{16BBE96D-CE54-450F-8951-7B2C774B2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1" y="242461"/>
            <a:ext cx="2357718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319730"/>
            <a:ext cx="5597237" cy="60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33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Případ </a:t>
            </a:r>
            <a:r>
              <a:rPr lang="en-US" b="1" dirty="0" err="1"/>
              <a:t>Koněv</a:t>
            </a:r>
            <a:r>
              <a:rPr lang="cs-CZ" b="1" dirty="0"/>
              <a:t> – útoky, které se nestaly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Ruské MZV nespokojené s plány na přesun/odstranění sochy Maršála Ivana </a:t>
            </a:r>
            <a:r>
              <a:rPr lang="cs-CZ" dirty="0" err="1" smtClean="0"/>
              <a:t>Koněva</a:t>
            </a:r>
            <a:r>
              <a:rPr lang="cs-CZ" dirty="0" smtClean="0"/>
              <a:t> z jeho původního místa</a:t>
            </a:r>
            <a:endParaRPr lang="en-US" dirty="0" smtClean="0"/>
          </a:p>
          <a:p>
            <a:r>
              <a:rPr lang="cs-CZ" dirty="0" smtClean="0"/>
              <a:t>Podobnost případu s Estonskem </a:t>
            </a:r>
            <a:r>
              <a:rPr lang="en-US" dirty="0" smtClean="0"/>
              <a:t>(2007)</a:t>
            </a:r>
          </a:p>
          <a:p>
            <a:pPr lvl="1"/>
            <a:r>
              <a:rPr lang="cs-CZ" dirty="0" smtClean="0"/>
              <a:t>Přesun bronzové sochy sovětského vojáka</a:t>
            </a:r>
            <a:endParaRPr lang="en-US" dirty="0" smtClean="0"/>
          </a:p>
          <a:p>
            <a:pPr lvl="1"/>
            <a:r>
              <a:rPr lang="cs-CZ" dirty="0" smtClean="0"/>
              <a:t>Kyber útoky </a:t>
            </a:r>
            <a:r>
              <a:rPr lang="en-US" dirty="0" smtClean="0"/>
              <a:t>(DDoS) </a:t>
            </a:r>
            <a:r>
              <a:rPr lang="cs-CZ" dirty="0" smtClean="0"/>
              <a:t>proti estonským státních institucím, bankám a médiím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NÚKIB </a:t>
            </a:r>
            <a:r>
              <a:rPr lang="cs-CZ" dirty="0" smtClean="0"/>
              <a:t>počítal s možností útoků, ale nic se nestalo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err="1" smtClean="0"/>
              <a:t>Reflexiní</a:t>
            </a:r>
            <a:r>
              <a:rPr lang="cs-CZ" dirty="0" smtClean="0"/>
              <a:t> operace české kontrarozvědky nebo jen šťastná náhoda?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Identifikace proruských skupin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8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81" y="144812"/>
            <a:ext cx="9105038" cy="5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2824"/>
            <a:ext cx="10515600" cy="560426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Koněv</a:t>
            </a:r>
            <a:r>
              <a:rPr lang="cs-CZ" b="1" dirty="0" smtClean="0"/>
              <a:t> case</a:t>
            </a:r>
            <a:r>
              <a:rPr lang="en-US" b="1" dirty="0" smtClean="0"/>
              <a:t> – attacks that didn´t happen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59780" y="12047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Ruské MZV nespokojené s plány na přesun/odstranění sochy Maršála Ivana </a:t>
            </a:r>
            <a:r>
              <a:rPr lang="cs-CZ" dirty="0" err="1"/>
              <a:t>Koněva</a:t>
            </a:r>
            <a:r>
              <a:rPr lang="cs-CZ" dirty="0"/>
              <a:t> z jeho původního místa</a:t>
            </a:r>
            <a:endParaRPr lang="en-US" dirty="0"/>
          </a:p>
          <a:p>
            <a:r>
              <a:rPr lang="cs-CZ" dirty="0"/>
              <a:t>Podobnost případu s Estonskem </a:t>
            </a:r>
            <a:r>
              <a:rPr lang="en-US" dirty="0"/>
              <a:t>(2007)</a:t>
            </a:r>
          </a:p>
          <a:p>
            <a:pPr lvl="1"/>
            <a:r>
              <a:rPr lang="cs-CZ" dirty="0"/>
              <a:t>Přesun bronzové sochy sovětského vojáka</a:t>
            </a:r>
            <a:endParaRPr lang="en-US" dirty="0"/>
          </a:p>
          <a:p>
            <a:pPr lvl="1"/>
            <a:r>
              <a:rPr lang="cs-CZ" dirty="0"/>
              <a:t>Kyber útoky </a:t>
            </a:r>
            <a:r>
              <a:rPr lang="en-US" dirty="0"/>
              <a:t>(DDoS) </a:t>
            </a:r>
            <a:r>
              <a:rPr lang="cs-CZ" dirty="0"/>
              <a:t>proti estonským státních institucím, bankám a médiím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NÚKIB </a:t>
            </a:r>
            <a:r>
              <a:rPr lang="cs-CZ" dirty="0"/>
              <a:t>počítal s možností útoků, ale nic se nestalo</a:t>
            </a:r>
            <a:endParaRPr lang="en-US" dirty="0"/>
          </a:p>
          <a:p>
            <a:endParaRPr lang="en-US" dirty="0"/>
          </a:p>
          <a:p>
            <a:r>
              <a:rPr lang="cs-CZ" dirty="0" err="1"/>
              <a:t>Reflexiní</a:t>
            </a:r>
            <a:r>
              <a:rPr lang="cs-CZ" dirty="0"/>
              <a:t> operace české kontrarozvědky nebo jen šťastná náhoda?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Identifikace proruských skupin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2824"/>
            <a:ext cx="10515600" cy="560426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Koněv</a:t>
            </a:r>
            <a:r>
              <a:rPr lang="cs-CZ" b="1" dirty="0" smtClean="0"/>
              <a:t> case</a:t>
            </a:r>
            <a:r>
              <a:rPr lang="en-US" b="1" dirty="0" smtClean="0"/>
              <a:t> – attacks that didn´t happen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59780" y="12047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Ruské MZV nespokojené s plány na přesun/odstranění sochy Maršála Ivana </a:t>
            </a:r>
            <a:r>
              <a:rPr lang="cs-CZ" dirty="0" err="1"/>
              <a:t>Koněva</a:t>
            </a:r>
            <a:r>
              <a:rPr lang="cs-CZ" dirty="0"/>
              <a:t> z jeho původního místa</a:t>
            </a:r>
            <a:endParaRPr lang="en-US" dirty="0"/>
          </a:p>
          <a:p>
            <a:r>
              <a:rPr lang="cs-CZ" dirty="0"/>
              <a:t>Podobnost případu s Estonskem </a:t>
            </a:r>
            <a:r>
              <a:rPr lang="en-US" dirty="0"/>
              <a:t>(2007)</a:t>
            </a:r>
          </a:p>
          <a:p>
            <a:pPr lvl="1"/>
            <a:r>
              <a:rPr lang="cs-CZ" dirty="0"/>
              <a:t>Přesun bronzové sochy sovětského vojáka</a:t>
            </a:r>
            <a:endParaRPr lang="en-US" dirty="0"/>
          </a:p>
          <a:p>
            <a:pPr lvl="1"/>
            <a:r>
              <a:rPr lang="cs-CZ" dirty="0"/>
              <a:t>Kyber útoky </a:t>
            </a:r>
            <a:r>
              <a:rPr lang="en-US" dirty="0"/>
              <a:t>(DDoS) </a:t>
            </a:r>
            <a:r>
              <a:rPr lang="cs-CZ" dirty="0"/>
              <a:t>proti estonským státních institucím, bankám a médiím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NÚKIB </a:t>
            </a:r>
            <a:r>
              <a:rPr lang="cs-CZ" dirty="0"/>
              <a:t>počítal s možností útoků, ale nic se nestalo</a:t>
            </a:r>
            <a:endParaRPr lang="en-US" dirty="0"/>
          </a:p>
          <a:p>
            <a:endParaRPr lang="en-US" dirty="0"/>
          </a:p>
          <a:p>
            <a:r>
              <a:rPr lang="cs-CZ" dirty="0" err="1"/>
              <a:t>Reflexiní</a:t>
            </a:r>
            <a:r>
              <a:rPr lang="cs-CZ" dirty="0"/>
              <a:t> operace české kontrarozvědky nebo jen šťastná náhoda?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Identifikace proruských skupin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52" y="903250"/>
            <a:ext cx="6773495" cy="47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462"/>
            <a:ext cx="10515600" cy="763143"/>
          </a:xfrm>
        </p:spPr>
        <p:txBody>
          <a:bodyPr/>
          <a:lstStyle/>
          <a:p>
            <a:r>
              <a:rPr lang="cs-CZ" b="1" dirty="0" err="1" smtClean="0"/>
              <a:t>Koněv</a:t>
            </a:r>
            <a:r>
              <a:rPr lang="cs-CZ" b="1" dirty="0" smtClean="0"/>
              <a:t> case</a:t>
            </a:r>
            <a:r>
              <a:rPr lang="en-US" b="1" dirty="0" smtClean="0"/>
              <a:t> – attacks that didn´t happen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Ruské MZV nespokojené s plány na přesun/odstranění sochy Maršála Ivana </a:t>
            </a:r>
            <a:r>
              <a:rPr lang="cs-CZ" dirty="0" err="1"/>
              <a:t>Koněva</a:t>
            </a:r>
            <a:r>
              <a:rPr lang="cs-CZ" dirty="0"/>
              <a:t> z jeho původního místa</a:t>
            </a:r>
            <a:endParaRPr lang="en-US" dirty="0"/>
          </a:p>
          <a:p>
            <a:r>
              <a:rPr lang="cs-CZ" dirty="0"/>
              <a:t>Podobnost případu s Estonskem </a:t>
            </a:r>
            <a:r>
              <a:rPr lang="en-US" dirty="0"/>
              <a:t>(2007)</a:t>
            </a:r>
          </a:p>
          <a:p>
            <a:pPr lvl="1"/>
            <a:r>
              <a:rPr lang="cs-CZ" dirty="0"/>
              <a:t>Přesun bronzové sochy sovětského vojáka</a:t>
            </a:r>
            <a:endParaRPr lang="en-US" dirty="0"/>
          </a:p>
          <a:p>
            <a:pPr lvl="1"/>
            <a:r>
              <a:rPr lang="cs-CZ" dirty="0"/>
              <a:t>Kyber útoky </a:t>
            </a:r>
            <a:r>
              <a:rPr lang="en-US" dirty="0"/>
              <a:t>(DDoS) </a:t>
            </a:r>
            <a:r>
              <a:rPr lang="cs-CZ" dirty="0"/>
              <a:t>proti estonským státních institucím, bankám a médiím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NÚKIB </a:t>
            </a:r>
            <a:r>
              <a:rPr lang="cs-CZ" dirty="0"/>
              <a:t>počítal s možností útoků, ale nic se nestalo</a:t>
            </a:r>
            <a:endParaRPr lang="en-US" dirty="0"/>
          </a:p>
          <a:p>
            <a:endParaRPr lang="en-US" dirty="0"/>
          </a:p>
          <a:p>
            <a:r>
              <a:rPr lang="cs-CZ" dirty="0" err="1"/>
              <a:t>Reflexiní</a:t>
            </a:r>
            <a:r>
              <a:rPr lang="cs-CZ" dirty="0"/>
              <a:t> operace české kontrarozvědky nebo jen šťastná náhoda?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Identifikace proruských skupin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28" y="365125"/>
            <a:ext cx="5660344" cy="56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673" y="226580"/>
            <a:ext cx="11353800" cy="99532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Výzva ruské kyber hrozby pro Českou republiku (a jinde)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40310"/>
            <a:ext cx="10515600" cy="4348977"/>
          </a:xfrm>
        </p:spPr>
        <p:txBody>
          <a:bodyPr>
            <a:normAutofit/>
          </a:bodyPr>
          <a:lstStyle/>
          <a:p>
            <a:r>
              <a:rPr lang="cs-CZ" dirty="0" smtClean="0"/>
              <a:t>Nedostatek peněz na lidi, vzdělávání a nástroje (HW, SW) ve státních institucí</a:t>
            </a:r>
          </a:p>
          <a:p>
            <a:endParaRPr lang="en-US" dirty="0" smtClean="0"/>
          </a:p>
          <a:p>
            <a:r>
              <a:rPr lang="cs-CZ" dirty="0" smtClean="0"/>
              <a:t>Rozpačité reakce vlády na kybernetické útoky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Nejasné vztahy mezi státem a soukromými společnostmi v Rusku</a:t>
            </a:r>
            <a:endParaRPr lang="en-US" dirty="0" smtClean="0"/>
          </a:p>
          <a:p>
            <a:pPr lvl="1"/>
            <a:r>
              <a:rPr lang="cs-CZ" dirty="0" smtClean="0"/>
              <a:t>Nejde o takový extrém jako v Číně, ale ruský legislativní rámec zaslouží pozornost</a:t>
            </a:r>
          </a:p>
          <a:p>
            <a:pPr lvl="1"/>
            <a:r>
              <a:rPr lang="cs-CZ" dirty="0" smtClean="0"/>
              <a:t>Je bezpečné spolupracovat s ruskými společnostmi?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89930"/>
            <a:ext cx="3958345" cy="54752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96" y="289930"/>
            <a:ext cx="3920344" cy="54752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59037" y="6055113"/>
            <a:ext cx="721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Available</a:t>
            </a:r>
            <a:r>
              <a:rPr lang="cs-CZ" b="1" dirty="0" smtClean="0"/>
              <a:t> on: </a:t>
            </a:r>
            <a:r>
              <a:rPr lang="cs-CZ" dirty="0" smtClean="0"/>
              <a:t>https://www.nukib.cz/cs/informacni-servis/publikace/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Otázky?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m.myklin@nukib.cz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463"/>
            <a:ext cx="10515600" cy="794602"/>
          </a:xfrm>
        </p:spPr>
        <p:txBody>
          <a:bodyPr/>
          <a:lstStyle/>
          <a:p>
            <a:r>
              <a:rPr lang="cs-CZ" b="1" dirty="0" smtClean="0"/>
              <a:t>Kyber v ruském strategickém myšlení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83174"/>
            <a:ext cx="11015547" cy="5474826"/>
          </a:xfrm>
        </p:spPr>
        <p:txBody>
          <a:bodyPr>
            <a:noAutofit/>
          </a:bodyPr>
          <a:lstStyle/>
          <a:p>
            <a:r>
              <a:rPr lang="cs-CZ" sz="2000" dirty="0" smtClean="0"/>
              <a:t>Znej svého nepřítele, hlavně pokud o něm často píšeš</a:t>
            </a:r>
          </a:p>
          <a:p>
            <a:r>
              <a:rPr lang="cs-CZ" sz="2000" dirty="0" smtClean="0"/>
              <a:t>Rozdílné chápání kyber prvků</a:t>
            </a:r>
            <a:endParaRPr lang="cs-CZ" sz="2000" dirty="0"/>
          </a:p>
          <a:p>
            <a:r>
              <a:rPr lang="cs-CZ" sz="2000" dirty="0" smtClean="0"/>
              <a:t>Informační </a:t>
            </a:r>
            <a:r>
              <a:rPr lang="cs-CZ" sz="2000" dirty="0"/>
              <a:t>válka </a:t>
            </a:r>
            <a:r>
              <a:rPr lang="cs-CZ" sz="2000" dirty="0" smtClean="0"/>
              <a:t>(</a:t>
            </a:r>
            <a:r>
              <a:rPr lang="cs-CZ" sz="2000" dirty="0" err="1" smtClean="0"/>
              <a:t>Informacionnaja</a:t>
            </a:r>
            <a:r>
              <a:rPr lang="cs-CZ" sz="2000" dirty="0" smtClean="0"/>
              <a:t> </a:t>
            </a:r>
            <a:r>
              <a:rPr lang="cs-CZ" sz="2000" dirty="0"/>
              <a:t>vojna</a:t>
            </a:r>
            <a:r>
              <a:rPr lang="cs-CZ" sz="2000" dirty="0" smtClean="0"/>
              <a:t>)</a:t>
            </a:r>
          </a:p>
          <a:p>
            <a:pPr lvl="1"/>
            <a:r>
              <a:rPr lang="cs-CZ" sz="1600" dirty="0"/>
              <a:t>Informačně-psychologické operace – škodlivý obsah (desinformace)</a:t>
            </a:r>
          </a:p>
          <a:p>
            <a:pPr lvl="1"/>
            <a:r>
              <a:rPr lang="cs-CZ" sz="1600" dirty="0"/>
              <a:t>Informačně-technické operace – škodlivý kód (malware)</a:t>
            </a:r>
          </a:p>
          <a:p>
            <a:pPr lvl="1"/>
            <a:r>
              <a:rPr lang="cs-CZ" sz="1600" dirty="0"/>
              <a:t>Informačně-kinetické operace? -  fyzická destrukce nebo kontrola nad „informačním cílem“ internetové kabely, TV/rádio stanice)</a:t>
            </a:r>
            <a:endParaRPr lang="cs-CZ" sz="2000" dirty="0"/>
          </a:p>
          <a:p>
            <a:pPr lvl="1"/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88" y="371488"/>
            <a:ext cx="2364058" cy="23363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24" y="249383"/>
            <a:ext cx="2913321" cy="247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2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Informační válka a kde se vzala?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Sovětský odkaz</a:t>
            </a:r>
          </a:p>
          <a:p>
            <a:pPr lvl="1"/>
            <a:r>
              <a:rPr lang="cs-CZ" dirty="0" smtClean="0"/>
              <a:t>Aktivní opatření (KGB)</a:t>
            </a:r>
          </a:p>
          <a:p>
            <a:pPr lvl="1"/>
            <a:r>
              <a:rPr lang="cs-CZ" dirty="0" err="1" smtClean="0"/>
              <a:t>Maskirovka</a:t>
            </a:r>
            <a:r>
              <a:rPr lang="cs-CZ" dirty="0" smtClean="0"/>
              <a:t> (armáda, GRU)</a:t>
            </a:r>
          </a:p>
          <a:p>
            <a:pPr lvl="1"/>
            <a:r>
              <a:rPr lang="cs-CZ" dirty="0" smtClean="0"/>
              <a:t>Rozvoj technologií</a:t>
            </a:r>
          </a:p>
          <a:p>
            <a:r>
              <a:rPr lang="cs-CZ" dirty="0" smtClean="0"/>
              <a:t>1991 – 2019 </a:t>
            </a:r>
            <a:r>
              <a:rPr lang="cs-CZ" dirty="0" err="1" smtClean="0"/>
              <a:t>aka</a:t>
            </a:r>
            <a:r>
              <a:rPr lang="cs-CZ" dirty="0" smtClean="0"/>
              <a:t> </a:t>
            </a:r>
            <a:r>
              <a:rPr lang="cs-CZ" dirty="0" err="1" smtClean="0"/>
              <a:t>Highway</a:t>
            </a:r>
            <a:r>
              <a:rPr lang="cs-CZ" dirty="0" smtClean="0"/>
              <a:t> to </a:t>
            </a:r>
            <a:r>
              <a:rPr lang="cs-CZ" dirty="0" err="1" smtClean="0"/>
              <a:t>hell</a:t>
            </a:r>
            <a:endParaRPr lang="cs-CZ" dirty="0" smtClean="0"/>
          </a:p>
          <a:p>
            <a:pPr lvl="1"/>
            <a:r>
              <a:rPr lang="cs-CZ" dirty="0" smtClean="0"/>
              <a:t>Ztráta ideologie</a:t>
            </a:r>
          </a:p>
          <a:p>
            <a:pPr lvl="1"/>
            <a:r>
              <a:rPr lang="cs-CZ" dirty="0" smtClean="0"/>
              <a:t>Vladimír Putin a </a:t>
            </a:r>
            <a:r>
              <a:rPr lang="cs-CZ" dirty="0" err="1" smtClean="0"/>
              <a:t>silovici</a:t>
            </a:r>
            <a:endParaRPr lang="cs-CZ" dirty="0" smtClean="0"/>
          </a:p>
          <a:p>
            <a:pPr lvl="1"/>
            <a:r>
              <a:rPr lang="cs-CZ" dirty="0" smtClean="0"/>
              <a:t>Rostoucí paranoia</a:t>
            </a:r>
          </a:p>
          <a:p>
            <a:pPr lvl="1"/>
            <a:r>
              <a:rPr lang="cs-CZ" dirty="0" smtClean="0"/>
              <a:t>Internet</a:t>
            </a:r>
          </a:p>
          <a:p>
            <a:pPr lvl="1"/>
            <a:r>
              <a:rPr lang="cs-CZ" dirty="0" smtClean="0"/>
              <a:t>Nová studená válka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25" y="365125"/>
            <a:ext cx="2364058" cy="233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48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3817" cy="30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33" y="1900291"/>
            <a:ext cx="6591840" cy="44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 rot="1980487">
            <a:off x="6390894" y="844118"/>
            <a:ext cx="1399309" cy="734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61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Kyber v ruském strategickém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Znej svého nepřítele, hlavně pokud o něm často píšeš</a:t>
            </a:r>
          </a:p>
          <a:p>
            <a:r>
              <a:rPr lang="cs-CZ" sz="2000" dirty="0"/>
              <a:t>Rozdílné chápání kyber prvků</a:t>
            </a:r>
          </a:p>
          <a:p>
            <a:r>
              <a:rPr lang="cs-CZ" sz="2000" dirty="0"/>
              <a:t>Informační válka (</a:t>
            </a:r>
            <a:r>
              <a:rPr lang="cs-CZ" sz="2000" dirty="0" err="1"/>
              <a:t>Informacionnaja</a:t>
            </a:r>
            <a:r>
              <a:rPr lang="cs-CZ" sz="2000" dirty="0"/>
              <a:t> vojna)</a:t>
            </a:r>
          </a:p>
          <a:p>
            <a:pPr lvl="1"/>
            <a:r>
              <a:rPr lang="cs-CZ" sz="1600" dirty="0"/>
              <a:t>Informačně-psychologické operace – škodlivý obsah (desinformace)</a:t>
            </a:r>
          </a:p>
          <a:p>
            <a:pPr lvl="1"/>
            <a:r>
              <a:rPr lang="cs-CZ" sz="1600" dirty="0"/>
              <a:t>Informačně-technické operace – škodlivý kód (malware)</a:t>
            </a:r>
          </a:p>
          <a:p>
            <a:pPr lvl="1"/>
            <a:r>
              <a:rPr lang="cs-CZ" sz="1600" dirty="0"/>
              <a:t>Informačně-kinetické operace? -  fyzická destrukce nebo kontrola nad „informačním cílem“ internetové kabely, TV/rádio stanice)</a:t>
            </a:r>
            <a:endParaRPr lang="cs-CZ" sz="2000" dirty="0"/>
          </a:p>
          <a:p>
            <a:pPr lvl="1"/>
            <a:endParaRPr lang="cs-CZ" sz="1600" dirty="0"/>
          </a:p>
          <a:p>
            <a:r>
              <a:rPr lang="cs-CZ" sz="2000" dirty="0" smtClean="0"/>
              <a:t>Rusko: Koncept </a:t>
            </a:r>
            <a:r>
              <a:rPr lang="cs-CZ" sz="2000" dirty="0"/>
              <a:t>hybridní válka/hybrid </a:t>
            </a:r>
            <a:r>
              <a:rPr lang="cs-CZ" sz="2000" dirty="0" err="1"/>
              <a:t>warfare</a:t>
            </a:r>
            <a:r>
              <a:rPr lang="cs-CZ" sz="2000" dirty="0"/>
              <a:t>/</a:t>
            </a:r>
            <a:r>
              <a:rPr lang="cs-CZ" sz="2000" dirty="0" err="1"/>
              <a:t>gibridnaja</a:t>
            </a:r>
            <a:r>
              <a:rPr lang="cs-CZ" sz="2000" dirty="0"/>
              <a:t> vojna </a:t>
            </a:r>
            <a:r>
              <a:rPr lang="cs-CZ" sz="2000" dirty="0" smtClean="0"/>
              <a:t>jako výmysl Západu </a:t>
            </a:r>
            <a:r>
              <a:rPr lang="cs-CZ" sz="2000" dirty="0"/>
              <a:t>k oslabení Ruska </a:t>
            </a:r>
            <a:r>
              <a:rPr lang="cs-CZ" sz="2000" dirty="0" smtClean="0"/>
              <a:t>Překvapivá </a:t>
            </a:r>
            <a:r>
              <a:rPr lang="cs-CZ" sz="2000" dirty="0"/>
              <a:t>transparence aneb kdo hledá, ten najde</a:t>
            </a:r>
          </a:p>
          <a:p>
            <a:pPr lvl="1"/>
            <a:r>
              <a:rPr lang="cs-CZ" sz="1600" dirty="0"/>
              <a:t>Strategické dokumenty</a:t>
            </a:r>
          </a:p>
          <a:p>
            <a:pPr lvl="1"/>
            <a:r>
              <a:rPr lang="cs-CZ" sz="1600" dirty="0"/>
              <a:t>Články v akademických časopisech (vojenských)</a:t>
            </a:r>
          </a:p>
          <a:p>
            <a:pPr lvl="1"/>
            <a:r>
              <a:rPr lang="cs-CZ" sz="1600" dirty="0"/>
              <a:t>Práce relevantních ruských/sovětských vojenských teoretiků (</a:t>
            </a:r>
            <a:r>
              <a:rPr lang="cs-CZ" sz="1600" dirty="0" err="1"/>
              <a:t>Kartapolov</a:t>
            </a:r>
            <a:r>
              <a:rPr lang="cs-CZ" sz="1600" dirty="0"/>
              <a:t>, </a:t>
            </a:r>
            <a:r>
              <a:rPr lang="cs-CZ" sz="1600" dirty="0" err="1"/>
              <a:t>Čekinov</a:t>
            </a:r>
            <a:r>
              <a:rPr lang="cs-CZ" sz="1600" dirty="0"/>
              <a:t> &amp; </a:t>
            </a:r>
            <a:r>
              <a:rPr lang="cs-CZ" sz="1600" dirty="0" err="1"/>
              <a:t>Bogdanov</a:t>
            </a:r>
            <a:r>
              <a:rPr lang="cs-CZ" sz="1600" dirty="0"/>
              <a:t>, </a:t>
            </a:r>
            <a:r>
              <a:rPr lang="cs-CZ" sz="1600" dirty="0" err="1"/>
              <a:t>Slipčenko</a:t>
            </a:r>
            <a:r>
              <a:rPr lang="cs-CZ" sz="1600" dirty="0"/>
              <a:t>, </a:t>
            </a:r>
            <a:r>
              <a:rPr lang="cs-CZ" sz="1600" dirty="0" err="1"/>
              <a:t>Messner</a:t>
            </a:r>
            <a:r>
              <a:rPr lang="cs-CZ" sz="1600" dirty="0"/>
              <a:t>)</a:t>
            </a:r>
          </a:p>
          <a:p>
            <a:pPr marL="457200" lvl="1" indent="0">
              <a:buNone/>
            </a:pPr>
            <a:r>
              <a:rPr lang="cs-CZ" sz="1600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24" y="249383"/>
            <a:ext cx="2913321" cy="247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18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8" y="278781"/>
            <a:ext cx="5700429" cy="6151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38" y="3009952"/>
            <a:ext cx="5430008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463"/>
            <a:ext cx="10515600" cy="794602"/>
          </a:xfrm>
        </p:spPr>
        <p:txBody>
          <a:bodyPr/>
          <a:lstStyle/>
          <a:p>
            <a:r>
              <a:rPr lang="cs-CZ" b="1" dirty="0"/>
              <a:t>Kyber v ruském strategickém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83174"/>
            <a:ext cx="10747917" cy="4794602"/>
          </a:xfrm>
        </p:spPr>
        <p:txBody>
          <a:bodyPr>
            <a:normAutofit/>
          </a:bodyPr>
          <a:lstStyle/>
          <a:p>
            <a:r>
              <a:rPr lang="cs-CZ" sz="2000" dirty="0"/>
              <a:t>Znej svého nepřítele, hlavně pokud o něm často píšeš</a:t>
            </a:r>
          </a:p>
          <a:p>
            <a:r>
              <a:rPr lang="cs-CZ" sz="2000" dirty="0"/>
              <a:t>Rozdílné chápání kyber prvků</a:t>
            </a:r>
          </a:p>
          <a:p>
            <a:r>
              <a:rPr lang="cs-CZ" sz="2000" dirty="0"/>
              <a:t>Informační válka (</a:t>
            </a:r>
            <a:r>
              <a:rPr lang="cs-CZ" sz="2000" dirty="0" err="1"/>
              <a:t>Informacionnaja</a:t>
            </a:r>
            <a:r>
              <a:rPr lang="cs-CZ" sz="2000" dirty="0"/>
              <a:t> vojna)</a:t>
            </a:r>
          </a:p>
          <a:p>
            <a:pPr lvl="1"/>
            <a:r>
              <a:rPr lang="cs-CZ" sz="1600" dirty="0"/>
              <a:t>Informačně-psychologické operace – škodlivý obsah </a:t>
            </a:r>
            <a:r>
              <a:rPr lang="cs-CZ" sz="1600" dirty="0" smtClean="0"/>
              <a:t>(desinformace)</a:t>
            </a:r>
            <a:endParaRPr lang="cs-CZ" sz="1600" dirty="0"/>
          </a:p>
          <a:p>
            <a:pPr lvl="1"/>
            <a:r>
              <a:rPr lang="cs-CZ" sz="1600" dirty="0"/>
              <a:t>Informačně-technické operace – škodlivý kód (malware)</a:t>
            </a:r>
          </a:p>
          <a:p>
            <a:pPr lvl="1"/>
            <a:r>
              <a:rPr lang="cs-CZ" sz="1600" dirty="0"/>
              <a:t>Informačně-kinetické operace? -  fyzická destrukce nebo kontrola nad „informačním cílem“ internetové kabely, TV/rádio stanice)</a:t>
            </a:r>
            <a:endParaRPr lang="cs-CZ" sz="2000" dirty="0"/>
          </a:p>
          <a:p>
            <a:r>
              <a:rPr lang="cs-CZ" sz="2000" dirty="0"/>
              <a:t>Koncept hybridní válka/hybrid </a:t>
            </a:r>
            <a:r>
              <a:rPr lang="cs-CZ" sz="2000" dirty="0" err="1"/>
              <a:t>warfare</a:t>
            </a:r>
            <a:r>
              <a:rPr lang="cs-CZ" sz="2000" dirty="0"/>
              <a:t>/</a:t>
            </a:r>
            <a:r>
              <a:rPr lang="cs-CZ" sz="2000" dirty="0" err="1"/>
              <a:t>gibridnaja</a:t>
            </a:r>
            <a:r>
              <a:rPr lang="cs-CZ" sz="2000" dirty="0"/>
              <a:t> vojna = Západní výmysl k oslabení Ruska (ruský postoj) </a:t>
            </a:r>
          </a:p>
          <a:p>
            <a:r>
              <a:rPr lang="cs-CZ" sz="2000" dirty="0"/>
              <a:t>Překvapivá transparence aneb kdo hledá, ten najde</a:t>
            </a:r>
          </a:p>
          <a:p>
            <a:pPr lvl="1"/>
            <a:r>
              <a:rPr lang="cs-CZ" sz="1600" dirty="0"/>
              <a:t>Strategické dokumenty</a:t>
            </a:r>
          </a:p>
          <a:p>
            <a:pPr lvl="1"/>
            <a:r>
              <a:rPr lang="cs-CZ" sz="1600" dirty="0"/>
              <a:t>Články v akademických časopisech (vojenských)</a:t>
            </a:r>
          </a:p>
          <a:p>
            <a:pPr lvl="1"/>
            <a:r>
              <a:rPr lang="cs-CZ" sz="1600" dirty="0"/>
              <a:t>Práce relevantních ruských/sovětských vojenských </a:t>
            </a:r>
            <a:r>
              <a:rPr lang="cs-CZ" sz="1600" dirty="0" smtClean="0"/>
              <a:t>teoretiků (</a:t>
            </a:r>
            <a:r>
              <a:rPr lang="cs-CZ" sz="1600" dirty="0" err="1"/>
              <a:t>Kartapolov</a:t>
            </a:r>
            <a:r>
              <a:rPr lang="cs-CZ" sz="1600" dirty="0"/>
              <a:t>, </a:t>
            </a:r>
            <a:r>
              <a:rPr lang="cs-CZ" sz="1600" dirty="0" err="1"/>
              <a:t>Čekinov</a:t>
            </a:r>
            <a:r>
              <a:rPr lang="cs-CZ" sz="1600" dirty="0"/>
              <a:t> &amp; </a:t>
            </a:r>
            <a:r>
              <a:rPr lang="cs-CZ" sz="1600" dirty="0" err="1"/>
              <a:t>Bogdanov</a:t>
            </a:r>
            <a:r>
              <a:rPr lang="cs-CZ" sz="1600" dirty="0"/>
              <a:t>, </a:t>
            </a:r>
            <a:r>
              <a:rPr lang="cs-CZ" sz="1600" dirty="0" err="1"/>
              <a:t>Slipčenko</a:t>
            </a:r>
            <a:r>
              <a:rPr lang="cs-CZ" sz="1600" dirty="0"/>
              <a:t>, </a:t>
            </a:r>
            <a:r>
              <a:rPr lang="cs-CZ" sz="1600" dirty="0" err="1"/>
              <a:t>Messner</a:t>
            </a:r>
            <a:r>
              <a:rPr lang="cs-CZ" sz="1600" dirty="0" smtClean="0"/>
              <a:t>)</a:t>
            </a:r>
            <a:endParaRPr lang="cs-CZ" sz="1600" dirty="0"/>
          </a:p>
          <a:p>
            <a:pPr marL="457200" lvl="1" indent="0">
              <a:buNone/>
            </a:pPr>
            <a:r>
              <a:rPr lang="cs-CZ" sz="1600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88" y="371488"/>
            <a:ext cx="2364058" cy="23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2381</Words>
  <Application>Microsoft Office PowerPoint</Application>
  <PresentationFormat>Širokoúhlá obrazovka</PresentationFormat>
  <Paragraphs>329</Paragraphs>
  <Slides>38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Vlastní návrh</vt:lpstr>
      <vt:lpstr>Rusko jako hrozba v kyberprostoru</vt:lpstr>
      <vt:lpstr>Michael Myklín</vt:lpstr>
      <vt:lpstr>Obsah prezentace</vt:lpstr>
      <vt:lpstr>Kyber v ruském strategickém myšlení</vt:lpstr>
      <vt:lpstr>Informační válka a kde se vzala?</vt:lpstr>
      <vt:lpstr>Prezentace aplikace PowerPoint</vt:lpstr>
      <vt:lpstr>Kyber v ruském strategickém myšlení</vt:lpstr>
      <vt:lpstr>Prezentace aplikace PowerPoint</vt:lpstr>
      <vt:lpstr>Kyber v ruském strategickém myšlení</vt:lpstr>
      <vt:lpstr>Ofenzivní kybernetické kapacity</vt:lpstr>
      <vt:lpstr>Prezentace aplikace PowerPoint</vt:lpstr>
      <vt:lpstr>Ofenzivní kybernetické kapacity</vt:lpstr>
      <vt:lpstr>Prezentace aplikace PowerPoint</vt:lpstr>
      <vt:lpstr>Ofenzivní kybernetické kapacity</vt:lpstr>
      <vt:lpstr>Ofenzivní kybernetické kapacity</vt:lpstr>
      <vt:lpstr>Ofenzivní kybernetické kapacity</vt:lpstr>
      <vt:lpstr>Kapacity kybernetické bezpečnosti a „surveillance state“</vt:lpstr>
      <vt:lpstr>Federální zákon č. 40-FZ - Zákon o Federální bezpečnostní službě </vt:lpstr>
      <vt:lpstr>Kapacity kybernetické bezpečnosti a „surveillance state“</vt:lpstr>
      <vt:lpstr>Co Kreml chce, abyste si mysleli vs. skutečnost </vt:lpstr>
      <vt:lpstr>Co Kreml chce, abyste si mysleli vs. skutečnost </vt:lpstr>
      <vt:lpstr>Prezentace aplikace PowerPoint</vt:lpstr>
      <vt:lpstr>Co Kreml chce, abyste si mysleli vs. skutečnost </vt:lpstr>
      <vt:lpstr>Prezentace aplikace PowerPoint</vt:lpstr>
      <vt:lpstr>Co Kreml chce, abyste si mysleli vs. skutečnost </vt:lpstr>
      <vt:lpstr>Prezentace aplikace PowerPoint</vt:lpstr>
      <vt:lpstr>Ruská kyber hrozba vůči České republice</vt:lpstr>
      <vt:lpstr>Kybernetické útoky proti Ministerstvu zahraničí</vt:lpstr>
      <vt:lpstr>Ruští hackeři v Praze</vt:lpstr>
      <vt:lpstr>Prezentace aplikace PowerPoint</vt:lpstr>
      <vt:lpstr>Případ Koněv – útoky, které se nestaly</vt:lpstr>
      <vt:lpstr>Prezentace aplikace PowerPoint</vt:lpstr>
      <vt:lpstr>Koněv case – attacks that didn´t happen</vt:lpstr>
      <vt:lpstr>Koněv case – attacks that didn´t happen</vt:lpstr>
      <vt:lpstr>Koněv case – attacks that didn´t happen</vt:lpstr>
      <vt:lpstr>Výzva ruské kyber hrozby pro Českou republiku (a jinde)</vt:lpstr>
      <vt:lpstr>Prezentace aplikace PowerPoint</vt:lpstr>
      <vt:lpstr>Děkuji za pozornost</vt:lpstr>
    </vt:vector>
  </TitlesOfParts>
  <Company>NBÚ, Na Popelce 2, Praha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Myklín</dc:creator>
  <cp:lastModifiedBy>Michael Myklín</cp:lastModifiedBy>
  <cp:revision>105</cp:revision>
  <dcterms:created xsi:type="dcterms:W3CDTF">2019-09-30T14:05:53Z</dcterms:created>
  <dcterms:modified xsi:type="dcterms:W3CDTF">2019-12-11T09:15:38Z</dcterms:modified>
</cp:coreProperties>
</file>