
<file path=[Content_Types].xml><?xml version="1.0" encoding="utf-8"?>
<Types xmlns="http://schemas.openxmlformats.org/package/2006/content-types">
  <Default Extension="emf" ContentType="image/x-emf"/>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handoutMasterIdLst>
    <p:handoutMasterId r:id="rId44"/>
  </p:handoutMasterIdLst>
  <p:sldIdLst>
    <p:sldId id="256" r:id="rId2"/>
    <p:sldId id="260" r:id="rId3"/>
    <p:sldId id="257" r:id="rId4"/>
    <p:sldId id="261" r:id="rId5"/>
    <p:sldId id="262" r:id="rId6"/>
    <p:sldId id="264" r:id="rId7"/>
    <p:sldId id="265" r:id="rId8"/>
    <p:sldId id="266" r:id="rId9"/>
    <p:sldId id="259" r:id="rId10"/>
    <p:sldId id="307" r:id="rId11"/>
    <p:sldId id="267" r:id="rId12"/>
    <p:sldId id="268" r:id="rId13"/>
    <p:sldId id="269" r:id="rId14"/>
    <p:sldId id="270" r:id="rId15"/>
    <p:sldId id="263" r:id="rId16"/>
    <p:sldId id="273" r:id="rId17"/>
    <p:sldId id="308" r:id="rId18"/>
    <p:sldId id="313" r:id="rId19"/>
    <p:sldId id="274" r:id="rId20"/>
    <p:sldId id="275" r:id="rId21"/>
    <p:sldId id="276" r:id="rId22"/>
    <p:sldId id="277" r:id="rId23"/>
    <p:sldId id="314" r:id="rId24"/>
    <p:sldId id="305" r:id="rId25"/>
    <p:sldId id="306" r:id="rId26"/>
    <p:sldId id="278" r:id="rId27"/>
    <p:sldId id="293" r:id="rId28"/>
    <p:sldId id="279" r:id="rId29"/>
    <p:sldId id="292" r:id="rId30"/>
    <p:sldId id="294" r:id="rId31"/>
    <p:sldId id="295" r:id="rId32"/>
    <p:sldId id="297" r:id="rId33"/>
    <p:sldId id="298" r:id="rId34"/>
    <p:sldId id="299" r:id="rId35"/>
    <p:sldId id="300" r:id="rId36"/>
    <p:sldId id="301" r:id="rId37"/>
    <p:sldId id="302" r:id="rId38"/>
    <p:sldId id="303" r:id="rId39"/>
    <p:sldId id="304" r:id="rId40"/>
    <p:sldId id="280" r:id="rId41"/>
    <p:sldId id="31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54436-976E-49AC-8F10-61C9FBD3970F}" v="35" dt="2019-11-18T13:50:43.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97" autoAdjust="0"/>
  </p:normalViewPr>
  <p:slideViewPr>
    <p:cSldViewPr snapToGrid="0">
      <p:cViewPr varScale="1">
        <p:scale>
          <a:sx n="81" d="100"/>
          <a:sy n="81" d="100"/>
        </p:scale>
        <p:origin x="91"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e Sušovská" userId="c79dc9c3377346e7" providerId="LiveId" clId="{DAA54436-976E-49AC-8F10-61C9FBD3970F}"/>
    <pc:docChg chg="undo custSel mod addSld delSld modSld sldOrd">
      <pc:chgData name="Patricie Sušovská" userId="c79dc9c3377346e7" providerId="LiveId" clId="{DAA54436-976E-49AC-8F10-61C9FBD3970F}" dt="2019-11-19T15:10:38.305" v="722" actId="20577"/>
      <pc:docMkLst>
        <pc:docMk/>
      </pc:docMkLst>
      <pc:sldChg chg="modSp">
        <pc:chgData name="Patricie Sušovská" userId="c79dc9c3377346e7" providerId="LiveId" clId="{DAA54436-976E-49AC-8F10-61C9FBD3970F}" dt="2019-11-19T15:10:38.305" v="722" actId="20577"/>
        <pc:sldMkLst>
          <pc:docMk/>
          <pc:sldMk cId="2751338825" sldId="257"/>
        </pc:sldMkLst>
        <pc:spChg chg="mod">
          <ac:chgData name="Patricie Sušovská" userId="c79dc9c3377346e7" providerId="LiveId" clId="{DAA54436-976E-49AC-8F10-61C9FBD3970F}" dt="2019-11-19T15:10:38.305" v="722" actId="20577"/>
          <ac:spMkLst>
            <pc:docMk/>
            <pc:sldMk cId="2751338825" sldId="257"/>
            <ac:spMk id="3" creationId="{5A735511-087B-492C-920A-9C14F5FB40D3}"/>
          </ac:spMkLst>
        </pc:spChg>
      </pc:sldChg>
      <pc:sldChg chg="addSp modSp ord">
        <pc:chgData name="Patricie Sušovská" userId="c79dc9c3377346e7" providerId="LiveId" clId="{DAA54436-976E-49AC-8F10-61C9FBD3970F}" dt="2019-11-17T16:25:44.320" v="513" actId="207"/>
        <pc:sldMkLst>
          <pc:docMk/>
          <pc:sldMk cId="1854643063" sldId="259"/>
        </pc:sldMkLst>
        <pc:spChg chg="add mod">
          <ac:chgData name="Patricie Sušovská" userId="c79dc9c3377346e7" providerId="LiveId" clId="{DAA54436-976E-49AC-8F10-61C9FBD3970F}" dt="2019-11-17T16:25:44.320" v="513" actId="207"/>
          <ac:spMkLst>
            <pc:docMk/>
            <pc:sldMk cId="1854643063" sldId="259"/>
            <ac:spMk id="3" creationId="{6ED4575E-BBDC-4FF8-9F2E-5EA27D15A4D9}"/>
          </ac:spMkLst>
        </pc:spChg>
      </pc:sldChg>
      <pc:sldChg chg="modSp">
        <pc:chgData name="Patricie Sušovská" userId="c79dc9c3377346e7" providerId="LiveId" clId="{DAA54436-976E-49AC-8F10-61C9FBD3970F}" dt="2019-11-16T14:42:58.957" v="237" actId="20577"/>
        <pc:sldMkLst>
          <pc:docMk/>
          <pc:sldMk cId="4081223797" sldId="264"/>
        </pc:sldMkLst>
        <pc:spChg chg="mod">
          <ac:chgData name="Patricie Sušovská" userId="c79dc9c3377346e7" providerId="LiveId" clId="{DAA54436-976E-49AC-8F10-61C9FBD3970F}" dt="2019-11-16T14:42:58.957" v="237" actId="20577"/>
          <ac:spMkLst>
            <pc:docMk/>
            <pc:sldMk cId="4081223797" sldId="264"/>
            <ac:spMk id="3" creationId="{3B93FE80-3C1F-4DBC-AC88-2055022E4C1C}"/>
          </ac:spMkLst>
        </pc:spChg>
      </pc:sldChg>
      <pc:sldChg chg="del">
        <pc:chgData name="Patricie Sušovská" userId="c79dc9c3377346e7" providerId="LiveId" clId="{DAA54436-976E-49AC-8F10-61C9FBD3970F}" dt="2019-11-18T10:20:57.480" v="571" actId="2696"/>
        <pc:sldMkLst>
          <pc:docMk/>
          <pc:sldMk cId="3878343003" sldId="272"/>
        </pc:sldMkLst>
      </pc:sldChg>
      <pc:sldChg chg="modSp">
        <pc:chgData name="Patricie Sušovská" userId="c79dc9c3377346e7" providerId="LiveId" clId="{DAA54436-976E-49AC-8F10-61C9FBD3970F}" dt="2019-11-19T14:57:38.508" v="590" actId="20577"/>
        <pc:sldMkLst>
          <pc:docMk/>
          <pc:sldMk cId="2342797120" sldId="273"/>
        </pc:sldMkLst>
        <pc:spChg chg="mod">
          <ac:chgData name="Patricie Sušovská" userId="c79dc9c3377346e7" providerId="LiveId" clId="{DAA54436-976E-49AC-8F10-61C9FBD3970F}" dt="2019-11-19T14:57:38.508" v="590" actId="20577"/>
          <ac:spMkLst>
            <pc:docMk/>
            <pc:sldMk cId="2342797120" sldId="273"/>
            <ac:spMk id="3" creationId="{60128057-BADB-4306-BB8E-684EEC2FC6D3}"/>
          </ac:spMkLst>
        </pc:spChg>
      </pc:sldChg>
      <pc:sldChg chg="modSp">
        <pc:chgData name="Patricie Sušovská" userId="c79dc9c3377346e7" providerId="LiveId" clId="{DAA54436-976E-49AC-8F10-61C9FBD3970F}" dt="2019-11-16T19:08:37.094" v="375"/>
        <pc:sldMkLst>
          <pc:docMk/>
          <pc:sldMk cId="3856147804" sldId="279"/>
        </pc:sldMkLst>
        <pc:spChg chg="mod">
          <ac:chgData name="Patricie Sušovská" userId="c79dc9c3377346e7" providerId="LiveId" clId="{DAA54436-976E-49AC-8F10-61C9FBD3970F}" dt="2019-11-16T19:08:37.094" v="375"/>
          <ac:spMkLst>
            <pc:docMk/>
            <pc:sldMk cId="3856147804" sldId="279"/>
            <ac:spMk id="3" creationId="{43C07ED8-57B9-474E-B69D-C51C650D21F0}"/>
          </ac:spMkLst>
        </pc:spChg>
      </pc:sldChg>
      <pc:sldChg chg="ord">
        <pc:chgData name="Patricie Sušovská" userId="c79dc9c3377346e7" providerId="LiveId" clId="{DAA54436-976E-49AC-8F10-61C9FBD3970F}" dt="2019-11-16T19:12:56.236" v="376"/>
        <pc:sldMkLst>
          <pc:docMk/>
          <pc:sldMk cId="1569213291" sldId="293"/>
        </pc:sldMkLst>
      </pc:sldChg>
      <pc:sldChg chg="modSp">
        <pc:chgData name="Patricie Sušovská" userId="c79dc9c3377346e7" providerId="LiveId" clId="{DAA54436-976E-49AC-8F10-61C9FBD3970F}" dt="2019-11-16T19:20:54.612" v="377" actId="20577"/>
        <pc:sldMkLst>
          <pc:docMk/>
          <pc:sldMk cId="2808308847" sldId="297"/>
        </pc:sldMkLst>
        <pc:spChg chg="mod">
          <ac:chgData name="Patricie Sušovská" userId="c79dc9c3377346e7" providerId="LiveId" clId="{DAA54436-976E-49AC-8F10-61C9FBD3970F}" dt="2019-11-16T19:20:54.612" v="377" actId="20577"/>
          <ac:spMkLst>
            <pc:docMk/>
            <pc:sldMk cId="2808308847" sldId="297"/>
            <ac:spMk id="3" creationId="{43C07ED8-57B9-474E-B69D-C51C650D21F0}"/>
          </ac:spMkLst>
        </pc:spChg>
      </pc:sldChg>
      <pc:sldChg chg="modSp">
        <pc:chgData name="Patricie Sušovská" userId="c79dc9c3377346e7" providerId="LiveId" clId="{DAA54436-976E-49AC-8F10-61C9FBD3970F}" dt="2019-11-16T19:23:59.388" v="379" actId="20577"/>
        <pc:sldMkLst>
          <pc:docMk/>
          <pc:sldMk cId="3744525516" sldId="299"/>
        </pc:sldMkLst>
        <pc:spChg chg="mod">
          <ac:chgData name="Patricie Sušovská" userId="c79dc9c3377346e7" providerId="LiveId" clId="{DAA54436-976E-49AC-8F10-61C9FBD3970F}" dt="2019-11-16T19:23:59.388" v="379" actId="20577"/>
          <ac:spMkLst>
            <pc:docMk/>
            <pc:sldMk cId="3744525516" sldId="299"/>
            <ac:spMk id="3" creationId="{43C07ED8-57B9-474E-B69D-C51C650D21F0}"/>
          </ac:spMkLst>
        </pc:spChg>
      </pc:sldChg>
      <pc:sldChg chg="modSp add ord">
        <pc:chgData name="Patricie Sušovská" userId="c79dc9c3377346e7" providerId="LiveId" clId="{DAA54436-976E-49AC-8F10-61C9FBD3970F}" dt="2019-11-18T10:18:48.899" v="560"/>
        <pc:sldMkLst>
          <pc:docMk/>
          <pc:sldMk cId="2677133619" sldId="305"/>
        </pc:sldMkLst>
        <pc:spChg chg="mod">
          <ac:chgData name="Patricie Sušovská" userId="c79dc9c3377346e7" providerId="LiveId" clId="{DAA54436-976E-49AC-8F10-61C9FBD3970F}" dt="2019-11-15T17:35:03.741" v="7" actId="20577"/>
          <ac:spMkLst>
            <pc:docMk/>
            <pc:sldMk cId="2677133619" sldId="305"/>
            <ac:spMk id="2" creationId="{BBCACB6C-964B-4AF3-9325-90B4CD7F5D31}"/>
          </ac:spMkLst>
        </pc:spChg>
        <pc:spChg chg="mod">
          <ac:chgData name="Patricie Sušovská" userId="c79dc9c3377346e7" providerId="LiveId" clId="{DAA54436-976E-49AC-8F10-61C9FBD3970F}" dt="2019-11-15T17:43:18.388" v="87" actId="5793"/>
          <ac:spMkLst>
            <pc:docMk/>
            <pc:sldMk cId="2677133619" sldId="305"/>
            <ac:spMk id="3" creationId="{6CE15860-79CD-40E2-ACBA-9C1BF1F1A204}"/>
          </ac:spMkLst>
        </pc:spChg>
      </pc:sldChg>
      <pc:sldChg chg="modSp add ord">
        <pc:chgData name="Patricie Sušovská" userId="c79dc9c3377346e7" providerId="LiveId" clId="{DAA54436-976E-49AC-8F10-61C9FBD3970F}" dt="2019-11-18T10:18:48.899" v="560"/>
        <pc:sldMkLst>
          <pc:docMk/>
          <pc:sldMk cId="1002693246" sldId="306"/>
        </pc:sldMkLst>
        <pc:spChg chg="mod">
          <ac:chgData name="Patricie Sušovská" userId="c79dc9c3377346e7" providerId="LiveId" clId="{DAA54436-976E-49AC-8F10-61C9FBD3970F}" dt="2019-11-18T10:18:22.414" v="559" actId="20577"/>
          <ac:spMkLst>
            <pc:docMk/>
            <pc:sldMk cId="1002693246" sldId="306"/>
            <ac:spMk id="3" creationId="{6CE15860-79CD-40E2-ACBA-9C1BF1F1A204}"/>
          </ac:spMkLst>
        </pc:spChg>
      </pc:sldChg>
      <pc:sldChg chg="addSp modSp add mod setBg">
        <pc:chgData name="Patricie Sušovská" userId="c79dc9c3377346e7" providerId="LiveId" clId="{DAA54436-976E-49AC-8F10-61C9FBD3970F}" dt="2019-11-16T18:54:42.435" v="374" actId="1076"/>
        <pc:sldMkLst>
          <pc:docMk/>
          <pc:sldMk cId="1620445283" sldId="307"/>
        </pc:sldMkLst>
        <pc:spChg chg="add">
          <ac:chgData name="Patricie Sušovská" userId="c79dc9c3377346e7" providerId="LiveId" clId="{DAA54436-976E-49AC-8F10-61C9FBD3970F}" dt="2019-11-16T18:54:26.940" v="371" actId="26606"/>
          <ac:spMkLst>
            <pc:docMk/>
            <pc:sldMk cId="1620445283" sldId="307"/>
            <ac:spMk id="7" creationId="{7013A21A-6440-4CD4-9FC7-9EB2C702042A}"/>
          </ac:spMkLst>
        </pc:spChg>
        <pc:picChg chg="add mod">
          <ac:chgData name="Patricie Sušovská" userId="c79dc9c3377346e7" providerId="LiveId" clId="{DAA54436-976E-49AC-8F10-61C9FBD3970F}" dt="2019-11-16T18:54:42.435" v="374" actId="1076"/>
          <ac:picMkLst>
            <pc:docMk/>
            <pc:sldMk cId="1620445283" sldId="307"/>
            <ac:picMk id="2" creationId="{A8F1CB6F-19EF-4E44-95FF-C5CE8F079E15}"/>
          </ac:picMkLst>
        </pc:picChg>
      </pc:sldChg>
      <pc:sldChg chg="delSp add setBg delDesignElem">
        <pc:chgData name="Patricie Sušovská" userId="c79dc9c3377346e7" providerId="LiveId" clId="{DAA54436-976E-49AC-8F10-61C9FBD3970F}" dt="2019-11-16T20:06:21.556" v="381"/>
        <pc:sldMkLst>
          <pc:docMk/>
          <pc:sldMk cId="3490613626" sldId="308"/>
        </pc:sldMkLst>
        <pc:spChg chg="del">
          <ac:chgData name="Patricie Sušovská" userId="c79dc9c3377346e7" providerId="LiveId" clId="{DAA54436-976E-49AC-8F10-61C9FBD3970F}" dt="2019-11-16T20:06:21.556" v="381"/>
          <ac:spMkLst>
            <pc:docMk/>
            <pc:sldMk cId="3490613626" sldId="308"/>
            <ac:spMk id="7" creationId="{7013A21A-6440-4CD4-9FC7-9EB2C702042A}"/>
          </ac:spMkLst>
        </pc:spChg>
      </pc:sldChg>
      <pc:sldChg chg="modSp add del">
        <pc:chgData name="Patricie Sušovská" userId="c79dc9c3377346e7" providerId="LiveId" clId="{DAA54436-976E-49AC-8F10-61C9FBD3970F}" dt="2019-11-18T10:20:04.961" v="568" actId="2696"/>
        <pc:sldMkLst>
          <pc:docMk/>
          <pc:sldMk cId="970929731" sldId="309"/>
        </pc:sldMkLst>
        <pc:spChg chg="mod">
          <ac:chgData name="Patricie Sušovská" userId="c79dc9c3377346e7" providerId="LiveId" clId="{DAA54436-976E-49AC-8F10-61C9FBD3970F}" dt="2019-11-17T15:33:32.968" v="393" actId="20577"/>
          <ac:spMkLst>
            <pc:docMk/>
            <pc:sldMk cId="970929731" sldId="309"/>
            <ac:spMk id="2" creationId="{DC254B20-5A17-41D6-B67C-560631181DEE}"/>
          </ac:spMkLst>
        </pc:spChg>
        <pc:spChg chg="mod">
          <ac:chgData name="Patricie Sušovská" userId="c79dc9c3377346e7" providerId="LiveId" clId="{DAA54436-976E-49AC-8F10-61C9FBD3970F}" dt="2019-11-17T15:33:35.037" v="394"/>
          <ac:spMkLst>
            <pc:docMk/>
            <pc:sldMk cId="970929731" sldId="309"/>
            <ac:spMk id="3" creationId="{BD494541-5F48-4ECF-AEBF-3220B3AE198A}"/>
          </ac:spMkLst>
        </pc:spChg>
      </pc:sldChg>
      <pc:sldChg chg="add del">
        <pc:chgData name="Patricie Sušovská" userId="c79dc9c3377346e7" providerId="LiveId" clId="{DAA54436-976E-49AC-8F10-61C9FBD3970F}" dt="2019-11-17T16:18:00.540" v="396" actId="2696"/>
        <pc:sldMkLst>
          <pc:docMk/>
          <pc:sldMk cId="92233428" sldId="310"/>
        </pc:sldMkLst>
      </pc:sldChg>
      <pc:sldChg chg="modSp add del ord">
        <pc:chgData name="Patricie Sušovská" userId="c79dc9c3377346e7" providerId="LiveId" clId="{DAA54436-976E-49AC-8F10-61C9FBD3970F}" dt="2019-11-18T10:20:33.101" v="570" actId="2696"/>
        <pc:sldMkLst>
          <pc:docMk/>
          <pc:sldMk cId="3394989693" sldId="310"/>
        </pc:sldMkLst>
        <pc:spChg chg="mod">
          <ac:chgData name="Patricie Sušovská" userId="c79dc9c3377346e7" providerId="LiveId" clId="{DAA54436-976E-49AC-8F10-61C9FBD3970F}" dt="2019-11-17T16:18:12.150" v="405" actId="20577"/>
          <ac:spMkLst>
            <pc:docMk/>
            <pc:sldMk cId="3394989693" sldId="310"/>
            <ac:spMk id="2" creationId="{247B1969-E2CD-4FC1-9D1C-AF4274F179BA}"/>
          </ac:spMkLst>
        </pc:spChg>
        <pc:spChg chg="mod">
          <ac:chgData name="Patricie Sušovská" userId="c79dc9c3377346e7" providerId="LiveId" clId="{DAA54436-976E-49AC-8F10-61C9FBD3970F}" dt="2019-11-17T16:22:05.248" v="490" actId="20577"/>
          <ac:spMkLst>
            <pc:docMk/>
            <pc:sldMk cId="3394989693" sldId="310"/>
            <ac:spMk id="3" creationId="{30BFA472-8763-40E9-8F90-AD0E6B805F8C}"/>
          </ac:spMkLst>
        </pc:spChg>
      </pc:sldChg>
      <pc:sldChg chg="modSp add">
        <pc:chgData name="Patricie Sušovská" userId="c79dc9c3377346e7" providerId="LiveId" clId="{DAA54436-976E-49AC-8F10-61C9FBD3970F}" dt="2019-11-18T10:16:33.714" v="541" actId="20577"/>
        <pc:sldMkLst>
          <pc:docMk/>
          <pc:sldMk cId="1787625459" sldId="311"/>
        </pc:sldMkLst>
        <pc:spChg chg="mod">
          <ac:chgData name="Patricie Sušovská" userId="c79dc9c3377346e7" providerId="LiveId" clId="{DAA54436-976E-49AC-8F10-61C9FBD3970F}" dt="2019-11-18T10:16:33.714" v="541" actId="20577"/>
          <ac:spMkLst>
            <pc:docMk/>
            <pc:sldMk cId="1787625459" sldId="311"/>
            <ac:spMk id="3" creationId="{F7979018-79C9-4FC6-A6AA-B037C030C520}"/>
          </ac:spMkLst>
        </pc:spChg>
      </pc:sldChg>
      <pc:sldChg chg="addSp delSp modSp add del mod setBg">
        <pc:chgData name="Patricie Sušovská" userId="c79dc9c3377346e7" providerId="LiveId" clId="{DAA54436-976E-49AC-8F10-61C9FBD3970F}" dt="2019-11-17T18:28:51.468" v="531" actId="2696"/>
        <pc:sldMkLst>
          <pc:docMk/>
          <pc:sldMk cId="2920855341" sldId="312"/>
        </pc:sldMkLst>
        <pc:spChg chg="add">
          <ac:chgData name="Patricie Sušovská" userId="c79dc9c3377346e7" providerId="LiveId" clId="{DAA54436-976E-49AC-8F10-61C9FBD3970F}" dt="2019-11-17T18:25:00.344" v="517" actId="26606"/>
          <ac:spMkLst>
            <pc:docMk/>
            <pc:sldMk cId="2920855341" sldId="312"/>
            <ac:spMk id="7" creationId="{7013A21A-6440-4CD4-9FC7-9EB2C702042A}"/>
          </ac:spMkLst>
        </pc:spChg>
        <pc:picChg chg="add del mod">
          <ac:chgData name="Patricie Sušovská" userId="c79dc9c3377346e7" providerId="LiveId" clId="{DAA54436-976E-49AC-8F10-61C9FBD3970F}" dt="2019-11-17T18:26:49.914" v="521" actId="478"/>
          <ac:picMkLst>
            <pc:docMk/>
            <pc:sldMk cId="2920855341" sldId="312"/>
            <ac:picMk id="2" creationId="{C29F3C18-B850-405D-B74D-9C985E9488A7}"/>
          </ac:picMkLst>
        </pc:picChg>
      </pc:sldChg>
      <pc:sldChg chg="addSp delSp modSp add">
        <pc:chgData name="Patricie Sušovská" userId="c79dc9c3377346e7" providerId="LiveId" clId="{DAA54436-976E-49AC-8F10-61C9FBD3970F}" dt="2019-11-17T18:28:21.900" v="530" actId="14100"/>
        <pc:sldMkLst>
          <pc:docMk/>
          <pc:sldMk cId="3163297569" sldId="313"/>
        </pc:sldMkLst>
        <pc:spChg chg="del">
          <ac:chgData name="Patricie Sušovská" userId="c79dc9c3377346e7" providerId="LiveId" clId="{DAA54436-976E-49AC-8F10-61C9FBD3970F}" dt="2019-11-17T18:28:04.087" v="523"/>
          <ac:spMkLst>
            <pc:docMk/>
            <pc:sldMk cId="3163297569" sldId="313"/>
            <ac:spMk id="3" creationId="{2DA10D6F-91C7-4EB2-A6D3-BA7D2CB56759}"/>
          </ac:spMkLst>
        </pc:spChg>
        <pc:spChg chg="del">
          <ac:chgData name="Patricie Sušovská" userId="c79dc9c3377346e7" providerId="LiveId" clId="{DAA54436-976E-49AC-8F10-61C9FBD3970F}" dt="2019-11-17T18:28:06.912" v="526"/>
          <ac:spMkLst>
            <pc:docMk/>
            <pc:sldMk cId="3163297569" sldId="313"/>
            <ac:spMk id="4" creationId="{1A7F6644-E445-41BE-B25A-D122164974C6}"/>
          </ac:spMkLst>
        </pc:spChg>
        <pc:picChg chg="add mod">
          <ac:chgData name="Patricie Sušovská" userId="c79dc9c3377346e7" providerId="LiveId" clId="{DAA54436-976E-49AC-8F10-61C9FBD3970F}" dt="2019-11-17T18:28:05.466" v="525" actId="962"/>
          <ac:picMkLst>
            <pc:docMk/>
            <pc:sldMk cId="3163297569" sldId="313"/>
            <ac:picMk id="6" creationId="{73C30F46-02AD-47B5-8C70-BD727C95B03D}"/>
          </ac:picMkLst>
        </pc:picChg>
        <pc:picChg chg="add mod">
          <ac:chgData name="Patricie Sušovská" userId="c79dc9c3377346e7" providerId="LiveId" clId="{DAA54436-976E-49AC-8F10-61C9FBD3970F}" dt="2019-11-17T18:28:21.900" v="530" actId="14100"/>
          <ac:picMkLst>
            <pc:docMk/>
            <pc:sldMk cId="3163297569" sldId="313"/>
            <ac:picMk id="8" creationId="{0874B447-CF19-4B93-AD6E-DDF5A0FA5C92}"/>
          </ac:picMkLst>
        </pc:picChg>
      </pc:sldChg>
      <pc:sldChg chg="modSp add">
        <pc:chgData name="Patricie Sušovská" userId="c79dc9c3377346e7" providerId="LiveId" clId="{DAA54436-976E-49AC-8F10-61C9FBD3970F}" dt="2019-11-18T13:51:15.993" v="588" actId="20577"/>
        <pc:sldMkLst>
          <pc:docMk/>
          <pc:sldMk cId="1067695976" sldId="314"/>
        </pc:sldMkLst>
        <pc:spChg chg="mod">
          <ac:chgData name="Patricie Sušovská" userId="c79dc9c3377346e7" providerId="LiveId" clId="{DAA54436-976E-49AC-8F10-61C9FBD3970F}" dt="2019-11-18T13:51:15.993" v="588" actId="20577"/>
          <ac:spMkLst>
            <pc:docMk/>
            <pc:sldMk cId="1067695976" sldId="314"/>
            <ac:spMk id="3" creationId="{43C07ED8-57B9-474E-B69D-C51C650D21F0}"/>
          </ac:spMkLst>
        </pc:spChg>
      </pc:sldChg>
      <pc:sldChg chg="addSp delSp modSp add del">
        <pc:chgData name="Patricie Sušovská" userId="c79dc9c3377346e7" providerId="LiveId" clId="{DAA54436-976E-49AC-8F10-61C9FBD3970F}" dt="2019-11-18T10:20:04.988" v="569" actId="2696"/>
        <pc:sldMkLst>
          <pc:docMk/>
          <pc:sldMk cId="2849907810" sldId="314"/>
        </pc:sldMkLst>
        <pc:spChg chg="add del mod">
          <ac:chgData name="Patricie Sušovská" userId="c79dc9c3377346e7" providerId="LiveId" clId="{DAA54436-976E-49AC-8F10-61C9FBD3970F}" dt="2019-11-18T10:19:12.340" v="564" actId="478"/>
          <ac:spMkLst>
            <pc:docMk/>
            <pc:sldMk cId="2849907810" sldId="314"/>
            <ac:spMk id="2" creationId="{FF0BA85E-59DA-4F0F-8227-7F7AEB4BB786}"/>
          </ac:spMkLst>
        </pc:spChg>
        <pc:spChg chg="add mod">
          <ac:chgData name="Patricie Sušovská" userId="c79dc9c3377346e7" providerId="LiveId" clId="{DAA54436-976E-49AC-8F10-61C9FBD3970F}" dt="2019-11-18T10:19:49.039" v="567" actId="14100"/>
          <ac:spMkLst>
            <pc:docMk/>
            <pc:sldMk cId="2849907810" sldId="314"/>
            <ac:spMk id="3" creationId="{AA47B7DB-E61F-4C02-BD0A-E619312564D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2E9CFCC-CDCF-4115-B50D-7D3F1E0851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EA5D73F8-1155-407C-8BCC-0A25811CD5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589288-5A4B-43B7-9987-765C11FDDCE0}" type="datetimeFigureOut">
              <a:rPr lang="cs-CZ" smtClean="0"/>
              <a:t>15.11.2019</a:t>
            </a:fld>
            <a:endParaRPr lang="cs-CZ"/>
          </a:p>
        </p:txBody>
      </p:sp>
      <p:sp>
        <p:nvSpPr>
          <p:cNvPr id="4" name="Zástupný symbol pro zápatí 3">
            <a:extLst>
              <a:ext uri="{FF2B5EF4-FFF2-40B4-BE49-F238E27FC236}">
                <a16:creationId xmlns:a16="http://schemas.microsoft.com/office/drawing/2014/main" id="{8AE7B372-59C0-4064-8CC2-A4BE2E86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FBB5102D-00BB-4282-B44C-6D7E64535F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9A40FE-9206-45AF-999C-6F7904042EA1}" type="slidenum">
              <a:rPr lang="cs-CZ" smtClean="0"/>
              <a:t>‹#›</a:t>
            </a:fld>
            <a:endParaRPr lang="cs-CZ"/>
          </a:p>
        </p:txBody>
      </p:sp>
    </p:spTree>
    <p:extLst>
      <p:ext uri="{BB962C8B-B14F-4D97-AF65-F5344CB8AC3E}">
        <p14:creationId xmlns:p14="http://schemas.microsoft.com/office/powerpoint/2010/main" val="2004727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5F7C1-3083-433D-81DC-6338C86EF2C9}" type="datetimeFigureOut">
              <a:rPr lang="cs-CZ" smtClean="0"/>
              <a:t>15.11.2019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9A79B-A233-4E56-8BBD-F16D467794A6}" type="slidenum">
              <a:rPr lang="cs-CZ" smtClean="0"/>
              <a:t>‹#›</a:t>
            </a:fld>
            <a:endParaRPr lang="cs-CZ"/>
          </a:p>
        </p:txBody>
      </p:sp>
    </p:spTree>
    <p:extLst>
      <p:ext uri="{BB962C8B-B14F-4D97-AF65-F5344CB8AC3E}">
        <p14:creationId xmlns:p14="http://schemas.microsoft.com/office/powerpoint/2010/main" val="425222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ribbr.com/research-process/research-questions/#feasible-and-specifi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E59A79B-A233-4E56-8BBD-F16D467794A6}" type="slidenum">
              <a:rPr lang="cs-CZ" smtClean="0"/>
              <a:t>1</a:t>
            </a:fld>
            <a:endParaRPr lang="cs-CZ"/>
          </a:p>
        </p:txBody>
      </p:sp>
    </p:spTree>
    <p:extLst>
      <p:ext uri="{BB962C8B-B14F-4D97-AF65-F5344CB8AC3E}">
        <p14:creationId xmlns:p14="http://schemas.microsoft.com/office/powerpoint/2010/main" val="235672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My vlastně můžeme celý tenhle seminář začít tím, že je pokud chcete vytvořit dobrý výzkum, je potřeba začít s dobrou otázkou - ta totiž bude alfou a omegou celého procesu - a hlavně, všem hned na úvod vaší práce řekne, jestli chápete </a:t>
            </a:r>
            <a:r>
              <a:rPr lang="cs-CZ" sz="1200" kern="1200" dirty="0" err="1">
                <a:solidFill>
                  <a:schemeClr val="tx1"/>
                </a:solidFill>
                <a:effectLst/>
                <a:latin typeface="+mn-lt"/>
                <a:ea typeface="+mn-ea"/>
                <a:cs typeface="+mn-cs"/>
              </a:rPr>
              <a:t>zákadní</a:t>
            </a:r>
            <a:r>
              <a:rPr lang="cs-CZ" sz="1200" kern="1200" dirty="0">
                <a:solidFill>
                  <a:schemeClr val="tx1"/>
                </a:solidFill>
                <a:effectLst/>
                <a:latin typeface="+mn-lt"/>
                <a:ea typeface="+mn-ea"/>
                <a:cs typeface="+mn-cs"/>
              </a:rPr>
              <a:t> principy výzkumu, jestli rozumíte metodologii a jestli jste nad tématem přemýšleli</a:t>
            </a:r>
          </a:p>
          <a:p>
            <a:endParaRPr lang="cs-CZ" dirty="0"/>
          </a:p>
        </p:txBody>
      </p:sp>
      <p:sp>
        <p:nvSpPr>
          <p:cNvPr id="4" name="Zástupný symbol pro číslo snímku 3"/>
          <p:cNvSpPr>
            <a:spLocks noGrp="1"/>
          </p:cNvSpPr>
          <p:nvPr>
            <p:ph type="sldNum" sz="quarter" idx="5"/>
          </p:nvPr>
        </p:nvSpPr>
        <p:spPr/>
        <p:txBody>
          <a:bodyPr/>
          <a:lstStyle/>
          <a:p>
            <a:fld id="{EE59A79B-A233-4E56-8BBD-F16D467794A6}" type="slidenum">
              <a:rPr lang="cs-CZ" smtClean="0"/>
              <a:t>2</a:t>
            </a:fld>
            <a:endParaRPr lang="cs-CZ"/>
          </a:p>
        </p:txBody>
      </p:sp>
    </p:spTree>
    <p:extLst>
      <p:ext uri="{BB962C8B-B14F-4D97-AF65-F5344CB8AC3E}">
        <p14:creationId xmlns:p14="http://schemas.microsoft.com/office/powerpoint/2010/main" val="7193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59A79B-A233-4E56-8BBD-F16D467794A6}" type="slidenum">
              <a:rPr lang="cs-CZ" smtClean="0"/>
              <a:t>4</a:t>
            </a:fld>
            <a:endParaRPr lang="cs-CZ"/>
          </a:p>
        </p:txBody>
      </p:sp>
    </p:spTree>
    <p:extLst>
      <p:ext uri="{BB962C8B-B14F-4D97-AF65-F5344CB8AC3E}">
        <p14:creationId xmlns:p14="http://schemas.microsoft.com/office/powerpoint/2010/main" val="145911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E59A79B-A233-4E56-8BBD-F16D467794A6}" type="slidenum">
              <a:rPr lang="cs-CZ" smtClean="0"/>
              <a:t>9</a:t>
            </a:fld>
            <a:endParaRPr lang="cs-CZ"/>
          </a:p>
        </p:txBody>
      </p:sp>
    </p:spTree>
    <p:extLst>
      <p:ext uri="{BB962C8B-B14F-4D97-AF65-F5344CB8AC3E}">
        <p14:creationId xmlns:p14="http://schemas.microsoft.com/office/powerpoint/2010/main" val="209065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i="1" dirty="0"/>
              <a:t>Why</a:t>
            </a:r>
            <a:r>
              <a:rPr lang="en-US" dirty="0"/>
              <a:t> questions are usually too open to serve as good research questions. There are often so many possible causes that a research project cannot give a thorough answer. Try asking </a:t>
            </a:r>
            <a:r>
              <a:rPr lang="en-US" i="1" dirty="0"/>
              <a:t>what</a:t>
            </a:r>
            <a:r>
              <a:rPr lang="en-US" dirty="0"/>
              <a:t> or </a:t>
            </a:r>
            <a:r>
              <a:rPr lang="en-US" i="1" dirty="0"/>
              <a:t>how</a:t>
            </a:r>
            <a:r>
              <a:rPr lang="en-US" dirty="0"/>
              <a:t> questions instead.</a:t>
            </a:r>
          </a:p>
          <a:p>
            <a:r>
              <a:rPr lang="en-US" dirty="0"/>
              <a:t>Why does X occur?</a:t>
            </a:r>
          </a:p>
          <a:p>
            <a:r>
              <a:rPr lang="en-US" dirty="0"/>
              <a:t>What are the main factors contributing to X?</a:t>
            </a:r>
          </a:p>
          <a:p>
            <a:r>
              <a:rPr lang="en-US" dirty="0"/>
              <a:t>How is X influenced by Y?</a:t>
            </a:r>
          </a:p>
          <a:p>
            <a:endParaRPr lang="cs-CZ" dirty="0"/>
          </a:p>
        </p:txBody>
      </p:sp>
      <p:sp>
        <p:nvSpPr>
          <p:cNvPr id="4" name="Zástupný symbol pro číslo snímku 3"/>
          <p:cNvSpPr>
            <a:spLocks noGrp="1"/>
          </p:cNvSpPr>
          <p:nvPr>
            <p:ph type="sldNum" sz="quarter" idx="5"/>
          </p:nvPr>
        </p:nvSpPr>
        <p:spPr/>
        <p:txBody>
          <a:bodyPr/>
          <a:lstStyle/>
          <a:p>
            <a:fld id="{EE59A79B-A233-4E56-8BBD-F16D467794A6}" type="slidenum">
              <a:rPr lang="cs-CZ" smtClean="0"/>
              <a:t>12</a:t>
            </a:fld>
            <a:endParaRPr lang="cs-CZ"/>
          </a:p>
        </p:txBody>
      </p:sp>
    </p:spTree>
    <p:extLst>
      <p:ext uri="{BB962C8B-B14F-4D97-AF65-F5344CB8AC3E}">
        <p14:creationId xmlns:p14="http://schemas.microsoft.com/office/powerpoint/2010/main" val="5003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It is generally not </a:t>
            </a:r>
            <a:r>
              <a:rPr lang="en-US" dirty="0">
                <a:hlinkClick r:id="rId3"/>
              </a:rPr>
              <a:t>feasible</a:t>
            </a:r>
            <a:r>
              <a:rPr lang="en-US" dirty="0"/>
              <a:t> for academic research to answer broad questions about “what should be done”. The second question is more specific, and aims to gain an understanding of possible solutions in order to make informed recommendations.</a:t>
            </a:r>
            <a:endParaRPr lang="cs-CZ" dirty="0"/>
          </a:p>
        </p:txBody>
      </p:sp>
      <p:sp>
        <p:nvSpPr>
          <p:cNvPr id="4" name="Zástupný symbol pro číslo snímku 3"/>
          <p:cNvSpPr>
            <a:spLocks noGrp="1"/>
          </p:cNvSpPr>
          <p:nvPr>
            <p:ph type="sldNum" sz="quarter" idx="5"/>
          </p:nvPr>
        </p:nvSpPr>
        <p:spPr/>
        <p:txBody>
          <a:bodyPr/>
          <a:lstStyle/>
          <a:p>
            <a:fld id="{EE59A79B-A233-4E56-8BBD-F16D467794A6}" type="slidenum">
              <a:rPr lang="cs-CZ" smtClean="0"/>
              <a:t>25</a:t>
            </a:fld>
            <a:endParaRPr lang="cs-CZ"/>
          </a:p>
        </p:txBody>
      </p:sp>
    </p:spTree>
    <p:extLst>
      <p:ext uri="{BB962C8B-B14F-4D97-AF65-F5344CB8AC3E}">
        <p14:creationId xmlns:p14="http://schemas.microsoft.com/office/powerpoint/2010/main" val="216836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11/15/2019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11/15/2019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0.png"/><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link.springer.com/article/10.1057/s41304-017-0130-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6620A4-D3CC-4104-8423-82CFC7C9B218}"/>
              </a:ext>
            </a:extLst>
          </p:cNvPr>
          <p:cNvSpPr>
            <a:spLocks noGrp="1"/>
          </p:cNvSpPr>
          <p:nvPr>
            <p:ph type="ctrTitle"/>
          </p:nvPr>
        </p:nvSpPr>
        <p:spPr/>
        <p:txBody>
          <a:bodyPr/>
          <a:lstStyle/>
          <a:p>
            <a:r>
              <a:rPr lang="cs-CZ" dirty="0"/>
              <a:t>Výzkumné otázky</a:t>
            </a:r>
            <a:br>
              <a:rPr lang="cs-CZ" dirty="0"/>
            </a:br>
            <a:r>
              <a:rPr lang="cs-CZ" dirty="0"/>
              <a:t>seminář</a:t>
            </a:r>
          </a:p>
        </p:txBody>
      </p:sp>
      <p:sp>
        <p:nvSpPr>
          <p:cNvPr id="3" name="Podnadpis 2">
            <a:extLst>
              <a:ext uri="{FF2B5EF4-FFF2-40B4-BE49-F238E27FC236}">
                <a16:creationId xmlns:a16="http://schemas.microsoft.com/office/drawing/2014/main" id="{CA1B1F0F-8D5D-489D-AD20-275F905F9851}"/>
              </a:ext>
            </a:extLst>
          </p:cNvPr>
          <p:cNvSpPr>
            <a:spLocks noGrp="1"/>
          </p:cNvSpPr>
          <p:nvPr>
            <p:ph type="subTitle" idx="1"/>
          </p:nvPr>
        </p:nvSpPr>
        <p:spPr/>
        <p:txBody>
          <a:bodyPr>
            <a:normAutofit fontScale="92500" lnSpcReduction="20000"/>
          </a:bodyPr>
          <a:lstStyle/>
          <a:p>
            <a:pPr algn="r"/>
            <a:r>
              <a:rPr lang="cs-CZ" dirty="0"/>
              <a:t>18.-19.11.2019</a:t>
            </a:r>
            <a:br>
              <a:rPr lang="cs-CZ" dirty="0"/>
            </a:br>
            <a:r>
              <a:rPr lang="cs-CZ" dirty="0"/>
              <a:t>Patricie Sušovská</a:t>
            </a:r>
            <a:br>
              <a:rPr lang="cs-CZ" dirty="0"/>
            </a:br>
            <a:endParaRPr lang="cs-CZ" dirty="0"/>
          </a:p>
        </p:txBody>
      </p:sp>
    </p:spTree>
    <p:extLst>
      <p:ext uri="{BB962C8B-B14F-4D97-AF65-F5344CB8AC3E}">
        <p14:creationId xmlns:p14="http://schemas.microsoft.com/office/powerpoint/2010/main" val="176697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13A21A-6440-4CD4-9FC7-9EB2C7020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A8F1CB6F-19EF-4E44-95FF-C5CE8F079E15}"/>
              </a:ext>
            </a:extLst>
          </p:cNvPr>
          <p:cNvPicPr>
            <a:picLocks noChangeAspect="1"/>
          </p:cNvPicPr>
          <p:nvPr/>
        </p:nvPicPr>
        <p:blipFill>
          <a:blip r:embed="rId2"/>
          <a:stretch>
            <a:fillRect/>
          </a:stretch>
        </p:blipFill>
        <p:spPr>
          <a:xfrm>
            <a:off x="1662112" y="48161"/>
            <a:ext cx="8867775" cy="6761677"/>
          </a:xfrm>
          <a:prstGeom prst="rect">
            <a:avLst/>
          </a:prstGeom>
        </p:spPr>
      </p:pic>
    </p:spTree>
    <p:extLst>
      <p:ext uri="{BB962C8B-B14F-4D97-AF65-F5344CB8AC3E}">
        <p14:creationId xmlns:p14="http://schemas.microsoft.com/office/powerpoint/2010/main" val="162044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1EBE71-2052-4AF1-B367-E4EE0181390B}"/>
              </a:ext>
            </a:extLst>
          </p:cNvPr>
          <p:cNvSpPr>
            <a:spLocks noGrp="1"/>
          </p:cNvSpPr>
          <p:nvPr>
            <p:ph type="title"/>
          </p:nvPr>
        </p:nvSpPr>
        <p:spPr/>
        <p:txBody>
          <a:bodyPr/>
          <a:lstStyle/>
          <a:p>
            <a:r>
              <a:rPr lang="cs-CZ" dirty="0"/>
              <a:t>TYPY VÝZKUMNÝCH OTÁZEK</a:t>
            </a:r>
          </a:p>
        </p:txBody>
      </p:sp>
      <p:sp>
        <p:nvSpPr>
          <p:cNvPr id="3" name="Zástupný obsah 2">
            <a:extLst>
              <a:ext uri="{FF2B5EF4-FFF2-40B4-BE49-F238E27FC236}">
                <a16:creationId xmlns:a16="http://schemas.microsoft.com/office/drawing/2014/main" id="{F02F7F5D-8963-4745-9472-FFC47698C709}"/>
              </a:ext>
            </a:extLst>
          </p:cNvPr>
          <p:cNvSpPr>
            <a:spLocks noGrp="1"/>
          </p:cNvSpPr>
          <p:nvPr>
            <p:ph idx="1"/>
          </p:nvPr>
        </p:nvSpPr>
        <p:spPr/>
        <p:txBody>
          <a:bodyPr>
            <a:normAutofit fontScale="92500"/>
          </a:bodyPr>
          <a:lstStyle/>
          <a:p>
            <a:r>
              <a:rPr lang="cs-CZ" dirty="0">
                <a:solidFill>
                  <a:srgbClr val="C00000"/>
                </a:solidFill>
              </a:rPr>
              <a:t>obecná výzkumná otázka </a:t>
            </a:r>
            <a:r>
              <a:rPr lang="cs-CZ" dirty="0"/>
              <a:t>(max. 3-4)</a:t>
            </a:r>
          </a:p>
          <a:p>
            <a:pPr lvl="1"/>
            <a:r>
              <a:rPr lang="cs-CZ" dirty="0"/>
              <a:t>obsáhlejší, abstraktnější</a:t>
            </a:r>
          </a:p>
          <a:p>
            <a:pPr lvl="1"/>
            <a:r>
              <a:rPr lang="cs-CZ" dirty="0"/>
              <a:t>může být potřebné ji rozložit na více specifických otázek (možné až v průběhu rešerše tématu)</a:t>
            </a:r>
          </a:p>
          <a:p>
            <a:r>
              <a:rPr lang="cs-CZ" dirty="0">
                <a:solidFill>
                  <a:srgbClr val="C00000"/>
                </a:solidFill>
              </a:rPr>
              <a:t>specifická výzkumná otázka</a:t>
            </a:r>
          </a:p>
          <a:p>
            <a:pPr lvl="1"/>
            <a:r>
              <a:rPr lang="cs-CZ" dirty="0"/>
              <a:t>lze ji přímo zodpovědět</a:t>
            </a:r>
          </a:p>
          <a:p>
            <a:pPr lvl="1"/>
            <a:r>
              <a:rPr lang="cs-CZ" dirty="0"/>
              <a:t>ukazuje na data potřebná k jejich zodpovězení</a:t>
            </a:r>
          </a:p>
          <a:p>
            <a:pPr lvl="1"/>
            <a:r>
              <a:rPr lang="cs-CZ" dirty="0"/>
              <a:t>integrace odpovědí na stanovené specifické VO → odpověď na obecnou VO</a:t>
            </a:r>
          </a:p>
          <a:p>
            <a:r>
              <a:rPr lang="cs-CZ" dirty="0"/>
              <a:t> </a:t>
            </a:r>
            <a:r>
              <a:rPr lang="cs-CZ" dirty="0">
                <a:solidFill>
                  <a:srgbClr val="C00000"/>
                </a:solidFill>
              </a:rPr>
              <a:t>otázka při sběru dat </a:t>
            </a:r>
            <a:r>
              <a:rPr lang="cs-CZ" dirty="0"/>
              <a:t>(např. otázky v dotazníku)</a:t>
            </a:r>
          </a:p>
        </p:txBody>
      </p:sp>
    </p:spTree>
    <p:extLst>
      <p:ext uri="{BB962C8B-B14F-4D97-AF65-F5344CB8AC3E}">
        <p14:creationId xmlns:p14="http://schemas.microsoft.com/office/powerpoint/2010/main" val="373199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F9D853-A95D-49A4-A731-FA8164F0101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C83CFED-ADA4-488D-9E48-1129B178AD1E}"/>
              </a:ext>
            </a:extLst>
          </p:cNvPr>
          <p:cNvSpPr>
            <a:spLocks noGrp="1"/>
          </p:cNvSpPr>
          <p:nvPr>
            <p:ph idx="1"/>
          </p:nvPr>
        </p:nvSpPr>
        <p:spPr/>
        <p:txBody>
          <a:bodyPr/>
          <a:lstStyle/>
          <a:p>
            <a:r>
              <a:rPr lang="cs-CZ" i="1" dirty="0">
                <a:solidFill>
                  <a:srgbClr val="C00000"/>
                </a:solidFill>
              </a:rPr>
              <a:t>Jak </a:t>
            </a:r>
            <a:r>
              <a:rPr lang="cs-CZ" dirty="0">
                <a:solidFill>
                  <a:srgbClr val="C00000"/>
                </a:solidFill>
              </a:rPr>
              <a:t>/ </a:t>
            </a:r>
            <a:r>
              <a:rPr lang="cs-CZ" i="1" dirty="0">
                <a:solidFill>
                  <a:srgbClr val="C00000"/>
                </a:solidFill>
              </a:rPr>
              <a:t>Jaký? </a:t>
            </a:r>
            <a:r>
              <a:rPr lang="cs-CZ" dirty="0"/>
              <a:t>(většinou cílem deskripce, ale může být i vysvětlení - např. </a:t>
            </a:r>
            <a:r>
              <a:rPr lang="cs-CZ" i="1" dirty="0"/>
              <a:t>jaký </a:t>
            </a:r>
            <a:r>
              <a:rPr lang="cs-CZ" dirty="0"/>
              <a:t>je vztah mezi proměnnými)</a:t>
            </a:r>
          </a:p>
          <a:p>
            <a:r>
              <a:rPr lang="cs-CZ" i="1" dirty="0">
                <a:solidFill>
                  <a:srgbClr val="C00000"/>
                </a:solidFill>
              </a:rPr>
              <a:t>Proč?</a:t>
            </a:r>
            <a:r>
              <a:rPr lang="cs-CZ" i="1" dirty="0"/>
              <a:t> </a:t>
            </a:r>
            <a:r>
              <a:rPr lang="cs-CZ" dirty="0"/>
              <a:t>(cílem vysvětlení, kauzální vztah - tvorba/testování teorie)</a:t>
            </a:r>
          </a:p>
          <a:p>
            <a:endParaRPr lang="cs-CZ" dirty="0"/>
          </a:p>
          <a:p>
            <a:pPr marL="0" indent="0">
              <a:buNone/>
            </a:pPr>
            <a:endParaRPr lang="cs-CZ" dirty="0"/>
          </a:p>
          <a:p>
            <a:r>
              <a:rPr lang="cs-CZ" i="1" dirty="0"/>
              <a:t>kvalitativní </a:t>
            </a:r>
            <a:r>
              <a:rPr lang="cs-CZ" dirty="0"/>
              <a:t>VO - prozkoumaní fenoménu x </a:t>
            </a:r>
            <a:r>
              <a:rPr lang="cs-CZ" i="1" dirty="0"/>
              <a:t>kvantitativní </a:t>
            </a:r>
            <a:r>
              <a:rPr lang="cs-CZ" dirty="0"/>
              <a:t>- vztah mezi proměnnými</a:t>
            </a:r>
          </a:p>
          <a:p>
            <a:pPr lvl="1"/>
            <a:r>
              <a:rPr lang="cs-CZ" dirty="0"/>
              <a:t>Výzkumná otázka vs. hypotéza</a:t>
            </a:r>
          </a:p>
        </p:txBody>
      </p:sp>
    </p:spTree>
    <p:extLst>
      <p:ext uri="{BB962C8B-B14F-4D97-AF65-F5344CB8AC3E}">
        <p14:creationId xmlns:p14="http://schemas.microsoft.com/office/powerpoint/2010/main" val="413159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C0D02E-0125-420C-B416-75FA50A71363}"/>
              </a:ext>
            </a:extLst>
          </p:cNvPr>
          <p:cNvSpPr>
            <a:spLocks noGrp="1"/>
          </p:cNvSpPr>
          <p:nvPr>
            <p:ph type="title"/>
          </p:nvPr>
        </p:nvSpPr>
        <p:spPr/>
        <p:txBody>
          <a:bodyPr/>
          <a:lstStyle/>
          <a:p>
            <a:r>
              <a:rPr lang="cs-CZ" dirty="0"/>
              <a:t>JAK NAPSAT DOBROU</a:t>
            </a:r>
            <a:br>
              <a:rPr lang="cs-CZ" dirty="0"/>
            </a:br>
            <a:r>
              <a:rPr lang="cs-CZ" dirty="0"/>
              <a:t>VÝZKUMNOU OTÁZKU?</a:t>
            </a:r>
          </a:p>
        </p:txBody>
      </p:sp>
      <p:sp>
        <p:nvSpPr>
          <p:cNvPr id="3" name="Zástupný obsah 2">
            <a:extLst>
              <a:ext uri="{FF2B5EF4-FFF2-40B4-BE49-F238E27FC236}">
                <a16:creationId xmlns:a16="http://schemas.microsoft.com/office/drawing/2014/main" id="{EAEACC9E-4629-4084-96F5-F7FD0453F498}"/>
              </a:ext>
            </a:extLst>
          </p:cNvPr>
          <p:cNvSpPr>
            <a:spLocks noGrp="1"/>
          </p:cNvSpPr>
          <p:nvPr>
            <p:ph idx="1"/>
          </p:nvPr>
        </p:nvSpPr>
        <p:spPr/>
        <p:txBody>
          <a:bodyPr>
            <a:normAutofit/>
          </a:bodyPr>
          <a:lstStyle/>
          <a:p>
            <a:r>
              <a:rPr lang="cs-CZ" dirty="0"/>
              <a:t>3 kroky k vytvoření výzkumné otázky</a:t>
            </a:r>
          </a:p>
          <a:p>
            <a:pPr marL="457200" indent="-457200">
              <a:buFont typeface="+mj-lt"/>
              <a:buAutoNum type="arabicPeriod"/>
            </a:pPr>
            <a:r>
              <a:rPr lang="cs-CZ" dirty="0"/>
              <a:t>o čem píšete (pojmenování projektu) - Píšu o tématu </a:t>
            </a:r>
            <a:r>
              <a:rPr lang="cs-CZ" dirty="0" err="1"/>
              <a:t>xxx</a:t>
            </a:r>
            <a:r>
              <a:rPr lang="cs-CZ" dirty="0"/>
              <a:t>...</a:t>
            </a:r>
          </a:p>
          <a:p>
            <a:pPr marL="457200" indent="-457200">
              <a:buFont typeface="+mj-lt"/>
              <a:buAutoNum type="arabicPeriod"/>
            </a:pPr>
            <a:r>
              <a:rPr lang="pl-PL" dirty="0"/>
              <a:t>co o něm nevíte - ... protože chci zjistit xxx</a:t>
            </a:r>
          </a:p>
          <a:p>
            <a:pPr marL="457200" indent="-457200">
              <a:buFont typeface="+mj-lt"/>
              <a:buAutoNum type="arabicPeriod"/>
            </a:pPr>
            <a:r>
              <a:rPr lang="it-IT" dirty="0"/>
              <a:t>co chcete, aby čtenář věděl a zajímalo ho to (motivace -</a:t>
            </a:r>
            <a:r>
              <a:rPr lang="cs-CZ" dirty="0"/>
              <a:t> „So </a:t>
            </a:r>
            <a:r>
              <a:rPr lang="cs-CZ" dirty="0" err="1"/>
              <a:t>What</a:t>
            </a:r>
            <a:r>
              <a:rPr lang="cs-CZ" dirty="0"/>
              <a:t>?“ otázka) - „abych pomohl čtenáři lépe pochopit...“</a:t>
            </a:r>
          </a:p>
          <a:p>
            <a:pPr lvl="1"/>
            <a:r>
              <a:rPr lang="cs-CZ" dirty="0"/>
              <a:t>otázka vysvětlující, proč se ptáme na otázku č. 2</a:t>
            </a:r>
          </a:p>
        </p:txBody>
      </p:sp>
    </p:spTree>
    <p:extLst>
      <p:ext uri="{BB962C8B-B14F-4D97-AF65-F5344CB8AC3E}">
        <p14:creationId xmlns:p14="http://schemas.microsoft.com/office/powerpoint/2010/main" val="312170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B185A2-1D93-4CC3-8FAE-22BC19F412A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23112A5-B050-4501-8D0B-5936C40774D3}"/>
              </a:ext>
            </a:extLst>
          </p:cNvPr>
          <p:cNvSpPr>
            <a:spLocks noGrp="1"/>
          </p:cNvSpPr>
          <p:nvPr>
            <p:ph idx="1"/>
          </p:nvPr>
        </p:nvSpPr>
        <p:spPr/>
        <p:txBody>
          <a:bodyPr>
            <a:normAutofit/>
          </a:bodyPr>
          <a:lstStyle/>
          <a:p>
            <a:pPr marL="457200" indent="-457200">
              <a:buFont typeface="+mj-lt"/>
              <a:buAutoNum type="arabicPeriod"/>
            </a:pPr>
            <a:r>
              <a:rPr lang="cs-CZ" dirty="0"/>
              <a:t>Píšu o džihádistické video propagandě v zemích Západu,</a:t>
            </a:r>
          </a:p>
          <a:p>
            <a:pPr marL="457200" indent="-457200">
              <a:buFont typeface="+mj-lt"/>
              <a:buAutoNum type="arabicPeriod"/>
            </a:pPr>
            <a:r>
              <a:rPr lang="cs-CZ" dirty="0"/>
              <a:t>protože mě zajímá jaké ideje potenciálním rekrutům nabízí,</a:t>
            </a:r>
          </a:p>
          <a:p>
            <a:pPr marL="457200" indent="-457200">
              <a:buFont typeface="+mj-lt"/>
              <a:buAutoNum type="arabicPeriod"/>
            </a:pPr>
            <a:r>
              <a:rPr lang="cs-CZ" dirty="0"/>
              <a:t>abych pomohl/a čtenáři lépe pochopit, proč se mladí muži v západním světě radikalizují.</a:t>
            </a:r>
          </a:p>
          <a:p>
            <a:endParaRPr lang="cs-CZ" dirty="0"/>
          </a:p>
          <a:p>
            <a:pPr marL="0" indent="0">
              <a:buNone/>
            </a:pPr>
            <a:endParaRPr lang="cs-CZ" dirty="0"/>
          </a:p>
          <a:p>
            <a:pPr marL="0" indent="0" algn="ctr">
              <a:buNone/>
            </a:pPr>
            <a:r>
              <a:rPr lang="cs-CZ" i="1" dirty="0"/>
              <a:t>Jaké typy argumentů jsou využívány v džihádistické video propagandě za účelem </a:t>
            </a:r>
            <a:r>
              <a:rPr lang="cs-CZ" i="1" dirty="0" err="1"/>
              <a:t>rekrutace</a:t>
            </a:r>
            <a:r>
              <a:rPr lang="cs-CZ" i="1" dirty="0"/>
              <a:t> v západních zemích?</a:t>
            </a:r>
            <a:endParaRPr lang="cs-CZ" dirty="0"/>
          </a:p>
        </p:txBody>
      </p:sp>
      <p:sp>
        <p:nvSpPr>
          <p:cNvPr id="4" name="Šipka: dolů 3">
            <a:extLst>
              <a:ext uri="{FF2B5EF4-FFF2-40B4-BE49-F238E27FC236}">
                <a16:creationId xmlns:a16="http://schemas.microsoft.com/office/drawing/2014/main" id="{7DD7EAAD-9D8B-4E77-8D9A-162A192247CA}"/>
              </a:ext>
            </a:extLst>
          </p:cNvPr>
          <p:cNvSpPr/>
          <p:nvPr/>
        </p:nvSpPr>
        <p:spPr>
          <a:xfrm>
            <a:off x="5707626" y="3672348"/>
            <a:ext cx="388374" cy="737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7201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7013A21A-6440-4CD4-9FC7-9EB2C7020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8C0CB5FE-AB91-41F5-B8CB-118839D00942}"/>
              </a:ext>
            </a:extLst>
          </p:cNvPr>
          <p:cNvPicPr>
            <a:picLocks noChangeAspect="1"/>
          </p:cNvPicPr>
          <p:nvPr/>
        </p:nvPicPr>
        <p:blipFill>
          <a:blip r:embed="rId2"/>
          <a:stretch>
            <a:fillRect/>
          </a:stretch>
        </p:blipFill>
        <p:spPr>
          <a:xfrm>
            <a:off x="2637720" y="960240"/>
            <a:ext cx="6918816" cy="4937519"/>
          </a:xfrm>
          <a:prstGeom prst="rect">
            <a:avLst/>
          </a:prstGeom>
        </p:spPr>
      </p:pic>
    </p:spTree>
    <p:extLst>
      <p:ext uri="{BB962C8B-B14F-4D97-AF65-F5344CB8AC3E}">
        <p14:creationId xmlns:p14="http://schemas.microsoft.com/office/powerpoint/2010/main" val="319277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B391A9-6461-43AC-BDDD-21E6F38EC60E}"/>
              </a:ext>
            </a:extLst>
          </p:cNvPr>
          <p:cNvSpPr>
            <a:spLocks noGrp="1"/>
          </p:cNvSpPr>
          <p:nvPr>
            <p:ph type="title"/>
          </p:nvPr>
        </p:nvSpPr>
        <p:spPr>
          <a:xfrm>
            <a:off x="1451579" y="804519"/>
            <a:ext cx="9603275" cy="1049235"/>
          </a:xfrm>
        </p:spPr>
        <p:txBody>
          <a:bodyPr/>
          <a:lstStyle/>
          <a:p>
            <a:r>
              <a:rPr lang="cs-CZ"/>
              <a:t>JAK NAPSAT DOBROU</a:t>
            </a:r>
            <a:br>
              <a:rPr lang="cs-CZ"/>
            </a:br>
            <a:r>
              <a:rPr lang="cs-CZ"/>
              <a:t>VÝZKUMNOU OTÁZKU: KRITÉRIA</a:t>
            </a:r>
            <a:endParaRPr lang="cs-CZ" dirty="0"/>
          </a:p>
        </p:txBody>
      </p:sp>
      <p:sp>
        <p:nvSpPr>
          <p:cNvPr id="3" name="Zástupný obsah 2">
            <a:extLst>
              <a:ext uri="{FF2B5EF4-FFF2-40B4-BE49-F238E27FC236}">
                <a16:creationId xmlns:a16="http://schemas.microsoft.com/office/drawing/2014/main" id="{60128057-BADB-4306-BB8E-684EEC2FC6D3}"/>
              </a:ext>
            </a:extLst>
          </p:cNvPr>
          <p:cNvSpPr>
            <a:spLocks noGrp="1"/>
          </p:cNvSpPr>
          <p:nvPr>
            <p:ph idx="1"/>
          </p:nvPr>
        </p:nvSpPr>
        <p:spPr>
          <a:xfrm>
            <a:off x="1451579" y="2015732"/>
            <a:ext cx="9603275" cy="3450613"/>
          </a:xfrm>
        </p:spPr>
        <p:txBody>
          <a:bodyPr>
            <a:normAutofit fontScale="77500" lnSpcReduction="20000"/>
          </a:bodyPr>
          <a:lstStyle/>
          <a:p>
            <a:pPr>
              <a:buFont typeface="Wingdings" panose="05000000000000000000" pitchFamily="2" charset="2"/>
              <a:buChar char="q"/>
            </a:pPr>
            <a:r>
              <a:rPr lang="cs-CZ" dirty="0"/>
              <a:t>Je zajímaví a důležitá – pro vás, akademiky, veřejnost…</a:t>
            </a:r>
          </a:p>
          <a:p>
            <a:pPr>
              <a:buFont typeface="Wingdings" panose="05000000000000000000" pitchFamily="2" charset="2"/>
              <a:buChar char="q"/>
            </a:pPr>
            <a:r>
              <a:rPr lang="cs-CZ" dirty="0"/>
              <a:t>splňuje </a:t>
            </a:r>
            <a:r>
              <a:rPr lang="cs-CZ" u="sng" dirty="0"/>
              <a:t>empirické kritérium </a:t>
            </a:r>
            <a:r>
              <a:rPr lang="cs-CZ" dirty="0"/>
              <a:t>- je jasné, jaká data jsou potřeba k jejímu zodpovězení (jednoznačná a zaměřená)</a:t>
            </a:r>
          </a:p>
          <a:p>
            <a:pPr>
              <a:buFont typeface="Wingdings" panose="05000000000000000000" pitchFamily="2" charset="2"/>
              <a:buChar char="q"/>
            </a:pPr>
            <a:r>
              <a:rPr lang="cs-CZ" u="sng" dirty="0"/>
              <a:t>krátká</a:t>
            </a:r>
            <a:r>
              <a:rPr lang="cs-CZ" dirty="0"/>
              <a:t> (obvykle jedna věta, pokud víc, pak pravděpodobně bude třeba více otázek)</a:t>
            </a:r>
          </a:p>
          <a:p>
            <a:pPr>
              <a:buFont typeface="Wingdings" panose="05000000000000000000" pitchFamily="2" charset="2"/>
              <a:buChar char="q"/>
            </a:pPr>
            <a:r>
              <a:rPr lang="pl-PL" dirty="0"/>
              <a:t>ptá se přesně na to, </a:t>
            </a:r>
            <a:r>
              <a:rPr lang="pl-PL" u="sng" dirty="0"/>
              <a:t>co chce zodpovědět </a:t>
            </a:r>
            <a:r>
              <a:rPr lang="pl-PL" dirty="0"/>
              <a:t>(ani méně, ani více)</a:t>
            </a:r>
          </a:p>
          <a:p>
            <a:pPr>
              <a:buFont typeface="Wingdings" panose="05000000000000000000" pitchFamily="2" charset="2"/>
              <a:buChar char="q"/>
            </a:pPr>
            <a:r>
              <a:rPr lang="cs-CZ" u="sng" dirty="0"/>
              <a:t>není normativní </a:t>
            </a:r>
            <a:r>
              <a:rPr lang="cs-CZ" dirty="0"/>
              <a:t>(Má se... / Je dobré... / Je spravedlivé... ?)</a:t>
            </a:r>
          </a:p>
          <a:p>
            <a:pPr>
              <a:buFont typeface="Wingdings" panose="05000000000000000000" pitchFamily="2" charset="2"/>
              <a:buChar char="q"/>
            </a:pPr>
            <a:r>
              <a:rPr lang="pt-BR" u="sng" dirty="0"/>
              <a:t>nedá se </a:t>
            </a:r>
            <a:r>
              <a:rPr lang="pt-BR" dirty="0"/>
              <a:t>na ni </a:t>
            </a:r>
            <a:r>
              <a:rPr lang="pt-BR" u="sng" dirty="0"/>
              <a:t>odpovědět ANO / NE </a:t>
            </a:r>
            <a:r>
              <a:rPr lang="pt-BR" dirty="0"/>
              <a:t>(výjimky – explorativní</a:t>
            </a:r>
            <a:r>
              <a:rPr lang="cs-CZ" dirty="0"/>
              <a:t> výzkum)</a:t>
            </a:r>
          </a:p>
          <a:p>
            <a:pPr>
              <a:buFont typeface="Wingdings" panose="05000000000000000000" pitchFamily="2" charset="2"/>
              <a:buChar char="q"/>
            </a:pPr>
            <a:r>
              <a:rPr lang="cs-CZ" u="sng" dirty="0"/>
              <a:t>odpověď </a:t>
            </a:r>
            <a:r>
              <a:rPr lang="cs-CZ" dirty="0"/>
              <a:t>na </a:t>
            </a:r>
            <a:r>
              <a:rPr lang="cs-CZ" u="sng" dirty="0"/>
              <a:t>ni není </a:t>
            </a:r>
            <a:r>
              <a:rPr lang="cs-CZ" dirty="0"/>
              <a:t>dopředu </a:t>
            </a:r>
            <a:r>
              <a:rPr lang="cs-CZ" u="sng" dirty="0"/>
              <a:t>známá</a:t>
            </a:r>
            <a:r>
              <a:rPr lang="cs-CZ" dirty="0"/>
              <a:t> / banální</a:t>
            </a:r>
          </a:p>
          <a:p>
            <a:pPr>
              <a:buFont typeface="Wingdings" panose="05000000000000000000" pitchFamily="2" charset="2"/>
              <a:buChar char="q"/>
            </a:pPr>
            <a:r>
              <a:rPr lang="cs-CZ" dirty="0"/>
              <a:t>je </a:t>
            </a:r>
            <a:r>
              <a:rPr lang="cs-CZ" u="sng" dirty="0"/>
              <a:t>zakotvená</a:t>
            </a:r>
            <a:r>
              <a:rPr lang="cs-CZ" dirty="0"/>
              <a:t> v existující </a:t>
            </a:r>
            <a:r>
              <a:rPr lang="cs-CZ" u="sng" dirty="0"/>
              <a:t>literatuře</a:t>
            </a:r>
            <a:r>
              <a:rPr lang="cs-CZ" dirty="0"/>
              <a:t> (výzkumu)</a:t>
            </a:r>
          </a:p>
          <a:p>
            <a:pPr>
              <a:buFont typeface="Wingdings" panose="05000000000000000000" pitchFamily="2" charset="2"/>
              <a:buChar char="q"/>
            </a:pPr>
            <a:r>
              <a:rPr lang="cs-CZ" u="sng" dirty="0"/>
              <a:t>obstojí „So </a:t>
            </a:r>
            <a:r>
              <a:rPr lang="cs-CZ" u="sng" dirty="0" err="1"/>
              <a:t>What</a:t>
            </a:r>
            <a:r>
              <a:rPr lang="cs-CZ" u="sng" dirty="0"/>
              <a:t>?“ </a:t>
            </a:r>
            <a:r>
              <a:rPr lang="cs-CZ" u="sng" dirty="0" err="1"/>
              <a:t>kritérieum</a:t>
            </a:r>
            <a:endParaRPr lang="cs-CZ" u="sng" dirty="0"/>
          </a:p>
        </p:txBody>
      </p:sp>
    </p:spTree>
    <p:extLst>
      <p:ext uri="{BB962C8B-B14F-4D97-AF65-F5344CB8AC3E}">
        <p14:creationId xmlns:p14="http://schemas.microsoft.com/office/powerpoint/2010/main" val="234279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A8F1CB6F-19EF-4E44-95FF-C5CE8F079E15}"/>
              </a:ext>
            </a:extLst>
          </p:cNvPr>
          <p:cNvPicPr>
            <a:picLocks noChangeAspect="1"/>
          </p:cNvPicPr>
          <p:nvPr/>
        </p:nvPicPr>
        <p:blipFill>
          <a:blip r:embed="rId2"/>
          <a:stretch>
            <a:fillRect/>
          </a:stretch>
        </p:blipFill>
        <p:spPr>
          <a:xfrm>
            <a:off x="1662112" y="48161"/>
            <a:ext cx="8867775" cy="6761677"/>
          </a:xfrm>
          <a:prstGeom prst="rect">
            <a:avLst/>
          </a:prstGeom>
        </p:spPr>
      </p:pic>
    </p:spTree>
    <p:extLst>
      <p:ext uri="{BB962C8B-B14F-4D97-AF65-F5344CB8AC3E}">
        <p14:creationId xmlns:p14="http://schemas.microsoft.com/office/powerpoint/2010/main" val="349061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529F22-1A16-4FB9-AA99-0BFA7E2B9BB0}"/>
              </a:ext>
            </a:extLst>
          </p:cNvPr>
          <p:cNvSpPr>
            <a:spLocks noGrp="1"/>
          </p:cNvSpPr>
          <p:nvPr>
            <p:ph type="title"/>
          </p:nvPr>
        </p:nvSpPr>
        <p:spPr/>
        <p:txBody>
          <a:bodyPr/>
          <a:lstStyle/>
          <a:p>
            <a:endParaRPr lang="cs-CZ"/>
          </a:p>
        </p:txBody>
      </p:sp>
      <p:pic>
        <p:nvPicPr>
          <p:cNvPr id="6" name="Zástupný obsah 5" descr="Obsah obrázku snímek obrazovky, pták&#10;&#10;Popis byl vytvořen automaticky">
            <a:extLst>
              <a:ext uri="{FF2B5EF4-FFF2-40B4-BE49-F238E27FC236}">
                <a16:creationId xmlns:a16="http://schemas.microsoft.com/office/drawing/2014/main" id="{73C30F46-02AD-47B5-8C70-BD727C95B03D}"/>
              </a:ext>
            </a:extLst>
          </p:cNvPr>
          <p:cNvPicPr>
            <a:picLocks noGrp="1" noChangeAspect="1"/>
          </p:cNvPicPr>
          <p:nvPr>
            <p:ph sz="half" idx="1"/>
          </p:nvPr>
        </p:nvPicPr>
        <p:blipFill>
          <a:blip r:embed="rId2"/>
          <a:stretch>
            <a:fillRect/>
          </a:stretch>
        </p:blipFill>
        <p:spPr>
          <a:xfrm>
            <a:off x="1447800" y="2998561"/>
            <a:ext cx="4645025" cy="1473653"/>
          </a:xfrm>
        </p:spPr>
      </p:pic>
      <p:pic>
        <p:nvPicPr>
          <p:cNvPr id="8" name="Zástupný obsah 7" descr="Obsah obrázku snímek obrazovky&#10;&#10;Popis byl vytvořen automaticky">
            <a:extLst>
              <a:ext uri="{FF2B5EF4-FFF2-40B4-BE49-F238E27FC236}">
                <a16:creationId xmlns:a16="http://schemas.microsoft.com/office/drawing/2014/main" id="{0874B447-CF19-4B93-AD6E-DDF5A0FA5C92}"/>
              </a:ext>
            </a:extLst>
          </p:cNvPr>
          <p:cNvPicPr>
            <a:picLocks noGrp="1" noChangeAspect="1"/>
          </p:cNvPicPr>
          <p:nvPr>
            <p:ph sz="half" idx="2"/>
          </p:nvPr>
        </p:nvPicPr>
        <p:blipFill>
          <a:blip r:embed="rId3"/>
          <a:stretch>
            <a:fillRect/>
          </a:stretch>
        </p:blipFill>
        <p:spPr>
          <a:xfrm>
            <a:off x="7092720" y="2366771"/>
            <a:ext cx="3286584" cy="2743583"/>
          </a:xfrm>
        </p:spPr>
      </p:pic>
    </p:spTree>
    <p:extLst>
      <p:ext uri="{BB962C8B-B14F-4D97-AF65-F5344CB8AC3E}">
        <p14:creationId xmlns:p14="http://schemas.microsoft.com/office/powerpoint/2010/main" val="3163297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A68183-B14E-46B2-9B23-E0FEE4025863}"/>
              </a:ext>
            </a:extLst>
          </p:cNvPr>
          <p:cNvSpPr>
            <a:spLocks noGrp="1"/>
          </p:cNvSpPr>
          <p:nvPr>
            <p:ph type="title"/>
          </p:nvPr>
        </p:nvSpPr>
        <p:spPr/>
        <p:txBody>
          <a:bodyPr/>
          <a:lstStyle/>
          <a:p>
            <a:r>
              <a:rPr lang="cs-CZ" dirty="0"/>
              <a:t>Cvičení</a:t>
            </a:r>
          </a:p>
        </p:txBody>
      </p:sp>
      <p:pic>
        <p:nvPicPr>
          <p:cNvPr id="8" name="BTVfdKO">
            <a:hlinkClick r:id="" action="ppaction://media"/>
            <a:extLst>
              <a:ext uri="{FF2B5EF4-FFF2-40B4-BE49-F238E27FC236}">
                <a16:creationId xmlns:a16="http://schemas.microsoft.com/office/drawing/2014/main" id="{2448C03B-9051-4813-A17D-DFED9267B10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954463" y="2016125"/>
            <a:ext cx="4598987" cy="3449638"/>
          </a:xfrm>
        </p:spPr>
      </p:pic>
    </p:spTree>
    <p:extLst>
      <p:ext uri="{BB962C8B-B14F-4D97-AF65-F5344CB8AC3E}">
        <p14:creationId xmlns:p14="http://schemas.microsoft.com/office/powerpoint/2010/main" val="10149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D23BE0-9C1B-464A-BA8E-59D07F1749F8}"/>
              </a:ext>
            </a:extLst>
          </p:cNvPr>
          <p:cNvSpPr>
            <a:spLocks noGrp="1"/>
          </p:cNvSpPr>
          <p:nvPr>
            <p:ph type="title"/>
          </p:nvPr>
        </p:nvSpPr>
        <p:spPr/>
        <p:txBody>
          <a:bodyPr/>
          <a:lstStyle/>
          <a:p>
            <a:r>
              <a:rPr lang="cs-CZ" dirty="0"/>
              <a:t>PROČ JE VÝZKUMNÁ OTÁZKA</a:t>
            </a:r>
            <a:br>
              <a:rPr lang="cs-CZ" dirty="0"/>
            </a:br>
            <a:r>
              <a:rPr lang="cs-CZ" dirty="0"/>
              <a:t>DŮLEŽITÁ?</a:t>
            </a:r>
          </a:p>
        </p:txBody>
      </p:sp>
      <p:sp>
        <p:nvSpPr>
          <p:cNvPr id="3" name="Zástupný obsah 2">
            <a:extLst>
              <a:ext uri="{FF2B5EF4-FFF2-40B4-BE49-F238E27FC236}">
                <a16:creationId xmlns:a16="http://schemas.microsoft.com/office/drawing/2014/main" id="{9F1B3CE1-4224-4E3E-AAC8-8A66BC72926C}"/>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92173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F8AFC2-6F4D-4E04-8BF1-F0B2CE842678}"/>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1A3A3B99-7F39-4364-AC00-932A9CA65D3D}"/>
              </a:ext>
            </a:extLst>
          </p:cNvPr>
          <p:cNvSpPr>
            <a:spLocks noGrp="1"/>
          </p:cNvSpPr>
          <p:nvPr>
            <p:ph idx="1"/>
          </p:nvPr>
        </p:nvSpPr>
        <p:spPr/>
        <p:txBody>
          <a:bodyPr/>
          <a:lstStyle/>
          <a:p>
            <a:r>
              <a:rPr lang="cs-CZ" dirty="0"/>
              <a:t>cíle semináře:</a:t>
            </a:r>
          </a:p>
          <a:p>
            <a:pPr lvl="1"/>
            <a:r>
              <a:rPr lang="cs-CZ" dirty="0"/>
              <a:t>naučit se definovat výzkumnou otázku vzhledem k tématu / cíli</a:t>
            </a:r>
          </a:p>
          <a:p>
            <a:pPr lvl="1"/>
            <a:r>
              <a:rPr lang="cs-CZ" dirty="0"/>
              <a:t>posoudit vhodnost / kvalitu výzkumné otázky</a:t>
            </a:r>
          </a:p>
          <a:p>
            <a:pPr lvl="1"/>
            <a:r>
              <a:rPr lang="cs-CZ" dirty="0"/>
              <a:t>redefinovat nevhodně položenou výzkumnou otázku</a:t>
            </a:r>
          </a:p>
          <a:p>
            <a:pPr lvl="1"/>
            <a:r>
              <a:rPr lang="cs-CZ" dirty="0"/>
              <a:t>stanovit základní linii výzkumu v souladu s výzkumnou otázkou (jaký design, typ dat... )</a:t>
            </a:r>
          </a:p>
        </p:txBody>
      </p:sp>
    </p:spTree>
    <p:extLst>
      <p:ext uri="{BB962C8B-B14F-4D97-AF65-F5344CB8AC3E}">
        <p14:creationId xmlns:p14="http://schemas.microsoft.com/office/powerpoint/2010/main" val="3313667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0A29FB-58A5-410D-B54F-B60C988D4BB3}"/>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02960AB7-5D57-4972-81A1-BBD7F0618029}"/>
              </a:ext>
            </a:extLst>
          </p:cNvPr>
          <p:cNvSpPr>
            <a:spLocks noGrp="1"/>
          </p:cNvSpPr>
          <p:nvPr>
            <p:ph idx="1"/>
          </p:nvPr>
        </p:nvSpPr>
        <p:spPr/>
        <p:txBody>
          <a:bodyPr/>
          <a:lstStyle/>
          <a:p>
            <a:r>
              <a:rPr lang="cs-CZ" dirty="0">
                <a:solidFill>
                  <a:srgbClr val="C00000"/>
                </a:solidFill>
              </a:rPr>
              <a:t>téma</a:t>
            </a:r>
            <a:r>
              <a:rPr lang="cs-CZ" dirty="0"/>
              <a:t>: motivace osob pro vstup armády</a:t>
            </a:r>
          </a:p>
          <a:p>
            <a:r>
              <a:rPr lang="cs-CZ" dirty="0">
                <a:solidFill>
                  <a:srgbClr val="C00000"/>
                </a:solidFill>
              </a:rPr>
              <a:t>výzkumná otázka</a:t>
            </a:r>
            <a:r>
              <a:rPr lang="cs-CZ" dirty="0"/>
              <a:t>: ?</a:t>
            </a:r>
          </a:p>
          <a:p>
            <a:r>
              <a:rPr lang="cs-CZ" dirty="0">
                <a:solidFill>
                  <a:srgbClr val="C00000"/>
                </a:solidFill>
              </a:rPr>
              <a:t>metoda</a:t>
            </a:r>
            <a:r>
              <a:rPr lang="cs-CZ" dirty="0"/>
              <a:t>: ?</a:t>
            </a:r>
          </a:p>
        </p:txBody>
      </p:sp>
    </p:spTree>
    <p:extLst>
      <p:ext uri="{BB962C8B-B14F-4D97-AF65-F5344CB8AC3E}">
        <p14:creationId xmlns:p14="http://schemas.microsoft.com/office/powerpoint/2010/main" val="99190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lstStyle/>
          <a:p>
            <a:r>
              <a:rPr lang="cs-CZ" dirty="0">
                <a:solidFill>
                  <a:srgbClr val="C00000"/>
                </a:solidFill>
              </a:rPr>
              <a:t>téma</a:t>
            </a:r>
            <a:r>
              <a:rPr lang="cs-CZ" dirty="0"/>
              <a:t>: </a:t>
            </a:r>
            <a:r>
              <a:rPr lang="pl-PL" dirty="0"/>
              <a:t>podpora krajní pravice v kontextu </a:t>
            </a:r>
            <a:r>
              <a:rPr lang="cs-CZ" dirty="0"/>
              <a:t>migrační krize</a:t>
            </a:r>
          </a:p>
          <a:p>
            <a:r>
              <a:rPr lang="cs-CZ" dirty="0">
                <a:solidFill>
                  <a:srgbClr val="C00000"/>
                </a:solidFill>
              </a:rPr>
              <a:t>výzkumná otázka</a:t>
            </a:r>
            <a:r>
              <a:rPr lang="cs-CZ" dirty="0"/>
              <a:t>: ?</a:t>
            </a:r>
          </a:p>
          <a:p>
            <a:r>
              <a:rPr lang="cs-CZ" dirty="0">
                <a:solidFill>
                  <a:srgbClr val="C00000"/>
                </a:solidFill>
              </a:rPr>
              <a:t>metoda</a:t>
            </a:r>
            <a:r>
              <a:rPr lang="cs-CZ" dirty="0"/>
              <a:t>: ?</a:t>
            </a:r>
          </a:p>
          <a:p>
            <a:endParaRPr lang="cs-CZ" dirty="0"/>
          </a:p>
        </p:txBody>
      </p:sp>
    </p:spTree>
    <p:extLst>
      <p:ext uri="{BB962C8B-B14F-4D97-AF65-F5344CB8AC3E}">
        <p14:creationId xmlns:p14="http://schemas.microsoft.com/office/powerpoint/2010/main" val="378078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lstStyle/>
          <a:p>
            <a:r>
              <a:rPr lang="cs-CZ" dirty="0">
                <a:solidFill>
                  <a:srgbClr val="C00000"/>
                </a:solidFill>
              </a:rPr>
              <a:t>téma</a:t>
            </a:r>
            <a:r>
              <a:rPr lang="cs-CZ" dirty="0"/>
              <a:t>: </a:t>
            </a:r>
            <a:r>
              <a:rPr lang="cs-CZ" dirty="0" err="1"/>
              <a:t>foreign</a:t>
            </a:r>
            <a:r>
              <a:rPr lang="cs-CZ" dirty="0"/>
              <a:t> </a:t>
            </a:r>
            <a:r>
              <a:rPr lang="cs-CZ" dirty="0" err="1"/>
              <a:t>fighters</a:t>
            </a:r>
            <a:endParaRPr lang="cs-CZ" dirty="0"/>
          </a:p>
          <a:p>
            <a:r>
              <a:rPr lang="cs-CZ" dirty="0">
                <a:solidFill>
                  <a:srgbClr val="C00000"/>
                </a:solidFill>
              </a:rPr>
              <a:t>výzkumná otázka</a:t>
            </a:r>
            <a:r>
              <a:rPr lang="cs-CZ" dirty="0"/>
              <a:t>: ?</a:t>
            </a:r>
          </a:p>
          <a:p>
            <a:r>
              <a:rPr lang="cs-CZ" dirty="0">
                <a:solidFill>
                  <a:srgbClr val="C00000"/>
                </a:solidFill>
              </a:rPr>
              <a:t>metoda</a:t>
            </a:r>
            <a:r>
              <a:rPr lang="cs-CZ" dirty="0"/>
              <a:t>: ?</a:t>
            </a:r>
          </a:p>
          <a:p>
            <a:endParaRPr lang="cs-CZ" dirty="0"/>
          </a:p>
        </p:txBody>
      </p:sp>
    </p:spTree>
    <p:extLst>
      <p:ext uri="{BB962C8B-B14F-4D97-AF65-F5344CB8AC3E}">
        <p14:creationId xmlns:p14="http://schemas.microsoft.com/office/powerpoint/2010/main" val="106769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CACB6C-964B-4AF3-9325-90B4CD7F5D31}"/>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6CE15860-79CD-40E2-ACBA-9C1BF1F1A204}"/>
              </a:ext>
            </a:extLst>
          </p:cNvPr>
          <p:cNvSpPr>
            <a:spLocks noGrp="1"/>
          </p:cNvSpPr>
          <p:nvPr>
            <p:ph idx="1"/>
          </p:nvPr>
        </p:nvSpPr>
        <p:spPr/>
        <p:txBody>
          <a:bodyPr/>
          <a:lstStyle/>
          <a:p>
            <a:r>
              <a:rPr lang="cs-CZ" dirty="0"/>
              <a:t>Co by měly politické strany dělat s nízkou volební účastí  regionu X?</a:t>
            </a:r>
            <a:br>
              <a:rPr lang="cs-CZ" dirty="0"/>
            </a:br>
            <a:endParaRPr lang="cs-CZ" dirty="0"/>
          </a:p>
          <a:p>
            <a:pPr marL="0" indent="0">
              <a:buNone/>
            </a:pPr>
            <a:endParaRPr lang="cs-CZ" dirty="0"/>
          </a:p>
        </p:txBody>
      </p:sp>
    </p:spTree>
    <p:extLst>
      <p:ext uri="{BB962C8B-B14F-4D97-AF65-F5344CB8AC3E}">
        <p14:creationId xmlns:p14="http://schemas.microsoft.com/office/powerpoint/2010/main" val="2677133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CACB6C-964B-4AF3-9325-90B4CD7F5D31}"/>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6CE15860-79CD-40E2-ACBA-9C1BF1F1A204}"/>
              </a:ext>
            </a:extLst>
          </p:cNvPr>
          <p:cNvSpPr>
            <a:spLocks noGrp="1"/>
          </p:cNvSpPr>
          <p:nvPr>
            <p:ph idx="1"/>
          </p:nvPr>
        </p:nvSpPr>
        <p:spPr/>
        <p:txBody>
          <a:bodyPr/>
          <a:lstStyle/>
          <a:p>
            <a:r>
              <a:rPr lang="cs-CZ" dirty="0"/>
              <a:t>Co by měly politické strany dělat s nízkou volební účastí regionu X?</a:t>
            </a:r>
          </a:p>
          <a:p>
            <a:endParaRPr lang="cs-CZ" dirty="0"/>
          </a:p>
          <a:p>
            <a:r>
              <a:rPr lang="cs-CZ" dirty="0"/>
              <a:t>Jaké jsou nejefektivnější komunikační strategie vedoucí ke zvýšení volební účasti u voličů ve věku 18 až 30 let v regionu X?</a:t>
            </a:r>
            <a:br>
              <a:rPr lang="cs-CZ" dirty="0"/>
            </a:br>
            <a:endParaRPr lang="cs-CZ" dirty="0"/>
          </a:p>
          <a:p>
            <a:pPr marL="0" indent="0">
              <a:buNone/>
            </a:pPr>
            <a:endParaRPr lang="cs-CZ" dirty="0"/>
          </a:p>
        </p:txBody>
      </p:sp>
    </p:spTree>
    <p:extLst>
      <p:ext uri="{BB962C8B-B14F-4D97-AF65-F5344CB8AC3E}">
        <p14:creationId xmlns:p14="http://schemas.microsoft.com/office/powerpoint/2010/main" val="1002693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lstStyle/>
          <a:p>
            <a:pPr marL="0" indent="0" algn="ctr">
              <a:buNone/>
            </a:pPr>
            <a:r>
              <a:rPr lang="cs-CZ" dirty="0"/>
              <a:t>„Je liberální demokracie nejlepší režim k nastolení světového míru?“</a:t>
            </a:r>
          </a:p>
        </p:txBody>
      </p:sp>
    </p:spTree>
    <p:extLst>
      <p:ext uri="{BB962C8B-B14F-4D97-AF65-F5344CB8AC3E}">
        <p14:creationId xmlns:p14="http://schemas.microsoft.com/office/powerpoint/2010/main" val="161182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„Jaké jsou stěžejní krajně pravicové politické strany v Belgii?“</a:t>
            </a:r>
          </a:p>
        </p:txBody>
      </p:sp>
    </p:spTree>
    <p:extLst>
      <p:ext uri="{BB962C8B-B14F-4D97-AF65-F5344CB8AC3E}">
        <p14:creationId xmlns:p14="http://schemas.microsoft.com/office/powerpoint/2010/main" val="1569213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„Měli bychom znovu zavést plošné odvody do armády?“</a:t>
            </a:r>
          </a:p>
        </p:txBody>
      </p:sp>
    </p:spTree>
    <p:extLst>
      <p:ext uri="{BB962C8B-B14F-4D97-AF65-F5344CB8AC3E}">
        <p14:creationId xmlns:p14="http://schemas.microsoft.com/office/powerpoint/2010/main" val="3856147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„Jakého výsledku dosáhla SPD v posledních parlamentních volbách?“ </a:t>
            </a:r>
          </a:p>
        </p:txBody>
      </p:sp>
    </p:spTree>
    <p:extLst>
      <p:ext uri="{BB962C8B-B14F-4D97-AF65-F5344CB8AC3E}">
        <p14:creationId xmlns:p14="http://schemas.microsoft.com/office/powerpoint/2010/main" val="222037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986861-5C28-4C20-ADFD-2F4AEE170C07}"/>
              </a:ext>
            </a:extLst>
          </p:cNvPr>
          <p:cNvSpPr>
            <a:spLocks noGrp="1"/>
          </p:cNvSpPr>
          <p:nvPr>
            <p:ph type="title"/>
          </p:nvPr>
        </p:nvSpPr>
        <p:spPr>
          <a:xfrm>
            <a:off x="1451579" y="804519"/>
            <a:ext cx="9603275" cy="1049235"/>
          </a:xfrm>
        </p:spPr>
        <p:txBody>
          <a:bodyPr/>
          <a:lstStyle/>
          <a:p>
            <a:r>
              <a:rPr lang="cs-CZ" dirty="0"/>
              <a:t>PROČ JE VÝZKUMNÁ OTÁZKA</a:t>
            </a:r>
            <a:br>
              <a:rPr lang="cs-CZ" dirty="0"/>
            </a:br>
            <a:r>
              <a:rPr lang="cs-CZ" dirty="0"/>
              <a:t>DŮLEŽITÁ?</a:t>
            </a:r>
          </a:p>
        </p:txBody>
      </p:sp>
      <p:sp>
        <p:nvSpPr>
          <p:cNvPr id="3" name="Zástupný obsah 2">
            <a:extLst>
              <a:ext uri="{FF2B5EF4-FFF2-40B4-BE49-F238E27FC236}">
                <a16:creationId xmlns:a16="http://schemas.microsoft.com/office/drawing/2014/main" id="{5A735511-087B-492C-920A-9C14F5FB40D3}"/>
              </a:ext>
            </a:extLst>
          </p:cNvPr>
          <p:cNvSpPr>
            <a:spLocks noGrp="1"/>
          </p:cNvSpPr>
          <p:nvPr>
            <p:ph idx="1"/>
          </p:nvPr>
        </p:nvSpPr>
        <p:spPr/>
        <p:txBody>
          <a:bodyPr/>
          <a:lstStyle/>
          <a:p>
            <a:r>
              <a:rPr lang="cs-CZ" dirty="0"/>
              <a:t>udává směřování výzkumu (všechny fáze)</a:t>
            </a:r>
          </a:p>
          <a:p>
            <a:r>
              <a:rPr lang="cs-CZ" dirty="0"/>
              <a:t>ukazuje jaká data sbírat</a:t>
            </a:r>
          </a:p>
          <a:p>
            <a:r>
              <a:rPr lang="cs-CZ" dirty="0"/>
              <a:t>vede k výběru metody (otázka CO předchází otázku JAK)</a:t>
            </a:r>
          </a:p>
          <a:p>
            <a:pPr lvl="1"/>
            <a:r>
              <a:rPr lang="cs-CZ" dirty="0"/>
              <a:t>kvantitativní x kvalitativní - rozhoduje o tom VO, ne téma!</a:t>
            </a:r>
          </a:p>
          <a:p>
            <a:pPr lvl="2"/>
            <a:r>
              <a:rPr lang="cs-CZ" dirty="0"/>
              <a:t>Většinu témat můžeme zkoumat obě způsoby, rozhoduje tedy to, co přesně nás bude zajímat</a:t>
            </a:r>
          </a:p>
          <a:p>
            <a:pPr lvl="1"/>
            <a:r>
              <a:rPr lang="cs-CZ" dirty="0"/>
              <a:t>před formulací VO třeba vědět, jaký přístup použiji (případně v průběhu reformuluji VO)</a:t>
            </a:r>
          </a:p>
        </p:txBody>
      </p:sp>
    </p:spTree>
    <p:extLst>
      <p:ext uri="{BB962C8B-B14F-4D97-AF65-F5344CB8AC3E}">
        <p14:creationId xmlns:p14="http://schemas.microsoft.com/office/powerpoint/2010/main" val="2751338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„Je Ruská federace hrozba?“</a:t>
            </a:r>
          </a:p>
        </p:txBody>
      </p:sp>
    </p:spTree>
    <p:extLst>
      <p:ext uri="{BB962C8B-B14F-4D97-AF65-F5344CB8AC3E}">
        <p14:creationId xmlns:p14="http://schemas.microsoft.com/office/powerpoint/2010/main" val="2214300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„Jak se liší reakce veřejnosti v různých státech na terorismus?“</a:t>
            </a:r>
          </a:p>
        </p:txBody>
      </p:sp>
    </p:spTree>
    <p:extLst>
      <p:ext uri="{BB962C8B-B14F-4D97-AF65-F5344CB8AC3E}">
        <p14:creationId xmlns:p14="http://schemas.microsoft.com/office/powerpoint/2010/main" val="1694123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„Liší se protiteroristické politiky jednotlivých západních států ve svých výsledcích?“</a:t>
            </a:r>
          </a:p>
        </p:txBody>
      </p:sp>
    </p:spTree>
    <p:extLst>
      <p:ext uri="{BB962C8B-B14F-4D97-AF65-F5344CB8AC3E}">
        <p14:creationId xmlns:p14="http://schemas.microsoft.com/office/powerpoint/2010/main" val="2808308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„Narušují nová opatření spojená s terorismem lidská práva aneb je společnost ochotná vzdát se části své svobody pro bezpečnost?“</a:t>
            </a:r>
          </a:p>
        </p:txBody>
      </p:sp>
    </p:spTree>
    <p:extLst>
      <p:ext uri="{BB962C8B-B14F-4D97-AF65-F5344CB8AC3E}">
        <p14:creationId xmlns:p14="http://schemas.microsoft.com/office/powerpoint/2010/main" val="2402466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„Ovlivňuje minulost teroristů negativním způsobem získání nové práce po propuštění z vězení?“</a:t>
            </a:r>
          </a:p>
        </p:txBody>
      </p:sp>
    </p:spTree>
    <p:extLst>
      <p:ext uri="{BB962C8B-B14F-4D97-AF65-F5344CB8AC3E}">
        <p14:creationId xmlns:p14="http://schemas.microsoft.com/office/powerpoint/2010/main" val="3744525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„Jaký vliv mají bývalí teroristé na boj proti terorismu?“</a:t>
            </a:r>
          </a:p>
        </p:txBody>
      </p:sp>
    </p:spTree>
    <p:extLst>
      <p:ext uri="{BB962C8B-B14F-4D97-AF65-F5344CB8AC3E}">
        <p14:creationId xmlns:p14="http://schemas.microsoft.com/office/powerpoint/2010/main" val="367955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„Jak se bránit proti šíření extremistických ideologii na internetu?“</a:t>
            </a:r>
          </a:p>
        </p:txBody>
      </p:sp>
    </p:spTree>
    <p:extLst>
      <p:ext uri="{BB962C8B-B14F-4D97-AF65-F5344CB8AC3E}">
        <p14:creationId xmlns:p14="http://schemas.microsoft.com/office/powerpoint/2010/main" val="2039624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„Jaké jsou současné trendy v oblasti terorismu a jaký vývoj můžeme očekávat v budoucnu?“</a:t>
            </a:r>
          </a:p>
        </p:txBody>
      </p:sp>
    </p:spTree>
    <p:extLst>
      <p:ext uri="{BB962C8B-B14F-4D97-AF65-F5344CB8AC3E}">
        <p14:creationId xmlns:p14="http://schemas.microsoft.com/office/powerpoint/2010/main" val="959472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„Na cíle jakého charakteru směřují teroristické útoky?“</a:t>
            </a:r>
          </a:p>
        </p:txBody>
      </p:sp>
    </p:spTree>
    <p:extLst>
      <p:ext uri="{BB962C8B-B14F-4D97-AF65-F5344CB8AC3E}">
        <p14:creationId xmlns:p14="http://schemas.microsoft.com/office/powerpoint/2010/main" val="2558591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3C07ED8-57B9-474E-B69D-C51C650D21F0}"/>
              </a:ext>
            </a:extLst>
          </p:cNvPr>
          <p:cNvSpPr>
            <a:spLocks noGrp="1"/>
          </p:cNvSpPr>
          <p:nvPr>
            <p:ph idx="1"/>
          </p:nvPr>
        </p:nvSpPr>
        <p:spPr/>
        <p:txBody>
          <a:bodyPr anchor="ctr">
            <a:normAutofit/>
          </a:bodyPr>
          <a:lstStyle/>
          <a:p>
            <a:pPr marL="0" indent="0" algn="ctr">
              <a:buNone/>
            </a:pPr>
            <a:r>
              <a:rPr lang="cs-CZ" sz="2400" dirty="0"/>
              <a:t>„Na jaký typ cílů teroristé v Evropě útočí v 21. století nejčastěji?“</a:t>
            </a:r>
          </a:p>
        </p:txBody>
      </p:sp>
    </p:spTree>
    <p:extLst>
      <p:ext uri="{BB962C8B-B14F-4D97-AF65-F5344CB8AC3E}">
        <p14:creationId xmlns:p14="http://schemas.microsoft.com/office/powerpoint/2010/main" val="207787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A03C74-C57B-418D-A9DC-D4E12F144F0E}"/>
              </a:ext>
            </a:extLst>
          </p:cNvPr>
          <p:cNvSpPr>
            <a:spLocks noGrp="1"/>
          </p:cNvSpPr>
          <p:nvPr>
            <p:ph type="title"/>
          </p:nvPr>
        </p:nvSpPr>
        <p:spPr/>
        <p:txBody>
          <a:bodyPr/>
          <a:lstStyle/>
          <a:p>
            <a:r>
              <a:rPr lang="cs-CZ" dirty="0"/>
              <a:t>PLÁNOVÁNÍ VÝZKUMNÉHO</a:t>
            </a:r>
            <a:br>
              <a:rPr lang="cs-CZ" dirty="0"/>
            </a:br>
            <a:r>
              <a:rPr lang="cs-CZ" dirty="0"/>
              <a:t>PROCESU</a:t>
            </a:r>
          </a:p>
        </p:txBody>
      </p:sp>
      <p:sp>
        <p:nvSpPr>
          <p:cNvPr id="3" name="Zástupný obsah 2">
            <a:extLst>
              <a:ext uri="{FF2B5EF4-FFF2-40B4-BE49-F238E27FC236}">
                <a16:creationId xmlns:a16="http://schemas.microsoft.com/office/drawing/2014/main" id="{940C4606-544B-44A7-BFF4-11AF7570F3BC}"/>
              </a:ext>
            </a:extLst>
          </p:cNvPr>
          <p:cNvSpPr>
            <a:spLocks noGrp="1"/>
          </p:cNvSpPr>
          <p:nvPr>
            <p:ph idx="1"/>
          </p:nvPr>
        </p:nvSpPr>
        <p:spPr/>
        <p:txBody>
          <a:bodyPr/>
          <a:lstStyle/>
          <a:p>
            <a:r>
              <a:rPr lang="cs-CZ" dirty="0"/>
              <a:t>výzkumná oblast → výzkumné téma → specifické téma → výzkumná otázka</a:t>
            </a:r>
          </a:p>
        </p:txBody>
      </p:sp>
    </p:spTree>
    <p:extLst>
      <p:ext uri="{BB962C8B-B14F-4D97-AF65-F5344CB8AC3E}">
        <p14:creationId xmlns:p14="http://schemas.microsoft.com/office/powerpoint/2010/main" val="3832416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dpis 1">
            <a:extLst>
              <a:ext uri="{FF2B5EF4-FFF2-40B4-BE49-F238E27FC236}">
                <a16:creationId xmlns:a16="http://schemas.microsoft.com/office/drawing/2014/main" id="{181581D4-C476-4BCF-B67D-850C64B4A306}"/>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Domácí úkol</a:t>
            </a:r>
          </a:p>
        </p:txBody>
      </p:sp>
      <p:cxnSp>
        <p:nvCxnSpPr>
          <p:cNvPr id="21" name="Straight Connector 20">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6G2hpNZ">
            <a:hlinkClick r:id="" action="ppaction://media"/>
            <a:extLst>
              <a:ext uri="{FF2B5EF4-FFF2-40B4-BE49-F238E27FC236}">
                <a16:creationId xmlns:a16="http://schemas.microsoft.com/office/drawing/2014/main" id="{DDBDE160-F762-4ACE-A540-73D8DA12A98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94411" y="1015375"/>
            <a:ext cx="4960442" cy="4241178"/>
          </a:xfrm>
          <a:prstGeom prst="rect">
            <a:avLst/>
          </a:prstGeom>
        </p:spPr>
      </p:pic>
      <p:pic>
        <p:nvPicPr>
          <p:cNvPr id="23" name="Picture 22">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8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0B6C2-04E3-4EDE-8D3F-6100F497A08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7979018-79C9-4FC6-A6AA-B037C030C520}"/>
              </a:ext>
            </a:extLst>
          </p:cNvPr>
          <p:cNvSpPr>
            <a:spLocks noGrp="1"/>
          </p:cNvSpPr>
          <p:nvPr>
            <p:ph idx="1"/>
          </p:nvPr>
        </p:nvSpPr>
        <p:spPr/>
        <p:txBody>
          <a:bodyPr>
            <a:normAutofit fontScale="47500" lnSpcReduction="20000"/>
          </a:bodyPr>
          <a:lstStyle/>
          <a:p>
            <a:pPr marL="0" indent="0">
              <a:spcBef>
                <a:spcPts val="0"/>
              </a:spcBef>
              <a:buNone/>
            </a:pPr>
            <a:r>
              <a:rPr lang="pl-PL" dirty="0"/>
              <a:t>(1) Vyberete si jedno z témat na následujícím odkazu:</a:t>
            </a:r>
          </a:p>
          <a:p>
            <a:pPr marL="0" indent="0">
              <a:spcBef>
                <a:spcPts val="0"/>
              </a:spcBef>
              <a:buNone/>
            </a:pPr>
            <a:r>
              <a:rPr lang="cs-CZ" dirty="0"/>
              <a:t>(http://www.terrorismanalysts.com/</a:t>
            </a:r>
            <a:r>
              <a:rPr lang="cs-CZ" dirty="0" err="1"/>
              <a:t>pt</a:t>
            </a:r>
            <a:r>
              <a:rPr lang="cs-CZ" dirty="0"/>
              <a:t>/</a:t>
            </a:r>
            <a:r>
              <a:rPr lang="cs-CZ" dirty="0" err="1"/>
              <a:t>index.php</a:t>
            </a:r>
            <a:r>
              <a:rPr lang="cs-CZ" dirty="0"/>
              <a:t>/pot/</a:t>
            </a:r>
            <a:r>
              <a:rPr lang="cs-CZ" dirty="0" err="1"/>
              <a:t>article</a:t>
            </a:r>
            <a:r>
              <a:rPr lang="cs-CZ" dirty="0"/>
              <a:t>/</a:t>
            </a:r>
            <a:r>
              <a:rPr lang="cs-CZ" dirty="0" err="1"/>
              <a:t>view</a:t>
            </a:r>
            <a:r>
              <a:rPr lang="cs-CZ" dirty="0"/>
              <a:t>/</a:t>
            </a:r>
            <a:r>
              <a:rPr lang="cs-CZ" dirty="0" err="1"/>
              <a:t>schmid-under-researched-topics</a:t>
            </a:r>
            <a:r>
              <a:rPr lang="cs-CZ" dirty="0"/>
              <a:t>/html).</a:t>
            </a:r>
          </a:p>
          <a:p>
            <a:pPr marL="0" indent="0">
              <a:spcBef>
                <a:spcPts val="0"/>
              </a:spcBef>
              <a:buNone/>
            </a:pPr>
            <a:r>
              <a:rPr lang="cs-CZ" dirty="0"/>
              <a:t>Pokud by se vám vybrané téma zdálo jako takové ještě </a:t>
            </a:r>
            <a:r>
              <a:rPr lang="cs-CZ" dirty="0" err="1"/>
              <a:t>nezkoumatelné</a:t>
            </a:r>
            <a:r>
              <a:rPr lang="cs-CZ" dirty="0"/>
              <a:t>, můžete ho případně i lehce</a:t>
            </a:r>
          </a:p>
          <a:p>
            <a:pPr marL="0" indent="0">
              <a:spcBef>
                <a:spcPts val="0"/>
              </a:spcBef>
              <a:buNone/>
            </a:pPr>
            <a:r>
              <a:rPr lang="cs-CZ" dirty="0"/>
              <a:t>upravit/zúžit. (téma uvedete na začátku textu)</a:t>
            </a:r>
          </a:p>
          <a:p>
            <a:pPr marL="0" indent="0">
              <a:spcBef>
                <a:spcPts val="0"/>
              </a:spcBef>
              <a:buNone/>
            </a:pPr>
            <a:endParaRPr lang="cs-CZ" dirty="0"/>
          </a:p>
          <a:p>
            <a:pPr marL="0" indent="0">
              <a:spcBef>
                <a:spcPts val="0"/>
              </a:spcBef>
              <a:buNone/>
            </a:pPr>
            <a:r>
              <a:rPr lang="cs-CZ" dirty="0"/>
              <a:t>(2) Dále uvedete, do jaké výzkumné oblasti spadá, to znamená, v jaké oblasti výzkumu byste</a:t>
            </a:r>
          </a:p>
          <a:p>
            <a:pPr marL="0" indent="0">
              <a:spcBef>
                <a:spcPts val="0"/>
              </a:spcBef>
              <a:buNone/>
            </a:pPr>
            <a:r>
              <a:rPr lang="cs-CZ" dirty="0"/>
              <a:t>prováděli prvotní rešerši (tu na tento úkol dělat nemusíte, ale může vás to navést, jak o daném tématu</a:t>
            </a:r>
          </a:p>
          <a:p>
            <a:pPr marL="0" indent="0">
              <a:spcBef>
                <a:spcPts val="0"/>
              </a:spcBef>
              <a:buNone/>
            </a:pPr>
            <a:r>
              <a:rPr lang="cs-CZ" dirty="0"/>
              <a:t>metodologicky přemýšlet).</a:t>
            </a:r>
          </a:p>
          <a:p>
            <a:pPr marL="0" indent="0">
              <a:spcBef>
                <a:spcPts val="0"/>
              </a:spcBef>
              <a:buNone/>
            </a:pPr>
            <a:endParaRPr lang="cs-CZ" dirty="0"/>
          </a:p>
          <a:p>
            <a:pPr marL="0" indent="0">
              <a:spcBef>
                <a:spcPts val="0"/>
              </a:spcBef>
              <a:buNone/>
            </a:pPr>
            <a:r>
              <a:rPr lang="cs-CZ" dirty="0"/>
              <a:t>(3) Definujete výzkumnou otázku, stačí obecnou výzkumnou otázku. Pokud bude třeba, můžete klidně</a:t>
            </a:r>
          </a:p>
          <a:p>
            <a:pPr marL="0" indent="0">
              <a:spcBef>
                <a:spcPts val="0"/>
              </a:spcBef>
              <a:buNone/>
            </a:pPr>
            <a:r>
              <a:rPr lang="cs-CZ" dirty="0"/>
              <a:t>uvést i otázky specifické.</a:t>
            </a:r>
          </a:p>
          <a:p>
            <a:pPr marL="0" indent="0">
              <a:spcBef>
                <a:spcPts val="0"/>
              </a:spcBef>
              <a:buNone/>
            </a:pPr>
            <a:r>
              <a:rPr lang="cs-CZ" dirty="0"/>
              <a:t>Právě definice výzkumné otázky bude stěžejní část hodnocení. VO by měla být jednoznačná a mělo</a:t>
            </a:r>
          </a:p>
          <a:p>
            <a:pPr marL="0" indent="0">
              <a:spcBef>
                <a:spcPts val="0"/>
              </a:spcBef>
              <a:buNone/>
            </a:pPr>
            <a:r>
              <a:rPr lang="cs-CZ" dirty="0"/>
              <a:t>by z ní být jasně patrné, co chcete zkoumat. Výběr VO nemusíte nijak vysvětlovat. Stačí ji uvést</a:t>
            </a:r>
          </a:p>
          <a:p>
            <a:pPr marL="0" indent="0">
              <a:spcBef>
                <a:spcPts val="0"/>
              </a:spcBef>
              <a:buNone/>
            </a:pPr>
            <a:r>
              <a:rPr lang="cs-CZ" dirty="0"/>
              <a:t>krátkým komentářem, co je cílem vašeho hypotetického výzkumu na jedno z vybraných témat.</a:t>
            </a:r>
          </a:p>
          <a:p>
            <a:pPr marL="0" indent="0">
              <a:spcBef>
                <a:spcPts val="0"/>
              </a:spcBef>
              <a:buNone/>
            </a:pPr>
            <a:endParaRPr lang="cs-CZ" dirty="0"/>
          </a:p>
          <a:p>
            <a:pPr marL="0" indent="0">
              <a:spcBef>
                <a:spcPts val="0"/>
              </a:spcBef>
              <a:buNone/>
            </a:pPr>
            <a:r>
              <a:rPr lang="cs-CZ" dirty="0"/>
              <a:t>(4) Na závěr uvedete, jaký design výzkumu (případovou studii / komparativní studii / experiment /</a:t>
            </a:r>
          </a:p>
          <a:p>
            <a:pPr marL="0" indent="0">
              <a:spcBef>
                <a:spcPts val="0"/>
              </a:spcBef>
              <a:buNone/>
            </a:pPr>
            <a:r>
              <a:rPr lang="cs-CZ" dirty="0"/>
              <a:t>statistické šetření) byste použili pro zodpovězení dané VO a stručně objasníte proč (zda vám jde o</a:t>
            </a:r>
          </a:p>
          <a:p>
            <a:pPr marL="0" indent="0">
              <a:spcBef>
                <a:spcPts val="0"/>
              </a:spcBef>
              <a:buNone/>
            </a:pPr>
            <a:r>
              <a:rPr lang="cs-CZ" dirty="0"/>
              <a:t>hledání/testování kauzálního vztahu/hluboké porozumění fenoménu atp.). Nemusíte zacházet do</a:t>
            </a:r>
          </a:p>
          <a:p>
            <a:pPr marL="0" indent="0">
              <a:spcBef>
                <a:spcPts val="0"/>
              </a:spcBef>
              <a:buNone/>
            </a:pPr>
            <a:r>
              <a:rPr lang="cs-CZ" dirty="0"/>
              <a:t>dalších podrobností ohledně metody, ani sběru a analýzy dat. Důležité je, aby zvolený design byl v</a:t>
            </a:r>
          </a:p>
          <a:p>
            <a:pPr marL="0" indent="0">
              <a:spcBef>
                <a:spcPts val="0"/>
              </a:spcBef>
              <a:buNone/>
            </a:pPr>
            <a:r>
              <a:rPr lang="cs-CZ" dirty="0"/>
              <a:t>souladu s výzkumnou otázkou, a abyste uměli zachovat logickou návaznost mezi těmito počátečními</a:t>
            </a:r>
          </a:p>
          <a:p>
            <a:pPr marL="0" indent="0">
              <a:spcBef>
                <a:spcPts val="0"/>
              </a:spcBef>
              <a:buNone/>
            </a:pPr>
            <a:r>
              <a:rPr lang="cs-CZ" dirty="0"/>
              <a:t>fázemi výzkumného návrhu.</a:t>
            </a:r>
          </a:p>
        </p:txBody>
      </p:sp>
    </p:spTree>
    <p:extLst>
      <p:ext uri="{BB962C8B-B14F-4D97-AF65-F5344CB8AC3E}">
        <p14:creationId xmlns:p14="http://schemas.microsoft.com/office/powerpoint/2010/main" val="178762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1B91412D-9C32-4C86-9E4E-43C0B1E116C2}"/>
              </a:ext>
            </a:extLst>
          </p:cNvPr>
          <p:cNvPicPr>
            <a:picLocks noChangeAspect="1"/>
          </p:cNvPicPr>
          <p:nvPr/>
        </p:nvPicPr>
        <p:blipFill>
          <a:blip r:embed="rId2"/>
          <a:stretch>
            <a:fillRect/>
          </a:stretch>
        </p:blipFill>
        <p:spPr>
          <a:xfrm>
            <a:off x="2881075" y="1128098"/>
            <a:ext cx="6437215" cy="4598011"/>
          </a:xfrm>
          <a:prstGeom prst="rect">
            <a:avLst/>
          </a:prstGeom>
        </p:spPr>
      </p:pic>
      <p:sp>
        <p:nvSpPr>
          <p:cNvPr id="11" name="Rectangle 10">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57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CDCA1-222E-42C6-86EC-5C65509DC496}"/>
              </a:ext>
            </a:extLst>
          </p:cNvPr>
          <p:cNvSpPr>
            <a:spLocks noGrp="1"/>
          </p:cNvSpPr>
          <p:nvPr>
            <p:ph type="title"/>
          </p:nvPr>
        </p:nvSpPr>
        <p:spPr/>
        <p:txBody>
          <a:bodyPr/>
          <a:lstStyle/>
          <a:p>
            <a:r>
              <a:rPr lang="cs-CZ" dirty="0"/>
              <a:t>PLÁNOVÁNÍ VÝZKUMNÉHO</a:t>
            </a:r>
            <a:br>
              <a:rPr lang="cs-CZ" dirty="0"/>
            </a:br>
            <a:r>
              <a:rPr lang="cs-CZ" dirty="0"/>
              <a:t>PROCESU</a:t>
            </a:r>
          </a:p>
        </p:txBody>
      </p:sp>
      <p:sp>
        <p:nvSpPr>
          <p:cNvPr id="3" name="Zástupný obsah 2">
            <a:extLst>
              <a:ext uri="{FF2B5EF4-FFF2-40B4-BE49-F238E27FC236}">
                <a16:creationId xmlns:a16="http://schemas.microsoft.com/office/drawing/2014/main" id="{3B93FE80-3C1F-4DBC-AC88-2055022E4C1C}"/>
              </a:ext>
            </a:extLst>
          </p:cNvPr>
          <p:cNvSpPr>
            <a:spLocks noGrp="1"/>
          </p:cNvSpPr>
          <p:nvPr>
            <p:ph idx="1"/>
          </p:nvPr>
        </p:nvSpPr>
        <p:spPr>
          <a:xfrm>
            <a:off x="1451579" y="2015733"/>
            <a:ext cx="9603275" cy="1656616"/>
          </a:xfrm>
        </p:spPr>
        <p:txBody>
          <a:bodyPr/>
          <a:lstStyle/>
          <a:p>
            <a:r>
              <a:rPr lang="cs-CZ" dirty="0"/>
              <a:t>• výzkumná oblast → výzkumné téma → specifické téma → výzkumná otázka</a:t>
            </a:r>
          </a:p>
          <a:p>
            <a:r>
              <a:rPr lang="cs-CZ" dirty="0"/>
              <a:t>• výzkumný problém x výzkumná otázka</a:t>
            </a:r>
          </a:p>
        </p:txBody>
      </p:sp>
      <p:pic>
        <p:nvPicPr>
          <p:cNvPr id="5" name="Obrázek 4">
            <a:extLst>
              <a:ext uri="{FF2B5EF4-FFF2-40B4-BE49-F238E27FC236}">
                <a16:creationId xmlns:a16="http://schemas.microsoft.com/office/drawing/2014/main" id="{0A8B6612-127C-4713-BD57-36D1E6C53CF0}"/>
              </a:ext>
            </a:extLst>
          </p:cNvPr>
          <p:cNvPicPr>
            <a:picLocks noChangeAspect="1"/>
          </p:cNvPicPr>
          <p:nvPr/>
        </p:nvPicPr>
        <p:blipFill>
          <a:blip r:embed="rId2"/>
          <a:stretch>
            <a:fillRect/>
          </a:stretch>
        </p:blipFill>
        <p:spPr>
          <a:xfrm>
            <a:off x="5503351" y="3537576"/>
            <a:ext cx="6387444" cy="2488807"/>
          </a:xfrm>
          <a:prstGeom prst="rect">
            <a:avLst/>
          </a:prstGeom>
        </p:spPr>
      </p:pic>
    </p:spTree>
    <p:extLst>
      <p:ext uri="{BB962C8B-B14F-4D97-AF65-F5344CB8AC3E}">
        <p14:creationId xmlns:p14="http://schemas.microsoft.com/office/powerpoint/2010/main" val="408122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D35CA5-FD0F-43F0-A8C1-5E1AEFBDB74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FB0AE35-B9A3-4BEB-A899-092624D54008}"/>
              </a:ext>
            </a:extLst>
          </p:cNvPr>
          <p:cNvSpPr>
            <a:spLocks noGrp="1"/>
          </p:cNvSpPr>
          <p:nvPr>
            <p:ph idx="1"/>
          </p:nvPr>
        </p:nvSpPr>
        <p:spPr/>
        <p:txBody>
          <a:bodyPr>
            <a:normAutofit/>
          </a:bodyPr>
          <a:lstStyle/>
          <a:p>
            <a:r>
              <a:rPr lang="cs-CZ" dirty="0"/>
              <a:t>výzkumná oblast → výzkumné téma → specifické téma → výzkumná otázka </a:t>
            </a:r>
          </a:p>
          <a:p>
            <a:r>
              <a:rPr lang="cs-CZ" dirty="0"/>
              <a:t>výzkumný problém x výzkumná otázka </a:t>
            </a:r>
          </a:p>
          <a:p>
            <a:r>
              <a:rPr lang="cs-CZ" dirty="0"/>
              <a:t>praktický (nežádoucí důsledky) x výzkumný problém (něco nevíme, něčemu nerozumíme)</a:t>
            </a:r>
          </a:p>
          <a:p>
            <a:r>
              <a:rPr lang="cs-CZ" dirty="0"/>
              <a:t>základní otázky vedoucí výzkum:</a:t>
            </a:r>
          </a:p>
          <a:p>
            <a:pPr lvl="1">
              <a:buFont typeface="Wingdings" panose="05000000000000000000" pitchFamily="2" charset="2"/>
              <a:buChar char="ü"/>
            </a:pPr>
            <a:r>
              <a:rPr lang="cs-CZ" dirty="0">
                <a:solidFill>
                  <a:srgbClr val="C00000"/>
                </a:solidFill>
              </a:rPr>
              <a:t>CO?</a:t>
            </a:r>
            <a:r>
              <a:rPr lang="cs-CZ" dirty="0"/>
              <a:t> (jakou otázku/y výzkum zodpoví)</a:t>
            </a:r>
          </a:p>
          <a:p>
            <a:pPr lvl="1">
              <a:buFont typeface="Wingdings" panose="05000000000000000000" pitchFamily="2" charset="2"/>
              <a:buChar char="ü"/>
            </a:pPr>
            <a:r>
              <a:rPr lang="pl-PL" dirty="0">
                <a:solidFill>
                  <a:srgbClr val="C00000"/>
                </a:solidFill>
              </a:rPr>
              <a:t>JAK? </a:t>
            </a:r>
            <a:r>
              <a:rPr lang="pl-PL" dirty="0"/>
              <a:t>(jak výzkum otázku/y zodpoví)</a:t>
            </a:r>
          </a:p>
          <a:p>
            <a:pPr lvl="1">
              <a:buFont typeface="Wingdings" panose="05000000000000000000" pitchFamily="2" charset="2"/>
              <a:buChar char="ü"/>
            </a:pPr>
            <a:r>
              <a:rPr lang="cs-CZ" dirty="0">
                <a:solidFill>
                  <a:srgbClr val="C00000"/>
                </a:solidFill>
              </a:rPr>
              <a:t>PROČ? </a:t>
            </a:r>
            <a:r>
              <a:rPr lang="cs-CZ" dirty="0"/>
              <a:t>(za jakým účelem provádíme výzkum)</a:t>
            </a:r>
          </a:p>
        </p:txBody>
      </p:sp>
    </p:spTree>
    <p:extLst>
      <p:ext uri="{BB962C8B-B14F-4D97-AF65-F5344CB8AC3E}">
        <p14:creationId xmlns:p14="http://schemas.microsoft.com/office/powerpoint/2010/main" val="21081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15BCAA-33F9-4ACD-AC78-F23253C72916}"/>
              </a:ext>
            </a:extLst>
          </p:cNvPr>
          <p:cNvSpPr>
            <a:spLocks noGrp="1"/>
          </p:cNvSpPr>
          <p:nvPr>
            <p:ph type="title"/>
          </p:nvPr>
        </p:nvSpPr>
        <p:spPr/>
        <p:txBody>
          <a:bodyPr/>
          <a:lstStyle/>
          <a:p>
            <a:r>
              <a:rPr lang="cs-CZ" dirty="0"/>
              <a:t>HIERARCHIE KONCEPTŮ</a:t>
            </a:r>
          </a:p>
        </p:txBody>
      </p:sp>
      <p:sp>
        <p:nvSpPr>
          <p:cNvPr id="3" name="Zástupný obsah 2">
            <a:extLst>
              <a:ext uri="{FF2B5EF4-FFF2-40B4-BE49-F238E27FC236}">
                <a16:creationId xmlns:a16="http://schemas.microsoft.com/office/drawing/2014/main" id="{EDCC63EC-4BFA-4628-A927-CD40718BB47D}"/>
              </a:ext>
            </a:extLst>
          </p:cNvPr>
          <p:cNvSpPr>
            <a:spLocks noGrp="1"/>
          </p:cNvSpPr>
          <p:nvPr>
            <p:ph idx="1"/>
          </p:nvPr>
        </p:nvSpPr>
        <p:spPr>
          <a:xfrm>
            <a:off x="1451579" y="2015732"/>
            <a:ext cx="4344537" cy="3450613"/>
          </a:xfrm>
        </p:spPr>
        <p:txBody>
          <a:bodyPr anchor="ctr">
            <a:normAutofit/>
          </a:bodyPr>
          <a:lstStyle/>
          <a:p>
            <a:r>
              <a:rPr lang="cs-CZ" dirty="0"/>
              <a:t>5 úrovní konceptů a otázek</a:t>
            </a:r>
          </a:p>
          <a:p>
            <a:pPr lvl="1">
              <a:buFont typeface="Wingdings" panose="05000000000000000000" pitchFamily="2" charset="2"/>
              <a:buChar char="§"/>
            </a:pPr>
            <a:r>
              <a:rPr lang="cs-CZ" sz="2000" dirty="0"/>
              <a:t>výzkumná oblast</a:t>
            </a:r>
          </a:p>
          <a:p>
            <a:pPr lvl="1">
              <a:buFont typeface="Wingdings" panose="05000000000000000000" pitchFamily="2" charset="2"/>
              <a:buChar char="§"/>
            </a:pPr>
            <a:r>
              <a:rPr lang="cs-CZ" sz="2000" dirty="0"/>
              <a:t>výzkumné téma</a:t>
            </a:r>
          </a:p>
          <a:p>
            <a:pPr lvl="1">
              <a:buFont typeface="Wingdings" panose="05000000000000000000" pitchFamily="2" charset="2"/>
              <a:buChar char="§"/>
            </a:pPr>
            <a:r>
              <a:rPr lang="cs-CZ" sz="2000" dirty="0"/>
              <a:t>obecné výzkumné otázky</a:t>
            </a:r>
          </a:p>
          <a:p>
            <a:pPr lvl="1">
              <a:buFont typeface="Wingdings" panose="05000000000000000000" pitchFamily="2" charset="2"/>
              <a:buChar char="§"/>
            </a:pPr>
            <a:r>
              <a:rPr lang="cs-CZ" sz="2000" dirty="0"/>
              <a:t>specifické výzkumné otázky</a:t>
            </a:r>
          </a:p>
          <a:p>
            <a:pPr lvl="1">
              <a:buFont typeface="Wingdings" panose="05000000000000000000" pitchFamily="2" charset="2"/>
              <a:buChar char="§"/>
            </a:pPr>
            <a:r>
              <a:rPr lang="cs-CZ" sz="2000" dirty="0"/>
              <a:t>otázky při sběru dat</a:t>
            </a:r>
          </a:p>
        </p:txBody>
      </p:sp>
      <p:sp>
        <p:nvSpPr>
          <p:cNvPr id="4" name="TextovéPole 3">
            <a:extLst>
              <a:ext uri="{FF2B5EF4-FFF2-40B4-BE49-F238E27FC236}">
                <a16:creationId xmlns:a16="http://schemas.microsoft.com/office/drawing/2014/main" id="{71B7DDA1-A196-4D13-B0D6-72455152A351}"/>
              </a:ext>
            </a:extLst>
          </p:cNvPr>
          <p:cNvSpPr txBox="1"/>
          <p:nvPr/>
        </p:nvSpPr>
        <p:spPr>
          <a:xfrm>
            <a:off x="6577781" y="2212258"/>
            <a:ext cx="2123768" cy="3139321"/>
          </a:xfrm>
          <a:prstGeom prst="rect">
            <a:avLst/>
          </a:prstGeom>
          <a:noFill/>
        </p:spPr>
        <p:txBody>
          <a:bodyPr wrap="square" rtlCol="0">
            <a:spAutoFit/>
          </a:bodyPr>
          <a:lstStyle/>
          <a:p>
            <a:pPr algn="ctr"/>
            <a:r>
              <a:rPr lang="cs-CZ" dirty="0"/>
              <a:t>Abstraktní</a:t>
            </a:r>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endParaRPr lang="cs-CZ" dirty="0"/>
          </a:p>
          <a:p>
            <a:pPr algn="ctr"/>
            <a:r>
              <a:rPr lang="cs-CZ" dirty="0"/>
              <a:t>Konkrétní</a:t>
            </a:r>
          </a:p>
        </p:txBody>
      </p:sp>
      <p:sp>
        <p:nvSpPr>
          <p:cNvPr id="5" name="Šipka: dolů 4">
            <a:extLst>
              <a:ext uri="{FF2B5EF4-FFF2-40B4-BE49-F238E27FC236}">
                <a16:creationId xmlns:a16="http://schemas.microsoft.com/office/drawing/2014/main" id="{B8546DE5-2ACC-4ECF-92C6-EE5EC0EAB6C4}"/>
              </a:ext>
            </a:extLst>
          </p:cNvPr>
          <p:cNvSpPr/>
          <p:nvPr/>
        </p:nvSpPr>
        <p:spPr>
          <a:xfrm>
            <a:off x="7285703" y="2698955"/>
            <a:ext cx="678426" cy="2005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92673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able 1 &#10;Advice on how to construct a research puzzle &#10;Towards a recipe for constructing research puzzles &#10;1. Make distinctions to narrow down your interest from a topic to an approximation of a research puzzle &#10;2. Explicate the motives and preconceptions underlying your interest in an issue &#10;3. Approach your topic as a political science puzzle, rather than just a political problem &#10;4. Since knowledge is necessary for constructing a research puzzle, read broadly in fields related to your &#10;problem area &#10;5. Make sure your research aims to produce new knowledge &#10;6. If the empirical record can be interpreted as conforming to existing assumptions, it is not clear why &#10;further research is necessary &#10;7. A gap in previous research is a necessary, but insufficient, argument for new research &#10;8. Problematize the often commonsensical assumptions on which previous knowledge is based &#10;9. The bigger the target, the greater the potential contribution, so determine whether your observation is a &#10;case of a wider phenomenon &#10;10. Clari$' to what theory, explanation, or interpretation your own thesis would be counterintuitive &#10;11. Construct a clear research puzzle using the puzzle formula 'why x despite y' &#10;12. Pinpoint a research puzzle early in the research process, but be prepared to find other potentially more &#10;significant problems — possibly at higher levels of abstraction — as your knowledge expands ">
            <a:extLst>
              <a:ext uri="{FF2B5EF4-FFF2-40B4-BE49-F238E27FC236}">
                <a16:creationId xmlns:a16="http://schemas.microsoft.com/office/drawing/2014/main" id="{818F5513-12CE-441F-930E-701CE5E8A7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90663" y="187267"/>
            <a:ext cx="6410673" cy="5785633"/>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6ED4575E-BBDC-4FF8-9F2E-5EA27D15A4D9}"/>
              </a:ext>
            </a:extLst>
          </p:cNvPr>
          <p:cNvSpPr txBox="1"/>
          <p:nvPr/>
        </p:nvSpPr>
        <p:spPr>
          <a:xfrm>
            <a:off x="9492327" y="5470109"/>
            <a:ext cx="2058648" cy="369332"/>
          </a:xfrm>
          <a:prstGeom prst="rect">
            <a:avLst/>
          </a:prstGeom>
          <a:noFill/>
        </p:spPr>
        <p:txBody>
          <a:bodyPr wrap="square" rtlCol="0">
            <a:spAutoFit/>
          </a:bodyPr>
          <a:lstStyle/>
          <a:p>
            <a:r>
              <a:rPr lang="cs-CZ" dirty="0">
                <a:hlinkClick r:id="rId4">
                  <a:extLst>
                    <a:ext uri="{A12FA001-AC4F-418D-AE19-62706E023703}">
                      <ahyp:hlinkClr xmlns:ahyp="http://schemas.microsoft.com/office/drawing/2018/hyperlinkcolor" val="tx"/>
                    </a:ext>
                  </a:extLst>
                </a:hlinkClick>
              </a:rPr>
              <a:t>Příklad</a:t>
            </a:r>
            <a:r>
              <a:rPr lang="cs-CZ" dirty="0"/>
              <a:t>!</a:t>
            </a:r>
          </a:p>
        </p:txBody>
      </p:sp>
    </p:spTree>
    <p:extLst>
      <p:ext uri="{BB962C8B-B14F-4D97-AF65-F5344CB8AC3E}">
        <p14:creationId xmlns:p14="http://schemas.microsoft.com/office/powerpoint/2010/main" val="1854643063"/>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2685</TotalTime>
  <Words>1347</Words>
  <Application>Microsoft Office PowerPoint</Application>
  <PresentationFormat>Širokoúhlá obrazovka</PresentationFormat>
  <Paragraphs>165</Paragraphs>
  <Slides>41</Slides>
  <Notes>6</Notes>
  <HiddenSlides>0</HiddenSlides>
  <MMClips>2</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Arial</vt:lpstr>
      <vt:lpstr>Calibri</vt:lpstr>
      <vt:lpstr>Gill Sans MT</vt:lpstr>
      <vt:lpstr>Wingdings</vt:lpstr>
      <vt:lpstr>Galerie</vt:lpstr>
      <vt:lpstr>Výzkumné otázky seminář</vt:lpstr>
      <vt:lpstr>PROČ JE VÝZKUMNÁ OTÁZKA DŮLEŽITÁ?</vt:lpstr>
      <vt:lpstr>PROČ JE VÝZKUMNÁ OTÁZKA DŮLEŽITÁ?</vt:lpstr>
      <vt:lpstr>PLÁNOVÁNÍ VÝZKUMNÉHO PROCESU</vt:lpstr>
      <vt:lpstr>Prezentace aplikace PowerPoint</vt:lpstr>
      <vt:lpstr>PLÁNOVÁNÍ VÝZKUMNÉHO PROCESU</vt:lpstr>
      <vt:lpstr>Prezentace aplikace PowerPoint</vt:lpstr>
      <vt:lpstr>HIERARCHIE KONCEPTŮ</vt:lpstr>
      <vt:lpstr>Prezentace aplikace PowerPoint</vt:lpstr>
      <vt:lpstr>Prezentace aplikace PowerPoint</vt:lpstr>
      <vt:lpstr>TYPY VÝZKUMNÝCH OTÁZEK</vt:lpstr>
      <vt:lpstr>Prezentace aplikace PowerPoint</vt:lpstr>
      <vt:lpstr>JAK NAPSAT DOBROU VÝZKUMNOU OTÁZKU?</vt:lpstr>
      <vt:lpstr>Prezentace aplikace PowerPoint</vt:lpstr>
      <vt:lpstr>Prezentace aplikace PowerPoint</vt:lpstr>
      <vt:lpstr>JAK NAPSAT DOBROU VÝZKUMNOU OTÁZKU: KRITÉRIA</vt:lpstr>
      <vt:lpstr>Prezentace aplikace PowerPoint</vt:lpstr>
      <vt:lpstr>Prezentace aplikace PowerPoint</vt:lpstr>
      <vt:lpstr>Cvičení</vt:lpstr>
      <vt:lpstr>Cvičení</vt:lpstr>
      <vt:lpstr>CVIČENÍ</vt:lpstr>
      <vt:lpstr>CVIČENÍ</vt:lpstr>
      <vt:lpstr>CVIČENÍ</vt:lpstr>
      <vt:lpstr>Cvičení</vt:lpstr>
      <vt:lpstr>Cvičení</vt:lpstr>
      <vt:lpstr>CVIČENÍ</vt:lpstr>
      <vt:lpstr>CVIČENÍ</vt:lpstr>
      <vt:lpstr>CVIČENÍ</vt:lpstr>
      <vt:lpstr>CVIČENÍ</vt:lpstr>
      <vt:lpstr>CVIČENÍ</vt:lpstr>
      <vt:lpstr>CVIČENÍ</vt:lpstr>
      <vt:lpstr>CVIČENÍ</vt:lpstr>
      <vt:lpstr>CVIČENÍ</vt:lpstr>
      <vt:lpstr>CVIČENÍ</vt:lpstr>
      <vt:lpstr>CVIČENÍ</vt:lpstr>
      <vt:lpstr>CVIČENÍ</vt:lpstr>
      <vt:lpstr>CVIČENÍ</vt:lpstr>
      <vt:lpstr>CVIČENÍ</vt:lpstr>
      <vt:lpstr>CVIČENÍ</vt:lpstr>
      <vt:lpstr>Domácí úkol</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Výzkumné otázky seminář</dc:title>
  <dc:creator>Patricie Sušovská</dc:creator>
  <cp:lastModifiedBy>Patricie Sušovská</cp:lastModifiedBy>
  <cp:revision>1</cp:revision>
  <dcterms:created xsi:type="dcterms:W3CDTF">2019-11-17T18:25:00Z</dcterms:created>
  <dcterms:modified xsi:type="dcterms:W3CDTF">2019-11-19T15:10:49Z</dcterms:modified>
</cp:coreProperties>
</file>