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5" r:id="rId10"/>
    <p:sldId id="269" r:id="rId11"/>
    <p:sldId id="273" r:id="rId12"/>
    <p:sldId id="266" r:id="rId13"/>
    <p:sldId id="268" r:id="rId14"/>
    <p:sldId id="267" r:id="rId15"/>
    <p:sldId id="270" r:id="rId16"/>
    <p:sldId id="271" r:id="rId17"/>
    <p:sldId id="272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938CB-08E5-8C4B-8D22-7C22AF58FC9B}" type="datetimeFigureOut">
              <a:rPr lang="en-US" smtClean="0"/>
              <a:pPr/>
              <a:t>9/19/19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601A-B71F-2B47-9C5F-8727F5B4555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F601A-B71F-2B47-9C5F-8727F5B4555B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9/19/19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9/19/19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9/19/19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9/19/19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9/19/19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9/19/19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9/19/19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9/19/19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9/19/19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9/19/19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9/19/19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AE9B5-5C96-E442-8114-36496718A30B}" type="datetimeFigureOut">
              <a:rPr lang="en-US" smtClean="0"/>
              <a:pPr/>
              <a:t>9/19/19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zscr.cz" TargetMode="External"/><Relationship Id="rId3" Type="http://schemas.openxmlformats.org/officeDocument/2006/relationships/hyperlink" Target="http://www.mvcr.c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cs-CZ" dirty="0" smtClean="0"/>
              <a:t>Integrovaný záchranný systém v České republice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86400"/>
            <a:ext cx="4648200" cy="838200"/>
          </a:xfrm>
        </p:spPr>
        <p:txBody>
          <a:bodyPr>
            <a:normAutofit fontScale="47500" lnSpcReduction="2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19</a:t>
            </a:r>
            <a:r>
              <a:rPr lang="cs-CZ" b="1" dirty="0" smtClean="0">
                <a:solidFill>
                  <a:schemeClr val="tx1"/>
                </a:solidFill>
              </a:rPr>
              <a:t>.9.2019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BSS 153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Nstržm. Mgr. Jakub Morávek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iz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933700"/>
            <a:ext cx="3829050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3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4572000" cy="3429000"/>
          </a:xfrm>
          <a:prstGeom prst="rect">
            <a:avLst/>
          </a:prstGeom>
        </p:spPr>
      </p:pic>
      <p:pic>
        <p:nvPicPr>
          <p:cNvPr id="6" name="Picture 5" descr="image-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62000"/>
            <a:ext cx="4572000" cy="3429000"/>
          </a:xfrm>
          <a:prstGeom prst="rect">
            <a:avLst/>
          </a:prstGeom>
        </p:spPr>
      </p:pic>
      <p:pic>
        <p:nvPicPr>
          <p:cNvPr id="7" name="Picture 6" descr="image-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8600"/>
            <a:ext cx="9144000" cy="24126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cs-CZ" dirty="0" smtClean="0"/>
              <a:t>IBC Ostrava</a:t>
            </a:r>
            <a:endParaRPr lang="cs-CZ" dirty="0"/>
          </a:p>
        </p:txBody>
      </p:sp>
      <p:pic>
        <p:nvPicPr>
          <p:cNvPr id="4" name="Picture 3" descr="14368806_10210748647541352_163915588710076269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19200"/>
            <a:ext cx="56388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Stupně poplachu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Stupeň poplachu předurčují potřebu sil a prostředků pro záchranné a likvidační práce v závislosti na rozsahu a druhu MÚ na místě zásahu nebo na území, kde probíhá více zásahů</a:t>
            </a:r>
          </a:p>
          <a:p>
            <a:r>
              <a:rPr lang="cs-CZ" dirty="0" smtClean="0"/>
              <a:t>Potřebný stupeň vyhlašuje OPIS IZS při prvotním povolání složek IZS na místo zásahu nebo ho vyhlašuje a zejména upřesňuje velitel zásahu</a:t>
            </a:r>
          </a:p>
          <a:p>
            <a:r>
              <a:rPr lang="cs-CZ" dirty="0" smtClean="0"/>
              <a:t>Vyhlášení třetího nebo zvláštního stupně poplachu umožňuje starostovi ORP</a:t>
            </a:r>
            <a:r>
              <a:rPr lang="cs-CZ" dirty="0"/>
              <a:t>,</a:t>
            </a:r>
            <a:r>
              <a:rPr lang="cs-CZ" dirty="0" smtClean="0"/>
              <a:t> hejtmanovi kraje či MV převzít koordinaci záchranných a likvidačních </a:t>
            </a:r>
            <a:r>
              <a:rPr lang="cs-CZ" smtClean="0"/>
              <a:t>prací</a:t>
            </a:r>
          </a:p>
          <a:p>
            <a:endParaRPr lang="cs-CZ" dirty="0" smtClean="0"/>
          </a:p>
        </p:txBody>
      </p:sp>
      <p:pic>
        <p:nvPicPr>
          <p:cNvPr id="5" name="Picture 4" descr="Stupne poplachu Sheet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6" y="5105400"/>
            <a:ext cx="8686794" cy="14477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0527_815657498530646_6265400809771680416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781049"/>
            <a:ext cx="4572000" cy="2647950"/>
          </a:xfrm>
          <a:prstGeom prst="rect">
            <a:avLst/>
          </a:prstGeom>
        </p:spPr>
      </p:pic>
      <p:pic>
        <p:nvPicPr>
          <p:cNvPr id="6" name="Picture 5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81049"/>
            <a:ext cx="4571999" cy="3428999"/>
          </a:xfrm>
          <a:prstGeom prst="rect">
            <a:avLst/>
          </a:prstGeom>
        </p:spPr>
      </p:pic>
      <p:pic>
        <p:nvPicPr>
          <p:cNvPr id="5" name="Picture 4" descr="11159891_922783784450131_3343674571663619714_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428999"/>
            <a:ext cx="4572001" cy="3429001"/>
          </a:xfrm>
          <a:prstGeom prst="rect">
            <a:avLst/>
          </a:prstGeom>
        </p:spPr>
      </p:pic>
      <p:pic>
        <p:nvPicPr>
          <p:cNvPr id="7" name="Picture 6" descr="1073261_10151562775500488_1999929560_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9" y="3428999"/>
            <a:ext cx="4572001" cy="34290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Úroveň řízení při MÚ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Podle toho, kdo při zásahu u MU provádí vlastní koordinaci záchranných a likvidačních prací, se pojmově rozlišují tři tzv. úrovně řízení: </a:t>
            </a:r>
          </a:p>
          <a:p>
            <a:r>
              <a:rPr lang="cs-CZ" dirty="0" smtClean="0"/>
              <a:t>Taktická úroveň řízení při MÚ – koordinuje velitel zásahu </a:t>
            </a:r>
          </a:p>
          <a:p>
            <a:r>
              <a:rPr lang="cs-CZ" dirty="0" smtClean="0"/>
              <a:t>Operační úroveň řízení při MÚ – koordinuje operační a informační středisko některé ze základních složek IZS </a:t>
            </a:r>
          </a:p>
          <a:p>
            <a:r>
              <a:rPr lang="cs-CZ" dirty="0" smtClean="0"/>
              <a:t>Strategická úroveň řízení při MÚ – koordinuje starosta ORP, hejtman kraje nebo MV - GŘ HZS 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Koordinace na místě zásahu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3230563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Za záchranné a likvidační práce odpovídá velitel zásahu, kterým je velitel složky, jejíž činnost na místě převažuje</a:t>
            </a:r>
          </a:p>
          <a:p>
            <a:r>
              <a:rPr lang="cs-CZ" dirty="0" smtClean="0"/>
              <a:t>Většinou je VZ hasič s právem přednostního velení</a:t>
            </a:r>
          </a:p>
          <a:p>
            <a:r>
              <a:rPr lang="cs-CZ" dirty="0" smtClean="0"/>
              <a:t>Koordinuje a řídí činnost složek IZS na místě zásahu</a:t>
            </a:r>
          </a:p>
          <a:p>
            <a:r>
              <a:rPr lang="cs-CZ" dirty="0" smtClean="0"/>
              <a:t>VZ komunikuje s KOPIS a podává zprávy o situaci na místě</a:t>
            </a:r>
          </a:p>
          <a:p>
            <a:r>
              <a:rPr lang="cs-CZ" dirty="0" smtClean="0"/>
              <a:t>Povolává na místo další jednotky a složky IZS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5" name="Picture 4" descr="P10003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0"/>
            <a:ext cx="7524878" cy="1899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Štáb VZ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60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Velitel zásahu může ustanovit štáb jako nástroj koordinace složek IZS a svůj výkonný a pomocný orgán na místě zásahu</a:t>
            </a:r>
          </a:p>
          <a:p>
            <a:endParaRPr lang="cs-CZ" dirty="0" smtClean="0"/>
          </a:p>
          <a:p>
            <a:r>
              <a:rPr lang="cs-CZ" dirty="0" smtClean="0"/>
              <a:t>náčelník štábu </a:t>
            </a:r>
          </a:p>
          <a:p>
            <a:r>
              <a:rPr lang="cs-CZ" dirty="0" smtClean="0"/>
              <a:t>člen štábu pro spojení </a:t>
            </a:r>
          </a:p>
          <a:p>
            <a:r>
              <a:rPr lang="cs-CZ" dirty="0" smtClean="0"/>
              <a:t>člen štábu pro týl </a:t>
            </a:r>
          </a:p>
          <a:p>
            <a:r>
              <a:rPr lang="cs-CZ" dirty="0" smtClean="0"/>
              <a:t>člen štábu pro analýzu situace na místě </a:t>
            </a:r>
          </a:p>
          <a:p>
            <a:r>
              <a:rPr lang="cs-CZ" dirty="0" smtClean="0"/>
              <a:t>člen štábu pro nasazení SaP</a:t>
            </a:r>
          </a:p>
          <a:p>
            <a:r>
              <a:rPr lang="cs-CZ" dirty="0" smtClean="0"/>
              <a:t>zástupci složek IZS</a:t>
            </a:r>
          </a:p>
          <a:p>
            <a:r>
              <a:rPr lang="cs-CZ" dirty="0" smtClean="0"/>
              <a:t>pomocníci členů štábu</a:t>
            </a:r>
            <a:endParaRPr lang="cs-CZ" dirty="0"/>
          </a:p>
        </p:txBody>
      </p:sp>
      <p:pic>
        <p:nvPicPr>
          <p:cNvPr id="4" name="Picture 3" descr="IMG_94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190999"/>
            <a:ext cx="5410200" cy="2440931"/>
          </a:xfrm>
          <a:prstGeom prst="rect">
            <a:avLst/>
          </a:prstGeom>
        </p:spPr>
      </p:pic>
      <p:pic>
        <p:nvPicPr>
          <p:cNvPr id="5" name="Picture 4" descr="IMG_94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59526"/>
            <a:ext cx="2819400" cy="193147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Poplachový plán IZS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Je přehled sil a prostředků včetně jejich počtu a využitelnosti v případě vzniku MU</a:t>
            </a:r>
          </a:p>
          <a:p>
            <a:r>
              <a:rPr lang="cs-CZ" dirty="0" smtClean="0"/>
              <a:t>Podle něj probíhá povolání a nasazení složek IZS výběrem jejich vhodných sil a prostředků</a:t>
            </a:r>
          </a:p>
          <a:p>
            <a:r>
              <a:rPr lang="cs-CZ" dirty="0" smtClean="0"/>
              <a:t>Územně příslušný poplachový plán je uložen na OPIS IZS, kterým je operační a informační středisko HZS kraje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Obsahuje: </a:t>
            </a:r>
          </a:p>
          <a:p>
            <a:r>
              <a:rPr lang="cs-CZ" dirty="0" smtClean="0"/>
              <a:t>Spojení na základní a ostatní složky IZS</a:t>
            </a:r>
          </a:p>
          <a:p>
            <a:r>
              <a:rPr lang="cs-CZ" dirty="0" smtClean="0"/>
              <a:t>Přehled sil a prostředků ostatních složek IZS </a:t>
            </a:r>
          </a:p>
          <a:p>
            <a:r>
              <a:rPr lang="cs-CZ" dirty="0" smtClean="0"/>
              <a:t>Způsob povolávání a vyrozumívání vedoucích složek IZS a dalších orgánů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DARIUSOVÁ, Hana: Komparace využití linek tísňového volání. Pardubice, 2011. Bakalářská práce.</a:t>
            </a:r>
          </a:p>
          <a:p>
            <a:r>
              <a:rPr lang="cs-CZ" dirty="0" smtClean="0"/>
              <a:t>Vyhláška Ministerstva vnitra č. 328/2001 Sb.</a:t>
            </a:r>
          </a:p>
          <a:p>
            <a:r>
              <a:rPr lang="cs-CZ" dirty="0" smtClean="0"/>
              <a:t>SKALSKÁ-HANUŠKA-DUBSKÝ: Integrovaný záchranný systém. MV-GŘ HZS. Praha, 2010.</a:t>
            </a:r>
          </a:p>
          <a:p>
            <a:r>
              <a:rPr lang="cs-CZ" dirty="0" smtClean="0"/>
              <a:t>Ústavní zákon o bezpečnosti ČR č. 110/1998 Sb.</a:t>
            </a:r>
          </a:p>
          <a:p>
            <a:r>
              <a:rPr lang="cs-CZ" dirty="0" smtClean="0"/>
              <a:t>Zákon 239/2000 Sb. o Integrovaném záchranném systému</a:t>
            </a:r>
          </a:p>
          <a:p>
            <a:r>
              <a:rPr lang="cs-CZ" dirty="0" smtClean="0"/>
              <a:t>Krizovým zákon č. 240/2000 Sb. a </a:t>
            </a:r>
          </a:p>
          <a:p>
            <a:r>
              <a:rPr lang="cs-CZ" dirty="0" smtClean="0"/>
              <a:t>Zákon o hospodářských opatřeních pro krizové stavy č. 241/2000 Sb.</a:t>
            </a:r>
          </a:p>
          <a:p>
            <a:r>
              <a:rPr lang="cs-CZ" dirty="0" smtClean="0">
                <a:hlinkClick r:id="rId2"/>
              </a:rPr>
              <a:t>www.hzscr.cz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www.mvcr.cz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Pojem IZS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K</a:t>
            </a:r>
            <a:r>
              <a:rPr lang="cs-CZ" dirty="0" smtClean="0"/>
              <a:t>oordinovaný postup jeho složek při přípravě na mimořádné události a při provádění záchranných a likvidačních prací</a:t>
            </a:r>
          </a:p>
          <a:p>
            <a:r>
              <a:rPr lang="cs-CZ" dirty="0" smtClean="0"/>
              <a:t>Nejedná se o instituci či stálou organizaci</a:t>
            </a:r>
          </a:p>
          <a:p>
            <a:r>
              <a:rPr lang="cs-CZ" dirty="0"/>
              <a:t>Z</a:t>
            </a:r>
            <a:r>
              <a:rPr lang="cs-CZ" dirty="0" smtClean="0"/>
              <a:t>ákon č. 239/2000 Sb. o integrovaném záchranném systému</a:t>
            </a:r>
          </a:p>
          <a:p>
            <a:r>
              <a:rPr lang="cs-CZ" dirty="0" smtClean="0"/>
              <a:t>Systém funguje od roku 2001, ale jeho základy byly položeny již v 90. letech – povodně 1997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Základní složky IZS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 dirty="0" smtClean="0"/>
              <a:t>Zajišťují nepřetržitou pohotovost pro příjem ohlášení MU, její vyhodnocení a neodkladný zásah v jejím místě</a:t>
            </a:r>
          </a:p>
          <a:p>
            <a:pPr>
              <a:buFontTx/>
              <a:buChar char="-"/>
            </a:pPr>
            <a:endParaRPr lang="cs-CZ" dirty="0" smtClean="0"/>
          </a:p>
          <a:p>
            <a:r>
              <a:rPr lang="cs-CZ" dirty="0" smtClean="0"/>
              <a:t>Hasičský záchranný sbor České republiky</a:t>
            </a:r>
          </a:p>
          <a:p>
            <a:r>
              <a:rPr lang="cs-CZ" dirty="0"/>
              <a:t>J</a:t>
            </a:r>
            <a:r>
              <a:rPr lang="cs-CZ" dirty="0" smtClean="0"/>
              <a:t>ednotky požární ochrany zařazené do plošného pokrytí kraje JPO</a:t>
            </a:r>
          </a:p>
          <a:p>
            <a:r>
              <a:rPr lang="cs-CZ" dirty="0"/>
              <a:t>Z</a:t>
            </a:r>
            <a:r>
              <a:rPr lang="cs-CZ" dirty="0" smtClean="0"/>
              <a:t>dravotnické záchranné služby krajů </a:t>
            </a:r>
          </a:p>
          <a:p>
            <a:r>
              <a:rPr lang="cs-CZ" dirty="0" smtClean="0"/>
              <a:t>Policie České republiky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Ostatní složky IZS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oskytují při záchranných a likvidačních pracích plánovanou pomoc na vyžádání, nemusí držet stálou pohotovost</a:t>
            </a:r>
          </a:p>
          <a:p>
            <a:pPr>
              <a:buFontTx/>
              <a:buChar char="-"/>
            </a:pPr>
            <a:endParaRPr lang="cs-CZ" dirty="0" smtClean="0"/>
          </a:p>
          <a:p>
            <a:r>
              <a:rPr lang="cs-CZ" dirty="0"/>
              <a:t>O</a:t>
            </a:r>
            <a:r>
              <a:rPr lang="cs-CZ" dirty="0" smtClean="0"/>
              <a:t>becní/městské policie </a:t>
            </a:r>
          </a:p>
          <a:p>
            <a:r>
              <a:rPr lang="cs-CZ" dirty="0"/>
              <a:t>V</a:t>
            </a:r>
            <a:r>
              <a:rPr lang="cs-CZ" dirty="0" smtClean="0"/>
              <a:t>yčleněné síly a prostředky ozbrojených sil - záchranné a ženijní roty </a:t>
            </a:r>
          </a:p>
          <a:p>
            <a:r>
              <a:rPr lang="cs-CZ" dirty="0"/>
              <a:t>O</a:t>
            </a:r>
            <a:r>
              <a:rPr lang="cs-CZ" dirty="0" smtClean="0"/>
              <a:t>statní ozbrojené bezpečnostní sbory - PMC, PSC, security agentury </a:t>
            </a:r>
          </a:p>
          <a:p>
            <a:r>
              <a:rPr lang="cs-CZ" dirty="0"/>
              <a:t>O</a:t>
            </a:r>
            <a:r>
              <a:rPr lang="cs-CZ" dirty="0" smtClean="0"/>
              <a:t>statní záchranné sbory - Báňská záchranná služba  </a:t>
            </a:r>
          </a:p>
          <a:p>
            <a:r>
              <a:rPr lang="cs-CZ" dirty="0"/>
              <a:t>O</a:t>
            </a:r>
            <a:r>
              <a:rPr lang="cs-CZ" dirty="0" smtClean="0"/>
              <a:t>rgány ochrany veřejného zdraví - hygiena, zdravotnická zařízení, FN  </a:t>
            </a:r>
          </a:p>
          <a:p>
            <a:r>
              <a:rPr lang="cs-CZ" dirty="0"/>
              <a:t>H</a:t>
            </a:r>
            <a:r>
              <a:rPr lang="cs-CZ" dirty="0" smtClean="0"/>
              <a:t>avarijní, pohotovostní, odborné a jiné služby </a:t>
            </a:r>
          </a:p>
          <a:p>
            <a:r>
              <a:rPr lang="cs-CZ" dirty="0" smtClean="0"/>
              <a:t>Záchranné a humanitární týmy Českého červeného kříže</a:t>
            </a:r>
          </a:p>
          <a:p>
            <a:r>
              <a:rPr lang="cs-CZ" dirty="0" smtClean="0"/>
              <a:t>Zařízení civilní ochrany - organizace evakuace, nouzového přežití </a:t>
            </a:r>
          </a:p>
          <a:p>
            <a:r>
              <a:rPr lang="cs-CZ" dirty="0" smtClean="0"/>
              <a:t>NGO, která lze využít k záchranným a likvidačním pracím, např. Akademie dobrovolných záchranářů </a:t>
            </a:r>
            <a:r>
              <a:rPr lang="cs-CZ" smtClean="0"/>
              <a:t>ČR, z.s., Kynologická brigáda, atd. </a:t>
            </a:r>
            <a:endParaRPr lang="cs-CZ" dirty="0" smtClean="0"/>
          </a:p>
          <a:p>
            <a:r>
              <a:rPr lang="cs-CZ" dirty="0" smtClean="0"/>
              <a:t>Horská služba ČR </a:t>
            </a:r>
          </a:p>
          <a:p>
            <a:r>
              <a:rPr lang="cs-CZ" dirty="0" smtClean="0"/>
              <a:t>Vodní záchranná služba ČR</a:t>
            </a:r>
          </a:p>
          <a:p>
            <a:r>
              <a:rPr lang="cs-CZ" dirty="0" smtClean="0"/>
              <a:t>Speleologická záchranná služba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Podíl složek na MU</a:t>
            </a:r>
            <a:endParaRPr lang="cs-CZ" dirty="0"/>
          </a:p>
        </p:txBody>
      </p:sp>
      <p:pic>
        <p:nvPicPr>
          <p:cNvPr id="4" name="Content Placeholder 3" descr="Příloha č. 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1236533"/>
            <a:ext cx="8229600" cy="55452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Vztah složek k IZS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399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Z</a:t>
            </a:r>
            <a:r>
              <a:rPr lang="cs-CZ" dirty="0" smtClean="0"/>
              <a:t>ařazením složky do IZS se nemění její právní subjektivita, způsob zřízení, organizace nebo způsob financování</a:t>
            </a:r>
          </a:p>
          <a:p>
            <a:r>
              <a:rPr lang="cs-CZ" dirty="0" smtClean="0"/>
              <a:t>Složka IZS se však musí podřídit zásadám koordinace při společném zásahu</a:t>
            </a:r>
          </a:p>
          <a:p>
            <a:r>
              <a:rPr lang="cs-CZ" dirty="0" smtClean="0"/>
              <a:t>K řešení značného počtu mimořádných událostí ale postačuje pouze jedna věcně příslušná složka IZS, potom se nejedná o společný zásah IZS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800600"/>
            <a:ext cx="2844800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Tísňové linky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0"/>
            <a:ext cx="89408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smtClean="0"/>
              <a:t>Tísňové volání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28999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K tísňovým číslům je garantován bezplatný a nepřetržitý přístup z pevných telefonních linek, mobilních telefonů a veřejných telefonních automatů i bez použití sim karet</a:t>
            </a:r>
          </a:p>
          <a:p>
            <a:r>
              <a:rPr lang="cs-CZ" dirty="0" smtClean="0"/>
              <a:t>Každý poskytovatel veřejné telefonní služby je ze zákona povinen svým uživatelům bezplatně umožnit přístup ke stanoveným číslům tísňového volání</a:t>
            </a:r>
          </a:p>
          <a:p>
            <a:r>
              <a:rPr lang="cs-CZ" dirty="0" smtClean="0"/>
              <a:t>Zákon č. 127/2005 Sb., o elektronických komunikacích</a:t>
            </a:r>
          </a:p>
          <a:p>
            <a:r>
              <a:rPr lang="cs-CZ" dirty="0" smtClean="0"/>
              <a:t>Zavádění telefonních linek 150, 155 a 158 začalo postupně koncem 60. a záčátkem 70. let 20. století</a:t>
            </a:r>
          </a:p>
          <a:p>
            <a:r>
              <a:rPr lang="cs-CZ" dirty="0"/>
              <a:t>V</a:t>
            </a:r>
            <a:r>
              <a:rPr lang="cs-CZ" dirty="0" smtClean="0"/>
              <a:t> Praze byly tyto linky zavedeny již v roce 1969, ale celonárodně byly linky v dnešním smyslu zavedeny až od 90. let 20. století</a:t>
            </a:r>
            <a:endParaRPr lang="cs-CZ" dirty="0"/>
          </a:p>
        </p:txBody>
      </p:sp>
      <p:pic>
        <p:nvPicPr>
          <p:cNvPr id="4" name="Picture 3" descr="image-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800600"/>
            <a:ext cx="27432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Operační a informační střediska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Operační střediska základních složek IZS jsou schopna nepřetržitě přijímat tísňová volání</a:t>
            </a:r>
          </a:p>
          <a:p>
            <a:r>
              <a:rPr lang="cs-CZ" dirty="0" smtClean="0"/>
              <a:t>Po centralizaci se nacházejí ve všech krajských městech – dříve okresy</a:t>
            </a:r>
          </a:p>
          <a:p>
            <a:r>
              <a:rPr lang="cs-CZ" dirty="0" smtClean="0"/>
              <a:t>Každá složka má své OPIS mimo MSK – IBC</a:t>
            </a:r>
          </a:p>
          <a:p>
            <a:r>
              <a:rPr lang="cs-CZ" dirty="0"/>
              <a:t>K</a:t>
            </a:r>
            <a:r>
              <a:rPr lang="cs-CZ" dirty="0" smtClean="0"/>
              <a:t>oordinace a spolupráce jednotlivých operačních středisek – předávání hovorů i datových vět o MU</a:t>
            </a:r>
          </a:p>
          <a:p>
            <a:r>
              <a:rPr lang="cs-CZ" dirty="0" smtClean="0"/>
              <a:t>Páteří IZS i OPIS IZS je HZS ČR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882</Words>
  <Application>Microsoft Macintosh PowerPoint</Application>
  <PresentationFormat>On-screen Show (4:3)</PresentationFormat>
  <Paragraphs>99</Paragraphs>
  <Slides>18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Integrovaný záchranný systém v České republice</vt:lpstr>
      <vt:lpstr>Pojem IZS</vt:lpstr>
      <vt:lpstr>Základní složky IZS</vt:lpstr>
      <vt:lpstr>Ostatní složky IZS</vt:lpstr>
      <vt:lpstr>Podíl složek na MU</vt:lpstr>
      <vt:lpstr>Vztah složek k IZS</vt:lpstr>
      <vt:lpstr>Tísňové linky</vt:lpstr>
      <vt:lpstr>Tísňové volání</vt:lpstr>
      <vt:lpstr>Operační a informační střediska</vt:lpstr>
      <vt:lpstr>Slide 10</vt:lpstr>
      <vt:lpstr>IBC Ostrava</vt:lpstr>
      <vt:lpstr>Stupně poplachu</vt:lpstr>
      <vt:lpstr>Slide 13</vt:lpstr>
      <vt:lpstr>Úroveň řízení při MÚ</vt:lpstr>
      <vt:lpstr>Koordinace na místě zásahu</vt:lpstr>
      <vt:lpstr>Štáb VZ</vt:lpstr>
      <vt:lpstr>Poplachový plán IZS</vt:lpstr>
      <vt:lpstr>Zdroje</vt:lpstr>
    </vt:vector>
  </TitlesOfParts>
  <Company>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Integrovaný záchranný systém v České republice</dc:title>
  <dc:creator>Jakub Morávek</dc:creator>
  <cp:lastModifiedBy>Jakub Morávek</cp:lastModifiedBy>
  <cp:revision>52</cp:revision>
  <dcterms:created xsi:type="dcterms:W3CDTF">2019-09-19T07:57:37Z</dcterms:created>
  <dcterms:modified xsi:type="dcterms:W3CDTF">2019-09-19T07:59:25Z</dcterms:modified>
</cp:coreProperties>
</file>