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2" r:id="rId25"/>
    <p:sldId id="280" r:id="rId26"/>
    <p:sldId id="281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2A7220-11C6-4AA6-B372-5C0D8ACC951F}">
  <a:tblStyle styleId="{EC2A7220-11C6-4AA6-B372-5C0D8ACC951F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7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12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24362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0883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1273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88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739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162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7938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149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7084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255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4419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160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1945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1146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270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2383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23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87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047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5444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174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30-Oct-19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5547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30-Oct-19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6951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30-Oct-19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1269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641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30-Oct-19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81408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30-Oct-19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3216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30-Oct-19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8518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30-Oct-19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4340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30-Oct-19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0654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30-Oct-19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25018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1160EA64-D806-43AC-9DF2-F8C432F32B4C}" type="datetimeFigureOut">
              <a:rPr lang="en-US" smtClean="0"/>
              <a:t>30-Oct-19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5500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30-Oct-19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36443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30-Oct-19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30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bto.org/nuclear-testin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hyperlink" Target="https://en.wikipedia.org/wiki/Nuclear_proliferation#/media/File:Nuclear_weapon_programs_worldwide_oct2006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O2QqOvFMG_A&amp;feature=youtu.be&amp;t=8s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D1BRE-DBsA?t=43m11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1143000" y="642939"/>
            <a:ext cx="6858000" cy="1269225"/>
          </a:xfrm>
          <a:prstGeom prst="rect">
            <a:avLst/>
          </a:prstGeom>
        </p:spPr>
        <p:txBody>
          <a:bodyPr vert="horz" lIns="68569" tIns="68569" rIns="68569" bIns="68569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Modern</a:t>
            </a:r>
            <a:r>
              <a:rPr lang="cs-CZ" sz="3200" dirty="0">
                <a:latin typeface="Arial"/>
                <a:ea typeface="Arial"/>
                <a:cs typeface="Arial"/>
                <a:sym typeface="Arial"/>
              </a:rPr>
              <a:t> Technologies and </a:t>
            </a: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Conflicts</a:t>
            </a:r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2753550" y="4148484"/>
            <a:ext cx="6390450" cy="594450"/>
          </a:xfrm>
          <a:prstGeom prst="rect">
            <a:avLst/>
          </a:prstGeom>
        </p:spPr>
        <p:txBody>
          <a:bodyPr vert="horz" lIns="68569" tIns="68569" rIns="68569" bIns="68569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cs-CZ" dirty="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. 201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9</a:t>
            </a:r>
            <a:endParaRPr lang="en" dirty="0">
              <a:latin typeface="Calibri"/>
              <a:ea typeface="Calibri"/>
              <a:cs typeface="Calibri"/>
              <a:sym typeface="Calibri"/>
            </a:endParaRPr>
          </a:p>
          <a:p>
            <a:pPr algn="r">
              <a:spcBef>
                <a:spcPts val="0"/>
              </a:spcBef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Jakub Drmola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892366" y="2225407"/>
            <a:ext cx="8042314" cy="112372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/>
          <a:p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Nuclear, chemical weapons, PGS</a:t>
            </a:r>
            <a:endParaRPr lang="en"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DD88AE-194D-40A7-847B-62956327B693}"/>
              </a:ext>
            </a:extLst>
          </p:cNvPr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143900" y="445025"/>
            <a:ext cx="46884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Current arsenals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143750" y="1503250"/>
            <a:ext cx="4688400" cy="36403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permanent members of UN SC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plus India, Pakistan and Israel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ongoing efforts by DPRK and Iran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issue of post-soviet countries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former programs in Libya, Iraq, Syria, South Africa, Brazil, Taiwan, Sout Korea, Yugoslavia, ...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29210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50" u="sng" dirty="0">
                <a:solidFill>
                  <a:schemeClr val="hlink"/>
                </a:solidFill>
                <a:hlinkClick r:id="rId3"/>
              </a:rPr>
              <a:t>https://www.ctbto.org/nuclear-testing/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50" u="sng" dirty="0">
                <a:solidFill>
                  <a:schemeClr val="hlink"/>
                </a:solidFill>
                <a:hlinkClick r:id="rId4"/>
              </a:rPr>
              <a:t>https://en.wikipedia.org/wiki/Nuclear_proliferation#/media/File:Nuclear_weapon_programs_worldwide_oct2006.png</a:t>
            </a:r>
            <a:endParaRPr sz="1050" dirty="0"/>
          </a:p>
        </p:txBody>
      </p:sp>
      <p:pic>
        <p:nvPicPr>
          <p:cNvPr id="124" name="Shape 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" y="0"/>
            <a:ext cx="4143756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00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"/>
            <a:ext cx="9144000" cy="477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906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Terrorism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11700" y="1368000"/>
            <a:ext cx="5268300" cy="353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ongoing speculations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esp. after collapse of USSR and 9/11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regular news about efforts of terrorist groups to procure nuclear weapons or dirty bombs, so far without confirmation or results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building a nuclear weapon from scratch impossible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might steal it, buy it or attack a nuclear facility</a:t>
            </a:r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building dirty bomb is trivial, could be used to spread fear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447" y="0"/>
            <a:ext cx="4324552" cy="505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1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00" y="0"/>
            <a:ext cx="6328800" cy="50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1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Types of chemical weapons I.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5820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Nerve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block nerve signals &gt; convulsions, paralysis of muscles &gt; asphyxiation or heart failure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sarin, soman, tabun, VX, novichok 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Blood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absorbed into blood by inhalation or consumption &gt; block oxygen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cyanide, arsenic, oxygen monoxide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Choking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stings and destroys cells in lungs and membranes &gt; lungs flood with liquid &gt; asphyxiation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phosgene, chlorine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</p:txBody>
      </p:sp>
    </p:spTree>
    <p:extLst>
      <p:ext uri="{BB962C8B-B14F-4D97-AF65-F5344CB8AC3E}">
        <p14:creationId xmlns:p14="http://schemas.microsoft.com/office/powerpoint/2010/main" val="42282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/>
              <a:t>Types of chemical weapons II.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5748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Blistering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up to 24 hours after contact, chemical burns for days, extremely painful, necrotic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yperite (mustard gas), lewisite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Psychoactive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temporary loss of consciousness, confusion, hallucinations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LSD-25, BZ, Kolokol-1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Incapacitating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cause vomiting, burning in eyes, coughing, tears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chloracetophenon, CS, CR, adamsite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8497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37" y="0"/>
            <a:ext cx="8980714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703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 I.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502800"/>
            <a:ext cx="8520600" cy="3855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use of smoke since time immemorial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da Vinci’s proposal for chemical grenade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boom of chemistry since 19th century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largest use in history during First World War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1914 – tear gas, first use by France, unsuccessful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1915 - chlorine, phosgene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1917 - yperite (mustard gas)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over 1 million soldiers impacted, 100 thousand killed (primarily by phosgene)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all major powers used chemical weapons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nerve gases discovered in Germanny in 1930s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2424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23" y="0"/>
            <a:ext cx="815317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572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 II.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699" y="1538800"/>
            <a:ext cx="4936800" cy="383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very limited combat use during WW2 – why?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Germany did not know nobody else discovered nerve gas, worried about escalation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used a lot by Japan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planned use for defense of Great Britain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Zyklon B in extermination camps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“gas race” during Cold War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used in smaller conflicts in Middle East, Africa, etc.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10201"/>
          <a:stretch/>
        </p:blipFill>
        <p:spPr>
          <a:xfrm>
            <a:off x="5248499" y="209362"/>
            <a:ext cx="3895499" cy="4724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55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Shape 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526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888475" y="445025"/>
            <a:ext cx="49437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Technology used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888475" y="1596375"/>
            <a:ext cx="4943700" cy="382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600" dirty="0"/>
              <a:t>methods of dispersion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en" sz="1400" dirty="0"/>
              <a:t>wind, artillery, air bombs, spraying, binary munitions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600" dirty="0"/>
              <a:t>methods of protection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/>
              <a:t>detection by sight and smells, damp cloth over face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/>
              <a:t>later gas masks, continually improved, full suits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/>
              <a:t>neutralizing chemical agents, antidotes, electronic detection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8847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5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Strategic and tactical aspect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1379387"/>
            <a:ext cx="54615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800" dirty="0"/>
              <a:t>highly dependent on weather</a:t>
            </a:r>
          </a:p>
          <a:p>
            <a:pPr marL="676656" lvl="1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600" dirty="0"/>
              <a:t>temperature, wind and humidity can limit the effect or even hit friendly forces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contamination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quite cheap and simple to produce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very bad for PR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not very effective when the armies are protected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can escalate quickly</a:t>
            </a: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l="21368" r="13425"/>
          <a:stretch/>
        </p:blipFill>
        <p:spPr>
          <a:xfrm>
            <a:off x="5773200" y="1624026"/>
            <a:ext cx="3370800" cy="2907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5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371154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Terrorism etc.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07327" y="1376390"/>
            <a:ext cx="5379900" cy="36420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chemical weapons are relatively easily procurable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sometimes used to enhance conventional attacks</a:t>
            </a:r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sz="1600" dirty="0"/>
              <a:t>not effective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Aum Shinrikyo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1990-5: 10 attempts for chemical attack </a:t>
            </a:r>
          </a:p>
          <a:p>
            <a:pPr marL="1051560" lvl="2" indent="-228600">
              <a:spcAft>
                <a:spcPts val="0"/>
              </a:spcAft>
              <a:buChar char="-"/>
            </a:pPr>
            <a:r>
              <a:rPr lang="en" sz="1200" dirty="0"/>
              <a:t>(4x sarin, 4x VX, 1x phosgene and cyanide)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2x successful, 14 killed, 4000 injured</a:t>
            </a:r>
          </a:p>
          <a:p>
            <a:pPr marL="457200" lvl="0" indent="-228600">
              <a:spcAft>
                <a:spcPts val="0"/>
              </a:spcAft>
              <a:buChar char="-"/>
            </a:pPr>
            <a:r>
              <a:rPr lang="en" sz="1800" dirty="0"/>
              <a:t>Moscow theater siege, kolokol-1 used by police, 2002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attacks on chlorine tanks in Iraq, 2007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use in Syria since 2012, multiple sides </a:t>
            </a:r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sz="1600" dirty="0"/>
              <a:t>(chlorine, sarin, yperite, tear gas)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assassination of Kim Jong Nam, 13/2/2017, VX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Sainsbury attack on Skripals, 04/04/2018, novichok</a:t>
            </a:r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854" y="0"/>
            <a:ext cx="346114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347614"/>
            <a:ext cx="2016224" cy="3077170"/>
          </a:xfrm>
        </p:spPr>
        <p:txBody>
          <a:bodyPr>
            <a:normAutofit/>
          </a:bodyPr>
          <a:lstStyle/>
          <a:p>
            <a:r>
              <a:rPr lang="en-US" sz="1600" dirty="0"/>
              <a:t>- SLAM (1955-1964)</a:t>
            </a:r>
          </a:p>
          <a:p>
            <a:r>
              <a:rPr lang="en-US" sz="1600" dirty="0"/>
              <a:t>doomsday weapon</a:t>
            </a:r>
            <a:endParaRPr lang="cs-CZ" sz="1600" dirty="0"/>
          </a:p>
        </p:txBody>
      </p:sp>
      <p:pic>
        <p:nvPicPr>
          <p:cNvPr id="1026" name="Picture 2" descr="Image result for slam miss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37950"/>
            <a:ext cx="7014840" cy="38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808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53777-C443-4D3E-B651-8EFD3B90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FA1D7-90C7-4511-ACE1-87B738D3D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ww.armytimes.com/resizer/AU4Z4LlPuwezjvCtSxaOjsyZAhc=/1200x0/filters:quality(100)/arc-anglerfish-arc2-prod-mco.s3.amazonaws.com/public/WSXCBIK6OBHCNFRP2YYSX33SHQ.png">
            <a:extLst>
              <a:ext uri="{FF2B5EF4-FFF2-40B4-BE49-F238E27FC236}">
                <a16:creationId xmlns:a16="http://schemas.microsoft.com/office/drawing/2014/main" id="{61096000-9E5D-4342-B6A4-AD0EFC25F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0"/>
            <a:ext cx="72786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906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347614"/>
            <a:ext cx="2880320" cy="3384376"/>
          </a:xfrm>
        </p:spPr>
        <p:txBody>
          <a:bodyPr>
            <a:normAutofit/>
          </a:bodyPr>
          <a:lstStyle/>
          <a:p>
            <a:r>
              <a:rPr lang="en-US" sz="1800" dirty="0"/>
              <a:t>- scramjet</a:t>
            </a:r>
          </a:p>
          <a:p>
            <a:r>
              <a:rPr lang="en-US" sz="1800" dirty="0"/>
              <a:t>- goal is fastest possible reaction when ballistic missiles cannot be used and cruise missiles are too slow</a:t>
            </a:r>
          </a:p>
          <a:p>
            <a:r>
              <a:rPr lang="en-US" sz="1800" dirty="0"/>
              <a:t>- hypersonic (mach5+)</a:t>
            </a:r>
          </a:p>
          <a:p>
            <a:r>
              <a:rPr lang="en-US" sz="1800" dirty="0"/>
              <a:t>- flight across pacific in 1-2h</a:t>
            </a:r>
          </a:p>
          <a:p>
            <a:r>
              <a:rPr lang="en-US" sz="1800" dirty="0"/>
              <a:t>- theoretical basics known since WW2</a:t>
            </a:r>
          </a:p>
          <a:p>
            <a:r>
              <a:rPr lang="en-US" sz="1800" dirty="0"/>
              <a:t>- mixed success in tests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074" name="Picture 2" descr="Image result for scramj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31" y="1203598"/>
            <a:ext cx="5953269" cy="39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905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86879" y="1240734"/>
            <a:ext cx="3096344" cy="3591768"/>
          </a:xfrm>
        </p:spPr>
        <p:txBody>
          <a:bodyPr>
            <a:noAutofit/>
          </a:bodyPr>
          <a:lstStyle/>
          <a:p>
            <a:r>
              <a:rPr lang="en-US" sz="1600" dirty="0"/>
              <a:t>- </a:t>
            </a:r>
            <a:r>
              <a:rPr lang="cs-CZ" sz="1600" dirty="0"/>
              <a:t>Mach7+, </a:t>
            </a:r>
            <a:r>
              <a:rPr lang="en-US" sz="1600" dirty="0"/>
              <a:t>range up to</a:t>
            </a:r>
            <a:r>
              <a:rPr lang="cs-CZ" sz="1600" dirty="0"/>
              <a:t> 200 km</a:t>
            </a:r>
          </a:p>
          <a:p>
            <a:r>
              <a:rPr lang="cs-CZ" sz="1600" dirty="0"/>
              <a:t>- </a:t>
            </a:r>
            <a:r>
              <a:rPr lang="en-US" sz="1600" dirty="0"/>
              <a:t>electromagnetic force instead of chemical combustion</a:t>
            </a:r>
            <a:endParaRPr lang="cs-CZ" sz="1600" dirty="0"/>
          </a:p>
          <a:p>
            <a:r>
              <a:rPr lang="pt-BR" sz="1600" dirty="0"/>
              <a:t>- small “cheap” munition, less risky to store</a:t>
            </a:r>
          </a:p>
          <a:p>
            <a:r>
              <a:rPr lang="cs-CZ" sz="1600" dirty="0"/>
              <a:t>- </a:t>
            </a:r>
            <a:r>
              <a:rPr lang="en-US" sz="1600" dirty="0"/>
              <a:t>purely kinetic energy kill</a:t>
            </a:r>
            <a:endParaRPr lang="cs-CZ" sz="1600" dirty="0"/>
          </a:p>
          <a:p>
            <a:r>
              <a:rPr lang="de-DE" sz="1600" dirty="0"/>
              <a:t>- 11 </a:t>
            </a:r>
            <a:r>
              <a:rPr lang="de-DE" sz="1600" dirty="0" err="1"/>
              <a:t>kilograms</a:t>
            </a:r>
            <a:r>
              <a:rPr lang="de-DE" sz="1600" dirty="0"/>
              <a:t> @ Mach7 ≈ 87t @ 100 km/h (</a:t>
            </a:r>
            <a:r>
              <a:rPr lang="de-DE" sz="1600" dirty="0" err="1"/>
              <a:t>locomotive</a:t>
            </a:r>
            <a:r>
              <a:rPr lang="de-DE" sz="1600" dirty="0"/>
              <a:t>)</a:t>
            </a:r>
          </a:p>
          <a:p>
            <a:r>
              <a:rPr lang="pl-PL" sz="1600" dirty="0"/>
              <a:t>- </a:t>
            </a:r>
            <a:r>
              <a:rPr lang="en-US" sz="1600" dirty="0"/>
              <a:t>targets at land, sea and air</a:t>
            </a:r>
            <a:endParaRPr lang="pl-PL" sz="1600" dirty="0"/>
          </a:p>
          <a:p>
            <a:r>
              <a:rPr lang="cs-CZ" sz="1600" dirty="0"/>
              <a:t>- </a:t>
            </a:r>
            <a:r>
              <a:rPr lang="en-US" sz="1600" dirty="0"/>
              <a:t>first deployments “soon”</a:t>
            </a:r>
          </a:p>
          <a:p>
            <a:r>
              <a:rPr lang="cs-CZ" sz="700" dirty="0">
                <a:hlinkClick r:id="rId2"/>
              </a:rPr>
              <a:t>https://www.youtube.com/watch?v=O2QqOvFMG_A&amp;feature=youtu.be&amp;t=8s</a:t>
            </a:r>
            <a:endParaRPr lang="en-US" sz="700" dirty="0"/>
          </a:p>
          <a:p>
            <a:endParaRPr lang="cs-CZ" sz="1600" dirty="0"/>
          </a:p>
          <a:p>
            <a:r>
              <a:rPr lang="cs-CZ" sz="1600" dirty="0"/>
              <a:t>- </a:t>
            </a:r>
            <a:r>
              <a:rPr lang="en-US" sz="1600" dirty="0"/>
              <a:t>problems:</a:t>
            </a:r>
          </a:p>
          <a:p>
            <a:pPr lvl="1"/>
            <a:r>
              <a:rPr lang="en-US" sz="1400" dirty="0"/>
              <a:t>gun wear and durability</a:t>
            </a:r>
          </a:p>
          <a:p>
            <a:pPr lvl="1"/>
            <a:r>
              <a:rPr lang="en-US" sz="1400" dirty="0"/>
              <a:t>power demands</a:t>
            </a:r>
          </a:p>
        </p:txBody>
      </p:sp>
      <p:pic>
        <p:nvPicPr>
          <p:cNvPr id="2050" name="Picture 2" descr="Image result for railg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84238"/>
            <a:ext cx="5796136" cy="3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21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Basic fission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9672"/>
            <a:ext cx="9144001" cy="392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38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8651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Types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265200"/>
            <a:ext cx="4412100" cy="37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/>
              <a:t>gun-type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first, less efficient and simpler design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assembly of 2 subcritical parts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Little Boy (Nagasaki, 6.8. 1945)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/>
              <a:t>implosion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newer, more efficient design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concentional explosion compresses the core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Trinity test (Nevada, 16.7. 1945)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Fat Man (Hirošima, 9.8. 1945)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400" y="0"/>
            <a:ext cx="4233598" cy="490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4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Nuclear fusion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466800"/>
            <a:ext cx="4148700" cy="329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boosted fission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boosting yield of fission bombs by adding helium isotopes (1940s)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thermonuclear/hydrogen bombs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hydrogen core compressed via fission bomb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developed in 50s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Castle Bravo, 1954, 15 MT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Tsar Bomb, 1961, 50 MT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roughly 1000x stronger than WW2 bombs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commonly used today on ballistic missiles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300" y="1303013"/>
            <a:ext cx="4148700" cy="3365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7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Other types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843" y="1308400"/>
            <a:ext cx="47268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Enhanced Radiation Weapon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optimized for neutron radiation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minimal physical destruction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“kills people, leaves buildings standing”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can be used on tactical or ABM missiles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Electromagnetic Pulse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optimized for gamma and x-ray radiation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overloads and destroys electronics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non-nuclear variant also exist</a:t>
            </a:r>
          </a:p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643" y="0"/>
            <a:ext cx="410536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7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038600" y="445025"/>
            <a:ext cx="47937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Radiological weapons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038600" y="1353600"/>
            <a:ext cx="5209800" cy="36490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600" dirty="0"/>
              <a:t>so called “dirty bomb”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spreading radiation through conventional explosion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tested as Denial-of-Access weapon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possibly attractive for terrorists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sounds scary but quite impractical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radiation too weak, temporary and can be cleaned up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primary threat is panic, not direct deaths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50" u="sng" dirty="0">
              <a:solidFill>
                <a:schemeClr val="hlink"/>
              </a:solidFill>
              <a:hlinkClick r:id="" action="ppaction://noaction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50" u="sng" dirty="0">
              <a:solidFill>
                <a:schemeClr val="hlink"/>
              </a:solidFill>
              <a:hlinkClick r:id="" action="ppaction://noaction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u="sng" dirty="0">
                <a:solidFill>
                  <a:schemeClr val="hlink"/>
                </a:solidFill>
                <a:hlinkClick r:id="" action="ppaction://noaction"/>
              </a:rPr>
              <a:t>https</a:t>
            </a:r>
            <a:r>
              <a:rPr lang="en" sz="1050" u="sng" dirty="0">
                <a:solidFill>
                  <a:schemeClr val="hlink"/>
                </a:solidFill>
                <a:hlinkClick r:id="rId3"/>
              </a:rPr>
              <a:t>://youtu.be/WD1BRE-DBsA?t=43m11s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endParaRPr lang="en" sz="16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endParaRPr lang="en" sz="16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2006, Litviněnko assassination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4">
            <a:alphaModFix/>
          </a:blip>
          <a:srcRect l="13865" r="33313"/>
          <a:stretch/>
        </p:blipFill>
        <p:spPr>
          <a:xfrm>
            <a:off x="0" y="0"/>
            <a:ext cx="362234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6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Depleted uranium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503250"/>
            <a:ext cx="5998800" cy="32055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by-product from uranium enrichment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50% heavier than lead, similar to tungsten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but cheaper and pyrophoric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used in munitions, armoud, shielding, counterweights…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lasting controversy regarding its effect on health and environment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1800" dirty="0"/>
          </a:p>
          <a:p>
            <a:pPr marL="457200" indent="-2286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" sz="1800" dirty="0"/>
              <a:t>no nuclear reaction taking place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minimal level of radioactivity (comparable to banana)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but can be quite toxic (similar to other heavy metals)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l="16949" r="16943"/>
          <a:stretch/>
        </p:blipFill>
        <p:spPr>
          <a:xfrm>
            <a:off x="6310525" y="0"/>
            <a:ext cx="2833475" cy="504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89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3275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147826" y="1360800"/>
            <a:ext cx="4778700" cy="323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nucleus and radioactivity discovered before WW1	(Rutherford, Currie)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first principles developed  in 30s			(Leo Szilard, Otto Hahn)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1942 project Manhattan started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UK lacked the industrial capacity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Germany focused on rocketry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1945 end of WW2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USSR (1949), UK (1952), France (1960), China (1964), Israel (196?), India (1974), Pakistan (1998), DPRK (2016?)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526" y="352800"/>
            <a:ext cx="4217474" cy="403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36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uiExpand="1" build="p"/>
    </p:bld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1291</TotalTime>
  <Words>1063</Words>
  <Application>Microsoft Office PowerPoint</Application>
  <PresentationFormat>On-screen Show (16:9)</PresentationFormat>
  <Paragraphs>178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Old Standard TT</vt:lpstr>
      <vt:lpstr>Retrospektiva</vt:lpstr>
      <vt:lpstr>Modern Technologies and Conflicts</vt:lpstr>
      <vt:lpstr>PowerPoint Presentation</vt:lpstr>
      <vt:lpstr>Basic fission</vt:lpstr>
      <vt:lpstr>Types</vt:lpstr>
      <vt:lpstr>Nuclear fusion</vt:lpstr>
      <vt:lpstr>Other types</vt:lpstr>
      <vt:lpstr>Radiological weapons</vt:lpstr>
      <vt:lpstr>Depleted uranium</vt:lpstr>
      <vt:lpstr>History</vt:lpstr>
      <vt:lpstr>Current arsenals</vt:lpstr>
      <vt:lpstr>PowerPoint Presentation</vt:lpstr>
      <vt:lpstr>Terrorism</vt:lpstr>
      <vt:lpstr>PowerPoint Presentation</vt:lpstr>
      <vt:lpstr>Types of chemical weapons I.</vt:lpstr>
      <vt:lpstr>Types of chemical weapons II.</vt:lpstr>
      <vt:lpstr>PowerPoint Presentation</vt:lpstr>
      <vt:lpstr>History I.</vt:lpstr>
      <vt:lpstr>PowerPoint Presentation</vt:lpstr>
      <vt:lpstr>History II.</vt:lpstr>
      <vt:lpstr>Technology used</vt:lpstr>
      <vt:lpstr>Strategic and tactical aspect</vt:lpstr>
      <vt:lpstr>Terrorism etc.</vt:lpstr>
      <vt:lpstr>Some notable weapon systems</vt:lpstr>
      <vt:lpstr>PowerPoint Presentation</vt:lpstr>
      <vt:lpstr>Some notable weapon systems</vt:lpstr>
      <vt:lpstr>Some notable weapon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Jakub Drmola</dc:creator>
  <cp:lastModifiedBy>Jakub Drmola</cp:lastModifiedBy>
  <cp:revision>111</cp:revision>
  <dcterms:modified xsi:type="dcterms:W3CDTF">2019-10-30T11:34:45Z</dcterms:modified>
</cp:coreProperties>
</file>