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91" r:id="rId34"/>
    <p:sldId id="292" r:id="rId35"/>
    <p:sldId id="294" r:id="rId36"/>
    <p:sldId id="295" r:id="rId37"/>
    <p:sldId id="296" r:id="rId38"/>
    <p:sldId id="300" r:id="rId39"/>
    <p:sldId id="301" r:id="rId40"/>
    <p:sldId id="302" r:id="rId41"/>
    <p:sldId id="304" r:id="rId42"/>
    <p:sldId id="305" r:id="rId43"/>
    <p:sldId id="307" r:id="rId44"/>
    <p:sldId id="306" r:id="rId45"/>
    <p:sldId id="308" r:id="rId46"/>
    <p:sldId id="309" r:id="rId47"/>
    <p:sldId id="310" r:id="rId48"/>
    <p:sldId id="311" r:id="rId49"/>
    <p:sldId id="314" r:id="rId50"/>
    <p:sldId id="315" r:id="rId51"/>
    <p:sldId id="316" r:id="rId52"/>
    <p:sldId id="312" r:id="rId53"/>
    <p:sldId id="313" r:id="rId5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E67D-341F-46AD-9C41-A752B05445FE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AB9C4-1919-4FFF-BC5F-E046CEFDC5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75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B9C4-1919-4FFF-BC5F-E046CEFDC593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798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0A41F-E0AA-4DA2-95DF-ADC2D8FA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68255B-6C65-48CF-9979-C5079F07D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24E7C5-1218-4B71-8AB1-16A73AC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920E7E-6AEA-45CB-9E22-389D7D3A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7D376A-2722-48E9-B0BD-A6CE0D3D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5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71C1-0EEE-4573-8E8D-C72613E6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803E327-FABC-4449-920E-6AEDC855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CF4664-FEBA-4D1B-8483-E72C17F6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99E78E-8C05-41F5-9C54-1668BB33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8F62ED-1B1E-4C50-9295-FD86104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E362C65-FD43-423F-94D8-A861330AE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1584779-E6A9-4845-AB88-C8534991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4291DD-516B-4360-A50C-BF6E9EBC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8A327F-87C8-41F4-91D0-302787EA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8AE40E-91C3-4F5D-A1E0-49544212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0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9211B-761A-4A3D-A62E-13767751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DA62B0-979A-4F1F-8176-C5A350B81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90E6AB-8653-4DB2-8EA0-3506E0D7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72F202-2F01-44FA-BA9B-7479C254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A53539-C06A-408B-876D-8E6F9481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9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DD4C-68CD-43E6-B3DD-70908960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149469F-2B68-4DAD-AE1C-487D8754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4B8D2-DA9E-4A3A-9434-60B7C1EB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6A0D6F-4D7A-442D-B376-46DF8E5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96A6B6-047F-4F09-933E-DDB5A33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8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AD6E2-1656-4E1B-9E02-0682F510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C60BEE-8AAE-4EC6-BD62-2FB7D979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9FDBF25-756D-4C71-924B-F6A6122B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D92223A-D8B2-4127-BE42-868AC176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E9FA7C-5979-43BC-A4F0-4FDE29E4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72A0AD-C960-4C34-803E-FAAD23A3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148A-E97E-4AC4-9391-CFF35D7F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AF11FC5-087A-486D-95C0-B34B92C6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8F68E4-1E67-45AC-8BFE-9BA4B438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C46BBAE-7D6F-4686-8B92-1096F207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8E22028-8A3E-49A5-A1EB-906E5A8DF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12B3635-90BB-42F5-B2EB-6B996A20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3F34247-4A08-46FB-BC3A-A4750F2C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F0EE758-484D-494C-A5B6-E0DA66D6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5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80457-EF37-44F1-A0C7-A21B7D8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604DCE-4D9F-4877-8E2D-5D2AD10E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92F990-B042-4BE3-B900-1C4D0283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760057-FC4C-4E38-8EC4-93EAF338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2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7CDE72E-72DF-4441-8B86-EEB0CA5C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7F11E13-0D5A-4391-9B61-36012E72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126F4B-7E6E-48CB-8082-E36DAD7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59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57CEA-8800-4F23-B24C-BF43D932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280B26-23CA-4D8D-A701-147FE3A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8E08EA-0DE8-45AF-B684-CFCCE844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E448F86-6BE0-49AB-ACEC-055D6F8D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B765CF-DDF1-40F0-923C-3A1945B5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C7F1FE9-4854-415A-8021-7EBF4E21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3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3A3D-779B-4BBD-B770-79BF2021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E775516-8FDB-4EFE-854D-66A3BE4FA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E9BD81B-DE69-4BFD-AA2C-6DE98BC2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9443447-128B-4088-817D-76DA4473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EDAFE9-B9C3-414A-BE6C-9D954319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BDCBEB-8729-43AF-9C69-513288E2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5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B16E121-A81D-4DFD-86F4-38618431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F3D1D73-3464-4C00-B39E-6E1D7578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123E64-0CC4-4FFC-B39C-9127BFA62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E7F2-8E08-45F0-9BE0-177DFD88A1E8}" type="datetimeFigureOut">
              <a:rPr lang="sk-SK" smtClean="0"/>
              <a:t>3.12.2019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AD57A9-2602-476C-B3C6-9BBDCB9A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0385DB-2176-48AC-8109-B1B631EE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5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2FCA0-685B-4E24-A883-71AECD3EB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Descriptives</a:t>
            </a:r>
            <a:r>
              <a:rPr lang="en-US" sz="4400" dirty="0"/>
              <a:t>, Crosstabs, Correlation</a:t>
            </a:r>
            <a:endParaRPr lang="sk-SK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9A035-1AFB-434B-AAD1-3F6DAD12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9057"/>
            <a:ext cx="9144000" cy="1064232"/>
          </a:xfrm>
        </p:spPr>
        <p:txBody>
          <a:bodyPr/>
          <a:lstStyle/>
          <a:p>
            <a:r>
              <a:rPr lang="en-US" dirty="0"/>
              <a:t>Methodology of Conflict and Democracy Studies</a:t>
            </a:r>
          </a:p>
          <a:p>
            <a:r>
              <a:rPr lang="en-US" dirty="0"/>
              <a:t>December 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764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C4ACF-EF28-45FF-89E9-412D85BB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  <a:endParaRPr lang="sk-SK" dirty="0"/>
          </a:p>
        </p:txBody>
      </p:sp>
      <p:pic>
        <p:nvPicPr>
          <p:cNvPr id="4" name="Picture 2" descr="https://upload.wikimedia.org/wikipedia/commons/thumb/d/d3/Asch_experiment.svg/600px-Asch_experiment.svg.png">
            <a:extLst>
              <a:ext uri="{FF2B5EF4-FFF2-40B4-BE49-F238E27FC236}">
                <a16:creationId xmlns:a16="http://schemas.microsoft.com/office/drawing/2014/main" id="{C95D9B32-F247-44EE-9C83-7D7772AD2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82" y="1690688"/>
            <a:ext cx="6423530" cy="52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3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AB865-E7E6-4AA8-9750-767C8297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  <a:endParaRPr lang="sk-SK" dirty="0"/>
          </a:p>
        </p:txBody>
      </p:sp>
      <p:pic>
        <p:nvPicPr>
          <p:cNvPr id="4" name="Picture 2" descr="http://curvebank.calstatela.edu/gaussdist/normal.jpg">
            <a:extLst>
              <a:ext uri="{FF2B5EF4-FFF2-40B4-BE49-F238E27FC236}">
                <a16:creationId xmlns:a16="http://schemas.microsoft.com/office/drawing/2014/main" id="{024F1FC2-D49C-4B41-87CC-D5CC27A5E4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53" y="1690688"/>
            <a:ext cx="745167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2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8DA015-10DB-4695-B073-F6762299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5BF5D-1F74-4096-9551-491ED7BEDA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29" y="1825625"/>
            <a:ext cx="845054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53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F0993-CD59-42A5-B7C4-0E8A1CD54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Kurtosis</a:t>
            </a:r>
            <a:endParaRPr lang="sk-S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66F710-6DBE-4DC5-B994-01999F4BF8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86" y="1786714"/>
            <a:ext cx="8065628" cy="489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9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B26A4-DD62-44E2-8BEB-B658696E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the Distribution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25250D-FF51-4C22-87C0-D0FD5A160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control – Histogram</a:t>
            </a:r>
          </a:p>
          <a:p>
            <a:endParaRPr lang="en-US" dirty="0"/>
          </a:p>
          <a:p>
            <a:r>
              <a:rPr lang="en-US" dirty="0"/>
              <a:t>Calculation of skewness and kurtosis</a:t>
            </a:r>
          </a:p>
          <a:p>
            <a:endParaRPr lang="en-US" dirty="0"/>
          </a:p>
          <a:p>
            <a:r>
              <a:rPr lang="en-US" dirty="0"/>
              <a:t>Statistical tests:</a:t>
            </a:r>
          </a:p>
          <a:p>
            <a:pPr lvl="1"/>
            <a:r>
              <a:rPr lang="en-US" dirty="0"/>
              <a:t>Kolmogorov-Smirnov</a:t>
            </a:r>
          </a:p>
          <a:p>
            <a:pPr lvl="1"/>
            <a:r>
              <a:rPr lang="en-US" dirty="0"/>
              <a:t>Shapiro-Wilk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76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3031D-DDE1-4A5D-87E3-84DF4C91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7A5DEA-468F-4369-AF79-153E7954B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&gt; Descriptive Statistics &gt; Frequencies</a:t>
            </a:r>
          </a:p>
          <a:p>
            <a:endParaRPr lang="en-US" dirty="0"/>
          </a:p>
          <a:p>
            <a:r>
              <a:rPr lang="en-US" dirty="0"/>
              <a:t>In ‘Charts’ choose ‘Histogram’</a:t>
            </a:r>
          </a:p>
          <a:p>
            <a:endParaRPr lang="en-US" dirty="0"/>
          </a:p>
          <a:p>
            <a:r>
              <a:rPr lang="en-US" dirty="0"/>
              <a:t>Select ‘Show normal curve on histogram’ to draw a line corresponding to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1364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D05C19AB-C0E0-48B5-AD65-78D10407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88" y="258866"/>
            <a:ext cx="8235824" cy="659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85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A2EB7-F750-4FC6-B69B-9337DFF2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DA038D-75A3-4D46-91EF-0C7853C41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Analyze &gt; Descriptive Statistics &gt; Frequencies</a:t>
            </a:r>
          </a:p>
          <a:p>
            <a:r>
              <a:rPr lang="en-US" dirty="0"/>
              <a:t>In ‘Statistics’ choose these two options</a:t>
            </a:r>
          </a:p>
          <a:p>
            <a:endParaRPr lang="en-US" dirty="0"/>
          </a:p>
          <a:p>
            <a:r>
              <a:rPr lang="en-US" dirty="0"/>
              <a:t>The values are only informative – you have to divide them by their standard error</a:t>
            </a:r>
          </a:p>
          <a:p>
            <a:endParaRPr lang="en-US" dirty="0"/>
          </a:p>
          <a:p>
            <a:r>
              <a:rPr lang="en-US" dirty="0"/>
              <a:t>Acceptable values:</a:t>
            </a:r>
          </a:p>
          <a:p>
            <a:pPr lvl="1"/>
            <a:r>
              <a:rPr lang="en-US" dirty="0"/>
              <a:t>Small sample – between -1.96 and 1.96</a:t>
            </a:r>
          </a:p>
          <a:p>
            <a:pPr lvl="1"/>
            <a:r>
              <a:rPr lang="en-US" dirty="0"/>
              <a:t>Medium sample </a:t>
            </a:r>
            <a:r>
              <a:rPr lang="en-US"/>
              <a:t>– between -2.58 and 2.58</a:t>
            </a:r>
            <a:endParaRPr lang="en-US" dirty="0"/>
          </a:p>
          <a:p>
            <a:pPr lvl="1"/>
            <a:r>
              <a:rPr lang="en-US" dirty="0"/>
              <a:t>Large samples – do not use it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431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42AA2E-852A-4A0E-845A-0C07B04C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7" y="1957600"/>
            <a:ext cx="4622260" cy="141368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Skewness: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-0.020 / 0.045 = -0.44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5D38927-6F1B-492D-8661-619134FBF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8" y="1272620"/>
            <a:ext cx="5105118" cy="4398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BAB8C58E-E0F6-47E3-93AF-BA0DE2D045EA}"/>
              </a:ext>
            </a:extLst>
          </p:cNvPr>
          <p:cNvSpPr txBox="1">
            <a:spLocks/>
          </p:cNvSpPr>
          <p:nvPr/>
        </p:nvSpPr>
        <p:spPr>
          <a:xfrm>
            <a:off x="6477017" y="4023643"/>
            <a:ext cx="4622260" cy="14136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Kurtosis: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0.279 / 0.097 = 3.07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3578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81622-39A7-4319-9FD7-E8107FF5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E86410-33AF-47DA-B48D-E197126BF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Kolmogorov-Smirnov (Shapiro-Wilk)</a:t>
            </a:r>
          </a:p>
          <a:p>
            <a:pPr lvl="1"/>
            <a:r>
              <a:rPr lang="en-US" dirty="0"/>
              <a:t>Both test the null hypothesis that your data are normally distributed</a:t>
            </a:r>
          </a:p>
          <a:p>
            <a:endParaRPr lang="en-US" dirty="0"/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Significant (p &lt;= 0.05) – we reject the null hypothesis</a:t>
            </a:r>
          </a:p>
          <a:p>
            <a:pPr lvl="1"/>
            <a:r>
              <a:rPr lang="en-US" dirty="0"/>
              <a:t>Not significant (p &gt; 0.05) – we keep the null hypothesis</a:t>
            </a:r>
          </a:p>
          <a:p>
            <a:endParaRPr lang="en-US" dirty="0"/>
          </a:p>
          <a:p>
            <a:r>
              <a:rPr lang="en-US" dirty="0"/>
              <a:t>With large samples the tests tend to lead to significant results without meaningful reason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6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D9D66-AFB2-4FC8-AD0D-EF52FFC5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994443-51B6-42E3-A8DB-20D1FEFD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obtain basic information about your data</a:t>
            </a:r>
          </a:p>
          <a:p>
            <a:endParaRPr lang="en-US" dirty="0"/>
          </a:p>
          <a:p>
            <a:r>
              <a:rPr lang="en-US" dirty="0"/>
              <a:t>Control of the assumptions</a:t>
            </a:r>
          </a:p>
          <a:p>
            <a:endParaRPr lang="en-US" dirty="0"/>
          </a:p>
          <a:p>
            <a:r>
              <a:rPr lang="en-US" dirty="0"/>
              <a:t>Association of two variables:</a:t>
            </a:r>
          </a:p>
          <a:p>
            <a:pPr lvl="1"/>
            <a:r>
              <a:rPr lang="en-US" dirty="0"/>
              <a:t>Crosstabs (Contingency tables)</a:t>
            </a:r>
          </a:p>
          <a:p>
            <a:pPr lvl="1"/>
            <a:r>
              <a:rPr lang="en-US"/>
              <a:t>Correlation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56CB9-9612-4BA7-893B-A393CE06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CD831B-BA5C-4A32-BD88-7967EBCC6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&gt; Descriptive Statistics &gt; Explore</a:t>
            </a:r>
          </a:p>
          <a:p>
            <a:endParaRPr lang="en-US" dirty="0"/>
          </a:p>
          <a:p>
            <a:r>
              <a:rPr lang="en-US" dirty="0"/>
              <a:t>Place variable of your interest into ‘Dependent List’</a:t>
            </a:r>
          </a:p>
          <a:p>
            <a:endParaRPr lang="en-US" dirty="0"/>
          </a:p>
          <a:p>
            <a:r>
              <a:rPr lang="en-US" dirty="0"/>
              <a:t>In ‘Plots’ select ‘Normality plots with tests’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02284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08F97A32-569D-443F-8913-8FB143D0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97" y="2227429"/>
            <a:ext cx="8867405" cy="2403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607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FB8CD-A022-4230-A3A1-446B59FB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Data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15DAE5-A1E1-41E2-991C-54B1ADFD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Scale data (at least interval)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Independence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Normally distributed data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Homogeneity of variance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9631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25502-B203-4C6B-AE28-A7FE3229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Homogeneity of Variance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38D915-DB97-4427-805F-A338DEF5F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 that the variances in various levels of data are equal</a:t>
            </a:r>
          </a:p>
          <a:p>
            <a:endParaRPr lang="en-US" dirty="0"/>
          </a:p>
          <a:p>
            <a:r>
              <a:rPr lang="en-US" dirty="0"/>
              <a:t>The levels are defined by other (categorical) variable</a:t>
            </a:r>
          </a:p>
          <a:p>
            <a:endParaRPr lang="en-US" dirty="0"/>
          </a:p>
          <a:p>
            <a:r>
              <a:rPr lang="en-US" dirty="0"/>
              <a:t>We use only a single test for this assumption</a:t>
            </a:r>
          </a:p>
          <a:p>
            <a:endParaRPr lang="en-US" dirty="0"/>
          </a:p>
          <a:p>
            <a:r>
              <a:rPr lang="en-US" dirty="0" err="1"/>
              <a:t>Levene</a:t>
            </a:r>
            <a:r>
              <a:rPr lang="en-US" dirty="0"/>
              <a:t> test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5100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692D0-1980-4084-BF67-CACDF44B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Homogeneity of Variances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E8089-332E-41DF-ACCF-C5E77D6ED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7" y="1690688"/>
            <a:ext cx="5212129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8633198-5F7F-4305-9CF3-90AB2DED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38" y="1684077"/>
            <a:ext cx="4902693" cy="435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6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F4783-DFAC-42EB-90DA-03409446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Levene</a:t>
            </a:r>
            <a:r>
              <a:rPr lang="en-US" dirty="0"/>
              <a:t> Test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A636A3-E895-433D-89E2-ACDAEFF4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the null hypothesis that variances are equal</a:t>
            </a:r>
          </a:p>
          <a:p>
            <a:endParaRPr lang="en-US" dirty="0"/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Significant (p &lt;= 0.05) – we reject the null hypothesis</a:t>
            </a:r>
          </a:p>
          <a:p>
            <a:pPr lvl="1"/>
            <a:r>
              <a:rPr lang="en-US" dirty="0"/>
              <a:t>Not significant (p &gt; 0.05) – we keep the null hypothesis</a:t>
            </a:r>
          </a:p>
          <a:p>
            <a:endParaRPr lang="en-US" dirty="0"/>
          </a:p>
          <a:p>
            <a:r>
              <a:rPr lang="en-US" dirty="0"/>
              <a:t>With large samples the tests tend to lead to significant results without meaningful reason</a:t>
            </a:r>
            <a:endParaRPr lang="sk-SK" dirty="0"/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5718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3637F-2D6F-4557-8E80-03267674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Levene</a:t>
            </a:r>
            <a:r>
              <a:rPr lang="en-US" dirty="0"/>
              <a:t> Test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A45668-6DDA-4AEB-8E36-751D1CC3A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&gt; Descriptive Statistics &gt; Explore</a:t>
            </a:r>
          </a:p>
          <a:p>
            <a:endParaRPr lang="en-US" dirty="0"/>
          </a:p>
          <a:p>
            <a:r>
              <a:rPr lang="en-US" dirty="0"/>
              <a:t>Place variable of your interest into ‘Dependent List’</a:t>
            </a:r>
          </a:p>
          <a:p>
            <a:r>
              <a:rPr lang="en-US" dirty="0"/>
              <a:t>Place second variable that defines the levels of data into ‘Factor list’</a:t>
            </a:r>
          </a:p>
          <a:p>
            <a:endParaRPr lang="en-US" dirty="0"/>
          </a:p>
          <a:p>
            <a:r>
              <a:rPr lang="en-US" dirty="0"/>
              <a:t>In ‘Plots’ select ‘Spread vs Level with </a:t>
            </a:r>
            <a:r>
              <a:rPr lang="en-US" dirty="0" err="1"/>
              <a:t>Levene</a:t>
            </a:r>
            <a:r>
              <a:rPr lang="en-US" dirty="0"/>
              <a:t> Test’ and ‘Untransformed’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2783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9B74D6A2-72A9-44FA-8B08-38861BDD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42" y="1923036"/>
            <a:ext cx="8952116" cy="30119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5095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6B84F-5FB1-4F4C-A0EF-EC643901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of Two 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42252C-C923-41DA-8298-A0DDD09C5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types of variables</a:t>
            </a:r>
          </a:p>
          <a:p>
            <a:endParaRPr lang="en-US" dirty="0"/>
          </a:p>
          <a:p>
            <a:r>
              <a:rPr lang="en-US" dirty="0"/>
              <a:t>Crosstabs:</a:t>
            </a:r>
          </a:p>
          <a:p>
            <a:pPr lvl="1"/>
            <a:r>
              <a:rPr lang="en-US" dirty="0"/>
              <a:t>Suitable for two categorical variables</a:t>
            </a:r>
          </a:p>
          <a:p>
            <a:pPr lvl="1"/>
            <a:r>
              <a:rPr lang="en-US" dirty="0"/>
              <a:t>Low amount of categories in your variables (but at least two per variable)</a:t>
            </a:r>
          </a:p>
          <a:p>
            <a:endParaRPr lang="en-US" dirty="0"/>
          </a:p>
          <a:p>
            <a:r>
              <a:rPr lang="en-US" dirty="0"/>
              <a:t>Correlation:</a:t>
            </a:r>
          </a:p>
          <a:p>
            <a:pPr lvl="1"/>
            <a:r>
              <a:rPr lang="en-US" dirty="0"/>
              <a:t>Two scale variables, scale and ordinal, two ordinal variables</a:t>
            </a:r>
          </a:p>
          <a:p>
            <a:pPr lvl="1"/>
            <a:r>
              <a:rPr lang="en-US" dirty="0"/>
              <a:t>Specific case – scale and binary variable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3449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24A6E-CEB8-45F7-8C4A-CB1C041A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Crosstabs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032227-783A-42C7-8B87-182892DE4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Contingency tables</a:t>
            </a:r>
          </a:p>
          <a:p>
            <a:endParaRPr lang="en-US" dirty="0"/>
          </a:p>
          <a:p>
            <a:r>
              <a:rPr lang="en-US" dirty="0"/>
              <a:t>Describe interaction of two categorical variables</a:t>
            </a:r>
          </a:p>
          <a:p>
            <a:endParaRPr lang="en-US" dirty="0"/>
          </a:p>
          <a:p>
            <a:r>
              <a:rPr lang="en-US" dirty="0"/>
              <a:t>Age groups of people v. turnout in election (yes/no)</a:t>
            </a:r>
          </a:p>
          <a:p>
            <a:endParaRPr lang="en-US" dirty="0"/>
          </a:p>
          <a:p>
            <a:r>
              <a:rPr lang="en-US" dirty="0"/>
              <a:t>Allows generalization to population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500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FCEBC-A6C5-4CA1-B8DC-61F4A5EE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A33934-B013-44A1-B537-F5B221C7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measures to summarize the characteristics of your data</a:t>
            </a:r>
          </a:p>
          <a:p>
            <a:endParaRPr lang="en-US" dirty="0"/>
          </a:p>
          <a:p>
            <a:r>
              <a:rPr lang="en-US" dirty="0"/>
              <a:t>Various types:</a:t>
            </a:r>
          </a:p>
          <a:p>
            <a:pPr lvl="1"/>
            <a:r>
              <a:rPr lang="en-US" dirty="0"/>
              <a:t>Central tendencies – mean, median, modus</a:t>
            </a:r>
          </a:p>
          <a:p>
            <a:pPr lvl="1"/>
            <a:r>
              <a:rPr lang="en-US" dirty="0"/>
              <a:t>Dispersion – standard deviation, variance</a:t>
            </a:r>
            <a:r>
              <a:rPr lang="cs-CZ" dirty="0"/>
              <a:t>, </a:t>
            </a:r>
            <a:r>
              <a:rPr lang="en-US" dirty="0"/>
              <a:t>minimum, maximum</a:t>
            </a:r>
          </a:p>
          <a:p>
            <a:endParaRPr lang="en-US" dirty="0"/>
          </a:p>
          <a:p>
            <a:r>
              <a:rPr lang="en-US" dirty="0"/>
              <a:t>Not all </a:t>
            </a:r>
            <a:r>
              <a:rPr lang="en-US" dirty="0" err="1"/>
              <a:t>descriptives</a:t>
            </a:r>
            <a:r>
              <a:rPr lang="en-US" dirty="0"/>
              <a:t> are suitable for all types of variables</a:t>
            </a:r>
          </a:p>
          <a:p>
            <a:endParaRPr lang="en-US" dirty="0"/>
          </a:p>
          <a:p>
            <a:r>
              <a:rPr lang="en-US" dirty="0"/>
              <a:t>We use them to describe and explore your data</a:t>
            </a:r>
          </a:p>
          <a:p>
            <a:endParaRPr lang="en-US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399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B55D1-9D5A-48BF-8090-0F4A6713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Crosstabs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1C9545-2347-4FBA-8540-30D6478E1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&gt; Descriptive statistics &gt; Crosstabs</a:t>
            </a:r>
          </a:p>
          <a:p>
            <a:endParaRPr lang="en-US" dirty="0"/>
          </a:p>
          <a:p>
            <a:r>
              <a:rPr lang="en-US" dirty="0"/>
              <a:t>Select variables for Columns and Rows</a:t>
            </a:r>
          </a:p>
          <a:p>
            <a:endParaRPr lang="en-US" dirty="0"/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Cells – counts, percentages, residuals</a:t>
            </a:r>
          </a:p>
          <a:p>
            <a:pPr lvl="1"/>
            <a:r>
              <a:rPr lang="en-US" dirty="0"/>
              <a:t>Statistics – Chi-square, Cramer’s V</a:t>
            </a:r>
          </a:p>
          <a:p>
            <a:endParaRPr lang="en-US" dirty="0"/>
          </a:p>
          <a:p>
            <a:r>
              <a:rPr lang="en-US" dirty="0"/>
              <a:t>Try not to fill your crosstab with too many features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531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Counts: Observed</a:t>
            </a:r>
            <a:br>
              <a:rPr lang="en-US" dirty="0"/>
            </a:br>
            <a:endParaRPr lang="sk-SK" dirty="0"/>
          </a:p>
        </p:txBody>
      </p:sp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id="{75C83EC5-FE8A-472D-B10E-969D45C64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101" y="2178432"/>
            <a:ext cx="7205797" cy="43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1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Counts: Observed</a:t>
            </a:r>
            <a:br>
              <a:rPr lang="en-US" sz="4000" dirty="0"/>
            </a:br>
            <a:r>
              <a:rPr lang="en-US" sz="4000" dirty="0"/>
              <a:t>Percentages: Row</a:t>
            </a:r>
            <a:br>
              <a:rPr lang="en-US" dirty="0"/>
            </a:b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75EC58F-E87B-4A4A-83A7-B66F1AF30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082" y="1998485"/>
            <a:ext cx="6934922" cy="4402315"/>
          </a:xfrm>
          <a:prstGeom prst="rect">
            <a:avLst/>
          </a:prstGeom>
        </p:spPr>
      </p:pic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9460C80C-1CB5-4EFC-95FA-6AAEA78D61AE}"/>
              </a:ext>
            </a:extLst>
          </p:cNvPr>
          <p:cNvSpPr/>
          <p:nvPr/>
        </p:nvSpPr>
        <p:spPr>
          <a:xfrm>
            <a:off x="7975076" y="3619892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: obrazec 8">
            <a:extLst>
              <a:ext uri="{FF2B5EF4-FFF2-40B4-BE49-F238E27FC236}">
                <a16:creationId xmlns:a16="http://schemas.microsoft.com/office/drawing/2014/main" id="{D42C0B9F-E19D-45DE-A742-2DC9ADE2B1B7}"/>
              </a:ext>
            </a:extLst>
          </p:cNvPr>
          <p:cNvSpPr/>
          <p:nvPr/>
        </p:nvSpPr>
        <p:spPr>
          <a:xfrm>
            <a:off x="8006666" y="4353598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: obrazec 10">
            <a:extLst>
              <a:ext uri="{FF2B5EF4-FFF2-40B4-BE49-F238E27FC236}">
                <a16:creationId xmlns:a16="http://schemas.microsoft.com/office/drawing/2014/main" id="{FA33E934-6564-4799-B050-057B9DD0C648}"/>
              </a:ext>
            </a:extLst>
          </p:cNvPr>
          <p:cNvSpPr/>
          <p:nvPr/>
        </p:nvSpPr>
        <p:spPr>
          <a:xfrm>
            <a:off x="7975076" y="5165029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: obrazec 7">
            <a:extLst>
              <a:ext uri="{FF2B5EF4-FFF2-40B4-BE49-F238E27FC236}">
                <a16:creationId xmlns:a16="http://schemas.microsoft.com/office/drawing/2014/main" id="{0FA5EBE9-7B34-4192-86D5-990DFB0F3CB4}"/>
              </a:ext>
            </a:extLst>
          </p:cNvPr>
          <p:cNvSpPr/>
          <p:nvPr/>
        </p:nvSpPr>
        <p:spPr>
          <a:xfrm>
            <a:off x="5882326" y="3667027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oľný tvar: obrazec 11">
            <a:extLst>
              <a:ext uri="{FF2B5EF4-FFF2-40B4-BE49-F238E27FC236}">
                <a16:creationId xmlns:a16="http://schemas.microsoft.com/office/drawing/2014/main" id="{1D5FDEF9-223D-4BFD-942D-2DA6BB8E4A17}"/>
              </a:ext>
            </a:extLst>
          </p:cNvPr>
          <p:cNvSpPr/>
          <p:nvPr/>
        </p:nvSpPr>
        <p:spPr>
          <a:xfrm>
            <a:off x="7038513" y="3667027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5491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Counts: Observed</a:t>
            </a:r>
            <a:br>
              <a:rPr lang="en-US" sz="4000" dirty="0"/>
            </a:br>
            <a:r>
              <a:rPr lang="en-US" sz="4000" dirty="0"/>
              <a:t>Percentages: Column</a:t>
            </a:r>
            <a:br>
              <a:rPr lang="en-US" dirty="0"/>
            </a:br>
            <a:endParaRPr lang="sk-SK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2244EBB8-456C-46A9-92D6-993664F78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997" y="1998485"/>
            <a:ext cx="7878006" cy="4277576"/>
          </a:xfrm>
          <a:prstGeom prst="rect">
            <a:avLst/>
          </a:prstGeom>
        </p:spPr>
      </p:pic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9460C80C-1CB5-4EFC-95FA-6AAEA78D61AE}"/>
              </a:ext>
            </a:extLst>
          </p:cNvPr>
          <p:cNvSpPr/>
          <p:nvPr/>
        </p:nvSpPr>
        <p:spPr>
          <a:xfrm>
            <a:off x="6551629" y="5774235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Voľný tvar: obrazec 4">
            <a:extLst>
              <a:ext uri="{FF2B5EF4-FFF2-40B4-BE49-F238E27FC236}">
                <a16:creationId xmlns:a16="http://schemas.microsoft.com/office/drawing/2014/main" id="{29EAFC05-8296-43DD-8CEB-E9AB15FBFF60}"/>
              </a:ext>
            </a:extLst>
          </p:cNvPr>
          <p:cNvSpPr/>
          <p:nvPr/>
        </p:nvSpPr>
        <p:spPr>
          <a:xfrm>
            <a:off x="7671147" y="5774234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: obrazec 7">
            <a:extLst>
              <a:ext uri="{FF2B5EF4-FFF2-40B4-BE49-F238E27FC236}">
                <a16:creationId xmlns:a16="http://schemas.microsoft.com/office/drawing/2014/main" id="{735B2C0E-B034-4C34-A152-7F8001C6E8C2}"/>
              </a:ext>
            </a:extLst>
          </p:cNvPr>
          <p:cNvSpPr/>
          <p:nvPr/>
        </p:nvSpPr>
        <p:spPr>
          <a:xfrm>
            <a:off x="6766174" y="3582186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: obrazec 8">
            <a:extLst>
              <a:ext uri="{FF2B5EF4-FFF2-40B4-BE49-F238E27FC236}">
                <a16:creationId xmlns:a16="http://schemas.microsoft.com/office/drawing/2014/main" id="{58A99E57-5C85-4BA9-9EFE-443D962E5D7B}"/>
              </a:ext>
            </a:extLst>
          </p:cNvPr>
          <p:cNvSpPr/>
          <p:nvPr/>
        </p:nvSpPr>
        <p:spPr>
          <a:xfrm>
            <a:off x="6785028" y="4342469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oľný tvar: obrazec 9">
            <a:extLst>
              <a:ext uri="{FF2B5EF4-FFF2-40B4-BE49-F238E27FC236}">
                <a16:creationId xmlns:a16="http://schemas.microsoft.com/office/drawing/2014/main" id="{56475F0F-92E6-434A-980C-47B22A5C02AF}"/>
              </a:ext>
            </a:extLst>
          </p:cNvPr>
          <p:cNvSpPr/>
          <p:nvPr/>
        </p:nvSpPr>
        <p:spPr>
          <a:xfrm>
            <a:off x="6785027" y="5058351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8998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Counts: Observed + Expected</a:t>
            </a:r>
            <a:br>
              <a:rPr lang="en-US" dirty="0"/>
            </a:br>
            <a:endParaRPr lang="sk-SK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84FAADCA-EC4A-43B2-9564-161805036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358" y="1974715"/>
            <a:ext cx="7166168" cy="4377447"/>
          </a:xfrm>
          <a:prstGeom prst="rect">
            <a:avLst/>
          </a:prstGeom>
        </p:spPr>
      </p:pic>
      <p:sp>
        <p:nvSpPr>
          <p:cNvPr id="4" name="Voľný tvar: obrazec 3">
            <a:extLst>
              <a:ext uri="{FF2B5EF4-FFF2-40B4-BE49-F238E27FC236}">
                <a16:creationId xmlns:a16="http://schemas.microsoft.com/office/drawing/2014/main" id="{8D175858-62EE-45C8-BD9D-35729D4CE21A}"/>
              </a:ext>
            </a:extLst>
          </p:cNvPr>
          <p:cNvSpPr/>
          <p:nvPr/>
        </p:nvSpPr>
        <p:spPr>
          <a:xfrm>
            <a:off x="6747321" y="3231037"/>
            <a:ext cx="784696" cy="39592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Voľný tvar: obrazec 4">
            <a:extLst>
              <a:ext uri="{FF2B5EF4-FFF2-40B4-BE49-F238E27FC236}">
                <a16:creationId xmlns:a16="http://schemas.microsoft.com/office/drawing/2014/main" id="{CA5CE1B8-C8B3-4635-9781-B29BB78312D0}"/>
              </a:ext>
            </a:extLst>
          </p:cNvPr>
          <p:cNvSpPr/>
          <p:nvPr/>
        </p:nvSpPr>
        <p:spPr>
          <a:xfrm>
            <a:off x="6602342" y="3626963"/>
            <a:ext cx="929675" cy="395926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69AAA24C-14C9-4DE6-A37D-279AD34912A4}"/>
              </a:ext>
            </a:extLst>
          </p:cNvPr>
          <p:cNvSpPr/>
          <p:nvPr/>
        </p:nvSpPr>
        <p:spPr>
          <a:xfrm>
            <a:off x="6826314" y="4768857"/>
            <a:ext cx="784696" cy="39592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AF70C078-9BC1-41C4-BB25-4AD99048AD04}"/>
              </a:ext>
            </a:extLst>
          </p:cNvPr>
          <p:cNvSpPr/>
          <p:nvPr/>
        </p:nvSpPr>
        <p:spPr>
          <a:xfrm>
            <a:off x="6602342" y="5108833"/>
            <a:ext cx="929675" cy="395926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727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Counts: Observed</a:t>
            </a:r>
            <a:br>
              <a:rPr lang="en-US" sz="4000" dirty="0"/>
            </a:br>
            <a:r>
              <a:rPr lang="en-US" sz="4000" dirty="0"/>
              <a:t>Percentages: Row</a:t>
            </a:r>
            <a:br>
              <a:rPr lang="en-US" dirty="0"/>
            </a:b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75EC58F-E87B-4A4A-83A7-B66F1AF30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082" y="1998485"/>
            <a:ext cx="6934922" cy="4402315"/>
          </a:xfrm>
          <a:prstGeom prst="rect">
            <a:avLst/>
          </a:prstGeom>
        </p:spPr>
      </p:pic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9460C80C-1CB5-4EFC-95FA-6AAEA78D61AE}"/>
              </a:ext>
            </a:extLst>
          </p:cNvPr>
          <p:cNvSpPr/>
          <p:nvPr/>
        </p:nvSpPr>
        <p:spPr>
          <a:xfrm>
            <a:off x="6868830" y="5897165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: obrazec 7">
            <a:extLst>
              <a:ext uri="{FF2B5EF4-FFF2-40B4-BE49-F238E27FC236}">
                <a16:creationId xmlns:a16="http://schemas.microsoft.com/office/drawing/2014/main" id="{0FA5EBE9-7B34-4192-86D5-990DFB0F3CB4}"/>
              </a:ext>
            </a:extLst>
          </p:cNvPr>
          <p:cNvSpPr/>
          <p:nvPr/>
        </p:nvSpPr>
        <p:spPr>
          <a:xfrm>
            <a:off x="7038512" y="4417883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Voľný tvar: obrazec 11">
            <a:extLst>
              <a:ext uri="{FF2B5EF4-FFF2-40B4-BE49-F238E27FC236}">
                <a16:creationId xmlns:a16="http://schemas.microsoft.com/office/drawing/2014/main" id="{1D5FDEF9-223D-4BFD-942D-2DA6BB8E4A17}"/>
              </a:ext>
            </a:extLst>
          </p:cNvPr>
          <p:cNvSpPr/>
          <p:nvPr/>
        </p:nvSpPr>
        <p:spPr>
          <a:xfrm>
            <a:off x="7038513" y="3667027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oľný tvar: obrazec 9">
            <a:extLst>
              <a:ext uri="{FF2B5EF4-FFF2-40B4-BE49-F238E27FC236}">
                <a16:creationId xmlns:a16="http://schemas.microsoft.com/office/drawing/2014/main" id="{60A7F342-DEC5-456A-AEF9-C4298CC99820}"/>
              </a:ext>
            </a:extLst>
          </p:cNvPr>
          <p:cNvSpPr/>
          <p:nvPr/>
        </p:nvSpPr>
        <p:spPr>
          <a:xfrm>
            <a:off x="7038511" y="5146309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409DA8AD-C0FE-4F59-B53A-437583CEFB84}"/>
              </a:ext>
            </a:extLst>
          </p:cNvPr>
          <p:cNvSpPr txBox="1">
            <a:spLocks/>
          </p:cNvSpPr>
          <p:nvPr/>
        </p:nvSpPr>
        <p:spPr>
          <a:xfrm>
            <a:off x="7381188" y="356895"/>
            <a:ext cx="4255416" cy="164159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Younger people do not vote to the same extent than older people</a:t>
            </a:r>
          </a:p>
          <a:p>
            <a:endParaRPr lang="en-US" dirty="0"/>
          </a:p>
          <a:p>
            <a:r>
              <a:rPr lang="en-US" dirty="0"/>
              <a:t>But can we apply this to the whole population?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Šípka: doprava so zárezom 3">
            <a:extLst>
              <a:ext uri="{FF2B5EF4-FFF2-40B4-BE49-F238E27FC236}">
                <a16:creationId xmlns:a16="http://schemas.microsoft.com/office/drawing/2014/main" id="{19B6B63F-6204-4C82-86D4-44048CD5B210}"/>
              </a:ext>
            </a:extLst>
          </p:cNvPr>
          <p:cNvSpPr/>
          <p:nvPr/>
        </p:nvSpPr>
        <p:spPr>
          <a:xfrm rot="18694997">
            <a:off x="9145078" y="2690864"/>
            <a:ext cx="1301806" cy="302054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8753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Counts: Observed + Expected</a:t>
            </a:r>
            <a:br>
              <a:rPr lang="en-US" sz="3600" dirty="0"/>
            </a:br>
            <a:r>
              <a:rPr lang="en-US" sz="3600" dirty="0"/>
              <a:t>Residuals: Unstandardized</a:t>
            </a:r>
            <a:br>
              <a:rPr lang="en-US" dirty="0"/>
            </a:br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C87BED0-DE09-4DB3-B796-B41EF08C4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092" y="1720414"/>
            <a:ext cx="6226226" cy="4772461"/>
          </a:xfrm>
          <a:prstGeom prst="rect">
            <a:avLst/>
          </a:prstGeom>
        </p:spPr>
      </p:pic>
      <p:sp>
        <p:nvSpPr>
          <p:cNvPr id="13" name="Voľný tvar: obrazec 12">
            <a:extLst>
              <a:ext uri="{FF2B5EF4-FFF2-40B4-BE49-F238E27FC236}">
                <a16:creationId xmlns:a16="http://schemas.microsoft.com/office/drawing/2014/main" id="{B046754E-F8B3-4E9F-A9DC-EDE0CAB2AC99}"/>
              </a:ext>
            </a:extLst>
          </p:cNvPr>
          <p:cNvSpPr/>
          <p:nvPr/>
        </p:nvSpPr>
        <p:spPr>
          <a:xfrm>
            <a:off x="7217623" y="2809189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oľný tvar: obrazec 13">
            <a:extLst>
              <a:ext uri="{FF2B5EF4-FFF2-40B4-BE49-F238E27FC236}">
                <a16:creationId xmlns:a16="http://schemas.microsoft.com/office/drawing/2014/main" id="{62BD63E6-E44D-4801-9F57-E1B6AFCE5E01}"/>
              </a:ext>
            </a:extLst>
          </p:cNvPr>
          <p:cNvSpPr/>
          <p:nvPr/>
        </p:nvSpPr>
        <p:spPr>
          <a:xfrm>
            <a:off x="7123354" y="3157981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Voľný tvar: obrazec 14">
            <a:extLst>
              <a:ext uri="{FF2B5EF4-FFF2-40B4-BE49-F238E27FC236}">
                <a16:creationId xmlns:a16="http://schemas.microsoft.com/office/drawing/2014/main" id="{4E6EB070-46DE-405B-A7EE-2C68D27E3FB8}"/>
              </a:ext>
            </a:extLst>
          </p:cNvPr>
          <p:cNvSpPr/>
          <p:nvPr/>
        </p:nvSpPr>
        <p:spPr>
          <a:xfrm>
            <a:off x="7123354" y="3506772"/>
            <a:ext cx="738601" cy="36764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Voľný tvar: obrazec 15">
            <a:extLst>
              <a:ext uri="{FF2B5EF4-FFF2-40B4-BE49-F238E27FC236}">
                <a16:creationId xmlns:a16="http://schemas.microsoft.com/office/drawing/2014/main" id="{463E93E7-E272-4CE1-BF62-3FE4CB14F61F}"/>
              </a:ext>
            </a:extLst>
          </p:cNvPr>
          <p:cNvSpPr/>
          <p:nvPr/>
        </p:nvSpPr>
        <p:spPr>
          <a:xfrm>
            <a:off x="7217623" y="4779370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Voľný tvar: obrazec 16">
            <a:extLst>
              <a:ext uri="{FF2B5EF4-FFF2-40B4-BE49-F238E27FC236}">
                <a16:creationId xmlns:a16="http://schemas.microsoft.com/office/drawing/2014/main" id="{A423FAA8-73BD-48AB-8AB8-BFFF17A74BE2}"/>
              </a:ext>
            </a:extLst>
          </p:cNvPr>
          <p:cNvSpPr/>
          <p:nvPr/>
        </p:nvSpPr>
        <p:spPr>
          <a:xfrm>
            <a:off x="7123353" y="5081027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Voľný tvar: obrazec 17">
            <a:extLst>
              <a:ext uri="{FF2B5EF4-FFF2-40B4-BE49-F238E27FC236}">
                <a16:creationId xmlns:a16="http://schemas.microsoft.com/office/drawing/2014/main" id="{C2E7B952-46EF-43F9-AA25-2BE362507303}"/>
              </a:ext>
            </a:extLst>
          </p:cNvPr>
          <p:cNvSpPr/>
          <p:nvPr/>
        </p:nvSpPr>
        <p:spPr>
          <a:xfrm>
            <a:off x="7123352" y="5382683"/>
            <a:ext cx="738601" cy="36764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3682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Counts: Observed + Expected</a:t>
            </a:r>
            <a:br>
              <a:rPr lang="en-US" sz="3600" dirty="0"/>
            </a:br>
            <a:r>
              <a:rPr lang="en-US" sz="3600" dirty="0"/>
              <a:t>Residuals: Adjusted standardized</a:t>
            </a:r>
            <a:br>
              <a:rPr lang="en-US" dirty="0"/>
            </a:b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76D2301-96D9-44A0-9558-717D2F7C3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9" y="1874508"/>
            <a:ext cx="6336701" cy="4691180"/>
          </a:xfrm>
          <a:prstGeom prst="rect">
            <a:avLst/>
          </a:prstGeom>
        </p:spPr>
      </p:pic>
      <p:sp>
        <p:nvSpPr>
          <p:cNvPr id="13" name="Voľný tvar: obrazec 12">
            <a:extLst>
              <a:ext uri="{FF2B5EF4-FFF2-40B4-BE49-F238E27FC236}">
                <a16:creationId xmlns:a16="http://schemas.microsoft.com/office/drawing/2014/main" id="{B046754E-F8B3-4E9F-A9DC-EDE0CAB2AC99}"/>
              </a:ext>
            </a:extLst>
          </p:cNvPr>
          <p:cNvSpPr/>
          <p:nvPr/>
        </p:nvSpPr>
        <p:spPr>
          <a:xfrm>
            <a:off x="7516587" y="5488238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: obrazec 10">
            <a:extLst>
              <a:ext uri="{FF2B5EF4-FFF2-40B4-BE49-F238E27FC236}">
                <a16:creationId xmlns:a16="http://schemas.microsoft.com/office/drawing/2014/main" id="{A8585B38-B5C0-4242-88C7-29C0BE710E4D}"/>
              </a:ext>
            </a:extLst>
          </p:cNvPr>
          <p:cNvSpPr/>
          <p:nvPr/>
        </p:nvSpPr>
        <p:spPr>
          <a:xfrm>
            <a:off x="7540519" y="3613875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oľný tvar: obrazec 13">
            <a:extLst>
              <a:ext uri="{FF2B5EF4-FFF2-40B4-BE49-F238E27FC236}">
                <a16:creationId xmlns:a16="http://schemas.microsoft.com/office/drawing/2014/main" id="{62BD63E6-E44D-4801-9F57-E1B6AFCE5E01}"/>
              </a:ext>
            </a:extLst>
          </p:cNvPr>
          <p:cNvSpPr/>
          <p:nvPr/>
        </p:nvSpPr>
        <p:spPr>
          <a:xfrm>
            <a:off x="7422318" y="4551056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oľný tvar: obrazec 11">
            <a:extLst>
              <a:ext uri="{FF2B5EF4-FFF2-40B4-BE49-F238E27FC236}">
                <a16:creationId xmlns:a16="http://schemas.microsoft.com/office/drawing/2014/main" id="{EEBB7DE4-8120-419B-8697-FC9E0E5EB33E}"/>
              </a:ext>
            </a:extLst>
          </p:cNvPr>
          <p:cNvSpPr/>
          <p:nvPr/>
        </p:nvSpPr>
        <p:spPr>
          <a:xfrm>
            <a:off x="6637117" y="3613874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Voľný tvar: obrazec 18">
            <a:extLst>
              <a:ext uri="{FF2B5EF4-FFF2-40B4-BE49-F238E27FC236}">
                <a16:creationId xmlns:a16="http://schemas.microsoft.com/office/drawing/2014/main" id="{AD470C8B-DBF8-4E12-A6BA-5963E8141289}"/>
              </a:ext>
            </a:extLst>
          </p:cNvPr>
          <p:cNvSpPr/>
          <p:nvPr/>
        </p:nvSpPr>
        <p:spPr>
          <a:xfrm>
            <a:off x="6609567" y="5488237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Voľný tvar: obrazec 19">
            <a:extLst>
              <a:ext uri="{FF2B5EF4-FFF2-40B4-BE49-F238E27FC236}">
                <a16:creationId xmlns:a16="http://schemas.microsoft.com/office/drawing/2014/main" id="{019CE607-06F3-4FC1-A418-55CFF127F1EC}"/>
              </a:ext>
            </a:extLst>
          </p:cNvPr>
          <p:cNvSpPr/>
          <p:nvPr/>
        </p:nvSpPr>
        <p:spPr>
          <a:xfrm>
            <a:off x="6515298" y="4551055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5799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Counts: Observed + Expected</a:t>
            </a:r>
            <a:br>
              <a:rPr lang="en-US" sz="3600" dirty="0"/>
            </a:br>
            <a:r>
              <a:rPr lang="en-US" sz="3600" dirty="0"/>
              <a:t>Residuals: Adjusted standardized</a:t>
            </a:r>
            <a:br>
              <a:rPr lang="en-US" sz="3600" dirty="0"/>
            </a:br>
            <a:r>
              <a:rPr lang="en-US" sz="3600" dirty="0"/>
              <a:t>Chi-square, Cramer’s V</a:t>
            </a:r>
            <a:br>
              <a:rPr lang="en-US" dirty="0"/>
            </a:b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76D2301-96D9-44A0-9558-717D2F7C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98" y="1931068"/>
            <a:ext cx="6336701" cy="4691180"/>
          </a:xfrm>
          <a:prstGeom prst="rect">
            <a:avLst/>
          </a:prstGeom>
        </p:spPr>
      </p:pic>
      <p:sp>
        <p:nvSpPr>
          <p:cNvPr id="13" name="Voľný tvar: obrazec 12">
            <a:extLst>
              <a:ext uri="{FF2B5EF4-FFF2-40B4-BE49-F238E27FC236}">
                <a16:creationId xmlns:a16="http://schemas.microsoft.com/office/drawing/2014/main" id="{B046754E-F8B3-4E9F-A9DC-EDE0CAB2AC99}"/>
              </a:ext>
            </a:extLst>
          </p:cNvPr>
          <p:cNvSpPr/>
          <p:nvPr/>
        </p:nvSpPr>
        <p:spPr>
          <a:xfrm>
            <a:off x="5529831" y="5583208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: obrazec 10">
            <a:extLst>
              <a:ext uri="{FF2B5EF4-FFF2-40B4-BE49-F238E27FC236}">
                <a16:creationId xmlns:a16="http://schemas.microsoft.com/office/drawing/2014/main" id="{A8585B38-B5C0-4242-88C7-29C0BE710E4D}"/>
              </a:ext>
            </a:extLst>
          </p:cNvPr>
          <p:cNvSpPr/>
          <p:nvPr/>
        </p:nvSpPr>
        <p:spPr>
          <a:xfrm>
            <a:off x="5576966" y="3617284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oľný tvar: obrazec 13">
            <a:extLst>
              <a:ext uri="{FF2B5EF4-FFF2-40B4-BE49-F238E27FC236}">
                <a16:creationId xmlns:a16="http://schemas.microsoft.com/office/drawing/2014/main" id="{62BD63E6-E44D-4801-9F57-E1B6AFCE5E01}"/>
              </a:ext>
            </a:extLst>
          </p:cNvPr>
          <p:cNvSpPr/>
          <p:nvPr/>
        </p:nvSpPr>
        <p:spPr>
          <a:xfrm>
            <a:off x="5482697" y="4551056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oľný tvar: obrazec 11">
            <a:extLst>
              <a:ext uri="{FF2B5EF4-FFF2-40B4-BE49-F238E27FC236}">
                <a16:creationId xmlns:a16="http://schemas.microsoft.com/office/drawing/2014/main" id="{EEBB7DE4-8120-419B-8697-FC9E0E5EB33E}"/>
              </a:ext>
            </a:extLst>
          </p:cNvPr>
          <p:cNvSpPr/>
          <p:nvPr/>
        </p:nvSpPr>
        <p:spPr>
          <a:xfrm>
            <a:off x="4544366" y="3613875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Voľný tvar: obrazec 18">
            <a:extLst>
              <a:ext uri="{FF2B5EF4-FFF2-40B4-BE49-F238E27FC236}">
                <a16:creationId xmlns:a16="http://schemas.microsoft.com/office/drawing/2014/main" id="{AD470C8B-DBF8-4E12-A6BA-5963E8141289}"/>
              </a:ext>
            </a:extLst>
          </p:cNvPr>
          <p:cNvSpPr/>
          <p:nvPr/>
        </p:nvSpPr>
        <p:spPr>
          <a:xfrm>
            <a:off x="4591500" y="5583209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Voľný tvar: obrazec 19">
            <a:extLst>
              <a:ext uri="{FF2B5EF4-FFF2-40B4-BE49-F238E27FC236}">
                <a16:creationId xmlns:a16="http://schemas.microsoft.com/office/drawing/2014/main" id="{019CE607-06F3-4FC1-A418-55CFF127F1EC}"/>
              </a:ext>
            </a:extLst>
          </p:cNvPr>
          <p:cNvSpPr/>
          <p:nvPr/>
        </p:nvSpPr>
        <p:spPr>
          <a:xfrm>
            <a:off x="4544366" y="4551056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EA72047-78A4-4517-9F9A-5D3A23DCF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957" y="495201"/>
            <a:ext cx="4585894" cy="266277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A155D32-E99A-4D84-9FFA-A4653C313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038" y="3700022"/>
            <a:ext cx="4502813" cy="1663830"/>
          </a:xfrm>
          <a:prstGeom prst="rect">
            <a:avLst/>
          </a:prstGeom>
        </p:spPr>
      </p:pic>
      <p:sp>
        <p:nvSpPr>
          <p:cNvPr id="15" name="Voľný tvar: obrazec 14">
            <a:extLst>
              <a:ext uri="{FF2B5EF4-FFF2-40B4-BE49-F238E27FC236}">
                <a16:creationId xmlns:a16="http://schemas.microsoft.com/office/drawing/2014/main" id="{037C4A5F-840E-4A37-B517-61B9CE4F9600}"/>
              </a:ext>
            </a:extLst>
          </p:cNvPr>
          <p:cNvSpPr/>
          <p:nvPr/>
        </p:nvSpPr>
        <p:spPr>
          <a:xfrm>
            <a:off x="11154127" y="1410242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Voľný tvar: obrazec 15">
            <a:extLst>
              <a:ext uri="{FF2B5EF4-FFF2-40B4-BE49-F238E27FC236}">
                <a16:creationId xmlns:a16="http://schemas.microsoft.com/office/drawing/2014/main" id="{2F994F7D-859A-4EE3-B83C-449F3B812E2E}"/>
              </a:ext>
            </a:extLst>
          </p:cNvPr>
          <p:cNvSpPr/>
          <p:nvPr/>
        </p:nvSpPr>
        <p:spPr>
          <a:xfrm>
            <a:off x="10088898" y="4734878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0216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1B3F0-6DB8-4AB9-8AFF-47CAAD3A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Why Not Make It Too Complicated?</a:t>
            </a:r>
            <a:endParaRPr lang="sk-SK" sz="36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04B40AF-D901-4A0D-AC8A-F0138EB0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224" y="1546698"/>
            <a:ext cx="3642488" cy="50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same mean different standard deviation">
            <a:extLst>
              <a:ext uri="{FF2B5EF4-FFF2-40B4-BE49-F238E27FC236}">
                <a16:creationId xmlns:a16="http://schemas.microsoft.com/office/drawing/2014/main" id="{E6957194-C929-4888-A014-DD8516EE75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72" y="529497"/>
            <a:ext cx="6561055" cy="57990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37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12B8C-6DF4-4D17-8B20-415D9BE1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Adding Layers</a:t>
            </a:r>
            <a:endParaRPr lang="sk-SK" sz="3600" dirty="0"/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id="{17FBA850-735D-4966-8352-C1CAE89D1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030" y="2168550"/>
            <a:ext cx="6342434" cy="37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93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12B8C-6DF4-4D17-8B20-415D9BE1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58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Adding Layers</a:t>
            </a:r>
            <a:endParaRPr lang="sk-SK" sz="3600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C190803C-7768-4A27-AE90-90145AD53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7404" y="1564891"/>
            <a:ext cx="5311302" cy="5129599"/>
          </a:xfrm>
          <a:prstGeom prst="rect">
            <a:avLst/>
          </a:prstGeom>
        </p:spPr>
      </p:pic>
      <p:sp>
        <p:nvSpPr>
          <p:cNvPr id="4" name="Voľný tvar: obrazec 3">
            <a:extLst>
              <a:ext uri="{FF2B5EF4-FFF2-40B4-BE49-F238E27FC236}">
                <a16:creationId xmlns:a16="http://schemas.microsoft.com/office/drawing/2014/main" id="{C7FA1FA2-137D-4874-B624-6EAC95D0E44F}"/>
              </a:ext>
            </a:extLst>
          </p:cNvPr>
          <p:cNvSpPr/>
          <p:nvPr/>
        </p:nvSpPr>
        <p:spPr>
          <a:xfrm>
            <a:off x="3120272" y="4109221"/>
            <a:ext cx="5674936" cy="66853"/>
          </a:xfrm>
          <a:custGeom>
            <a:avLst/>
            <a:gdLst>
              <a:gd name="connsiteX0" fmla="*/ 0 w 5674936"/>
              <a:gd name="connsiteY0" fmla="*/ 866 h 66853"/>
              <a:gd name="connsiteX1" fmla="*/ 141402 w 5674936"/>
              <a:gd name="connsiteY1" fmla="*/ 19719 h 66853"/>
              <a:gd name="connsiteX2" fmla="*/ 970961 w 5674936"/>
              <a:gd name="connsiteY2" fmla="*/ 866 h 66853"/>
              <a:gd name="connsiteX3" fmla="*/ 3478491 w 5674936"/>
              <a:gd name="connsiteY3" fmla="*/ 10292 h 66853"/>
              <a:gd name="connsiteX4" fmla="*/ 3525625 w 5674936"/>
              <a:gd name="connsiteY4" fmla="*/ 19719 h 66853"/>
              <a:gd name="connsiteX5" fmla="*/ 3610466 w 5674936"/>
              <a:gd name="connsiteY5" fmla="*/ 29146 h 66853"/>
              <a:gd name="connsiteX6" fmla="*/ 3648173 w 5674936"/>
              <a:gd name="connsiteY6" fmla="*/ 38573 h 66853"/>
              <a:gd name="connsiteX7" fmla="*/ 3846136 w 5674936"/>
              <a:gd name="connsiteY7" fmla="*/ 57426 h 66853"/>
              <a:gd name="connsiteX8" fmla="*/ 3987538 w 5674936"/>
              <a:gd name="connsiteY8" fmla="*/ 66853 h 66853"/>
              <a:gd name="connsiteX9" fmla="*/ 4543720 w 5674936"/>
              <a:gd name="connsiteY9" fmla="*/ 57426 h 66853"/>
              <a:gd name="connsiteX10" fmla="*/ 4977353 w 5674936"/>
              <a:gd name="connsiteY10" fmla="*/ 38573 h 66853"/>
              <a:gd name="connsiteX11" fmla="*/ 5561815 w 5674936"/>
              <a:gd name="connsiteY11" fmla="*/ 19719 h 66853"/>
              <a:gd name="connsiteX12" fmla="*/ 5599522 w 5674936"/>
              <a:gd name="connsiteY12" fmla="*/ 10292 h 66853"/>
              <a:gd name="connsiteX13" fmla="*/ 5627802 w 5674936"/>
              <a:gd name="connsiteY13" fmla="*/ 866 h 66853"/>
              <a:gd name="connsiteX14" fmla="*/ 5674936 w 5674936"/>
              <a:gd name="connsiteY14" fmla="*/ 866 h 6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74936" h="66853">
                <a:moveTo>
                  <a:pt x="0" y="866"/>
                </a:moveTo>
                <a:cubicBezTo>
                  <a:pt x="78293" y="47841"/>
                  <a:pt x="21871" y="26750"/>
                  <a:pt x="141402" y="19719"/>
                </a:cubicBezTo>
                <a:cubicBezTo>
                  <a:pt x="398939" y="4569"/>
                  <a:pt x="744268" y="4408"/>
                  <a:pt x="970961" y="866"/>
                </a:cubicBezTo>
                <a:lnTo>
                  <a:pt x="3478491" y="10292"/>
                </a:lnTo>
                <a:cubicBezTo>
                  <a:pt x="3494513" y="10410"/>
                  <a:pt x="3509764" y="17453"/>
                  <a:pt x="3525625" y="19719"/>
                </a:cubicBezTo>
                <a:cubicBezTo>
                  <a:pt x="3553793" y="23743"/>
                  <a:pt x="3582186" y="26004"/>
                  <a:pt x="3610466" y="29146"/>
                </a:cubicBezTo>
                <a:cubicBezTo>
                  <a:pt x="3623035" y="32288"/>
                  <a:pt x="3635393" y="36443"/>
                  <a:pt x="3648173" y="38573"/>
                </a:cubicBezTo>
                <a:cubicBezTo>
                  <a:pt x="3708194" y="48577"/>
                  <a:pt x="3788969" y="53343"/>
                  <a:pt x="3846136" y="57426"/>
                </a:cubicBezTo>
                <a:lnTo>
                  <a:pt x="3987538" y="66853"/>
                </a:lnTo>
                <a:lnTo>
                  <a:pt x="4543720" y="57426"/>
                </a:lnTo>
                <a:cubicBezTo>
                  <a:pt x="4681620" y="54143"/>
                  <a:pt x="4838480" y="44359"/>
                  <a:pt x="4977353" y="38573"/>
                </a:cubicBezTo>
                <a:lnTo>
                  <a:pt x="5561815" y="19719"/>
                </a:lnTo>
                <a:cubicBezTo>
                  <a:pt x="5574384" y="16577"/>
                  <a:pt x="5587065" y="13851"/>
                  <a:pt x="5599522" y="10292"/>
                </a:cubicBezTo>
                <a:cubicBezTo>
                  <a:pt x="5609076" y="7562"/>
                  <a:pt x="5617942" y="2098"/>
                  <a:pt x="5627802" y="866"/>
                </a:cubicBezTo>
                <a:cubicBezTo>
                  <a:pt x="5643392" y="-1083"/>
                  <a:pt x="5659225" y="866"/>
                  <a:pt x="5674936" y="86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4A8BCEC0-F677-482E-B1EA-6287EF8E4A17}"/>
              </a:ext>
            </a:extLst>
          </p:cNvPr>
          <p:cNvSpPr/>
          <p:nvPr/>
        </p:nvSpPr>
        <p:spPr>
          <a:xfrm>
            <a:off x="3046428" y="5368428"/>
            <a:ext cx="5674936" cy="66853"/>
          </a:xfrm>
          <a:custGeom>
            <a:avLst/>
            <a:gdLst>
              <a:gd name="connsiteX0" fmla="*/ 0 w 5674936"/>
              <a:gd name="connsiteY0" fmla="*/ 866 h 66853"/>
              <a:gd name="connsiteX1" fmla="*/ 141402 w 5674936"/>
              <a:gd name="connsiteY1" fmla="*/ 19719 h 66853"/>
              <a:gd name="connsiteX2" fmla="*/ 970961 w 5674936"/>
              <a:gd name="connsiteY2" fmla="*/ 866 h 66853"/>
              <a:gd name="connsiteX3" fmla="*/ 3478491 w 5674936"/>
              <a:gd name="connsiteY3" fmla="*/ 10292 h 66853"/>
              <a:gd name="connsiteX4" fmla="*/ 3525625 w 5674936"/>
              <a:gd name="connsiteY4" fmla="*/ 19719 h 66853"/>
              <a:gd name="connsiteX5" fmla="*/ 3610466 w 5674936"/>
              <a:gd name="connsiteY5" fmla="*/ 29146 h 66853"/>
              <a:gd name="connsiteX6" fmla="*/ 3648173 w 5674936"/>
              <a:gd name="connsiteY6" fmla="*/ 38573 h 66853"/>
              <a:gd name="connsiteX7" fmla="*/ 3846136 w 5674936"/>
              <a:gd name="connsiteY7" fmla="*/ 57426 h 66853"/>
              <a:gd name="connsiteX8" fmla="*/ 3987538 w 5674936"/>
              <a:gd name="connsiteY8" fmla="*/ 66853 h 66853"/>
              <a:gd name="connsiteX9" fmla="*/ 4543720 w 5674936"/>
              <a:gd name="connsiteY9" fmla="*/ 57426 h 66853"/>
              <a:gd name="connsiteX10" fmla="*/ 4977353 w 5674936"/>
              <a:gd name="connsiteY10" fmla="*/ 38573 h 66853"/>
              <a:gd name="connsiteX11" fmla="*/ 5561815 w 5674936"/>
              <a:gd name="connsiteY11" fmla="*/ 19719 h 66853"/>
              <a:gd name="connsiteX12" fmla="*/ 5599522 w 5674936"/>
              <a:gd name="connsiteY12" fmla="*/ 10292 h 66853"/>
              <a:gd name="connsiteX13" fmla="*/ 5627802 w 5674936"/>
              <a:gd name="connsiteY13" fmla="*/ 866 h 66853"/>
              <a:gd name="connsiteX14" fmla="*/ 5674936 w 5674936"/>
              <a:gd name="connsiteY14" fmla="*/ 866 h 6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74936" h="66853">
                <a:moveTo>
                  <a:pt x="0" y="866"/>
                </a:moveTo>
                <a:cubicBezTo>
                  <a:pt x="78293" y="47841"/>
                  <a:pt x="21871" y="26750"/>
                  <a:pt x="141402" y="19719"/>
                </a:cubicBezTo>
                <a:cubicBezTo>
                  <a:pt x="398939" y="4569"/>
                  <a:pt x="744268" y="4408"/>
                  <a:pt x="970961" y="866"/>
                </a:cubicBezTo>
                <a:lnTo>
                  <a:pt x="3478491" y="10292"/>
                </a:lnTo>
                <a:cubicBezTo>
                  <a:pt x="3494513" y="10410"/>
                  <a:pt x="3509764" y="17453"/>
                  <a:pt x="3525625" y="19719"/>
                </a:cubicBezTo>
                <a:cubicBezTo>
                  <a:pt x="3553793" y="23743"/>
                  <a:pt x="3582186" y="26004"/>
                  <a:pt x="3610466" y="29146"/>
                </a:cubicBezTo>
                <a:cubicBezTo>
                  <a:pt x="3623035" y="32288"/>
                  <a:pt x="3635393" y="36443"/>
                  <a:pt x="3648173" y="38573"/>
                </a:cubicBezTo>
                <a:cubicBezTo>
                  <a:pt x="3708194" y="48577"/>
                  <a:pt x="3788969" y="53343"/>
                  <a:pt x="3846136" y="57426"/>
                </a:cubicBezTo>
                <a:lnTo>
                  <a:pt x="3987538" y="66853"/>
                </a:lnTo>
                <a:lnTo>
                  <a:pt x="4543720" y="57426"/>
                </a:lnTo>
                <a:cubicBezTo>
                  <a:pt x="4681620" y="54143"/>
                  <a:pt x="4838480" y="44359"/>
                  <a:pt x="4977353" y="38573"/>
                </a:cubicBezTo>
                <a:lnTo>
                  <a:pt x="5561815" y="19719"/>
                </a:lnTo>
                <a:cubicBezTo>
                  <a:pt x="5574384" y="16577"/>
                  <a:pt x="5587065" y="13851"/>
                  <a:pt x="5599522" y="10292"/>
                </a:cubicBezTo>
                <a:cubicBezTo>
                  <a:pt x="5609076" y="7562"/>
                  <a:pt x="5617942" y="2098"/>
                  <a:pt x="5627802" y="866"/>
                </a:cubicBezTo>
                <a:cubicBezTo>
                  <a:pt x="5643392" y="-1083"/>
                  <a:pt x="5659225" y="866"/>
                  <a:pt x="5674936" y="86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4968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35BAD-CDEB-436F-BE54-28E781C0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F55B57-D95E-426F-9D60-6D74DC42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 between two variables (for other cases than crosstabs)</a:t>
            </a:r>
          </a:p>
          <a:p>
            <a:endParaRPr lang="en-US" dirty="0"/>
          </a:p>
          <a:p>
            <a:r>
              <a:rPr lang="en-US" dirty="0"/>
              <a:t>Examples: two scale variables, scale and ordinal, two ordinal variables</a:t>
            </a:r>
          </a:p>
          <a:p>
            <a:endParaRPr lang="en-US" dirty="0"/>
          </a:p>
          <a:p>
            <a:r>
              <a:rPr lang="en-US" dirty="0"/>
              <a:t>Three coefficients:</a:t>
            </a:r>
          </a:p>
          <a:p>
            <a:pPr lvl="1"/>
            <a:r>
              <a:rPr lang="en-US" dirty="0"/>
              <a:t>Pearson</a:t>
            </a:r>
          </a:p>
          <a:p>
            <a:pPr lvl="1"/>
            <a:r>
              <a:rPr lang="en-US" dirty="0"/>
              <a:t>Spearman</a:t>
            </a:r>
          </a:p>
          <a:p>
            <a:pPr lvl="1"/>
            <a:r>
              <a:rPr lang="en-US" dirty="0"/>
              <a:t>Kendall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0456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35BAD-CDEB-436F-BE54-28E781C0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F55B57-D95E-426F-9D60-6D74DC42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Results vary on a scale between -1 and 1</a:t>
            </a:r>
          </a:p>
          <a:p>
            <a:endParaRPr lang="en-US" dirty="0"/>
          </a:p>
          <a:p>
            <a:r>
              <a:rPr lang="en-US" dirty="0"/>
              <a:t>Interpretation:</a:t>
            </a:r>
          </a:p>
          <a:p>
            <a:pPr lvl="1"/>
            <a:r>
              <a:rPr lang="en-US" dirty="0"/>
              <a:t>Zero means no association between the variables</a:t>
            </a:r>
          </a:p>
          <a:p>
            <a:pPr lvl="1"/>
            <a:r>
              <a:rPr lang="en-US" dirty="0"/>
              <a:t>Rising distance from zero show rising association (regardless the direction – negative or positive)</a:t>
            </a:r>
          </a:p>
          <a:p>
            <a:pPr lvl="1"/>
            <a:r>
              <a:rPr lang="en-US" dirty="0"/>
              <a:t>-1: perfect negative association</a:t>
            </a:r>
          </a:p>
          <a:p>
            <a:pPr lvl="1"/>
            <a:r>
              <a:rPr lang="en-US" dirty="0"/>
              <a:t>1: perfect positive association</a:t>
            </a:r>
          </a:p>
          <a:p>
            <a:endParaRPr lang="en-US" dirty="0"/>
          </a:p>
          <a:p>
            <a:r>
              <a:rPr lang="en-US" dirty="0"/>
              <a:t>Beware of false absence of association</a:t>
            </a:r>
          </a:p>
          <a:p>
            <a:r>
              <a:rPr lang="en-US" dirty="0"/>
              <a:t>Always good to visualize data before calculating correlations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6548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F740E-521E-4568-914D-0B20C101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Pearson’s Correlation Coefficient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FA8E15-A869-4C6F-830E-D28BAC2F1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Parametric operation</a:t>
            </a:r>
          </a:p>
          <a:p>
            <a:endParaRPr lang="en-US" dirty="0"/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Scale data (exemption – scale and binary)</a:t>
            </a:r>
          </a:p>
          <a:p>
            <a:pPr lvl="1"/>
            <a:r>
              <a:rPr lang="en-US" dirty="0"/>
              <a:t>If we aim to apply the findings to population we need normally distributed data (or a large sample)</a:t>
            </a:r>
          </a:p>
          <a:p>
            <a:endParaRPr lang="en-US" dirty="0"/>
          </a:p>
          <a:p>
            <a:r>
              <a:rPr lang="en-US" dirty="0"/>
              <a:t>Sensitive to outliers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6126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F740E-521E-4568-914D-0B20C101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Pearson’s Correlation Coefficient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FA8E15-A869-4C6F-830E-D28BAC2F1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Visualize the data</a:t>
            </a:r>
          </a:p>
          <a:p>
            <a:pPr lvl="1"/>
            <a:r>
              <a:rPr lang="en-US" dirty="0"/>
              <a:t>Graphs &gt; Chart Builder</a:t>
            </a:r>
          </a:p>
          <a:p>
            <a:pPr lvl="1"/>
            <a:r>
              <a:rPr lang="en-US" dirty="0"/>
              <a:t>Select Scatter/Dot a variables of your interest</a:t>
            </a:r>
          </a:p>
          <a:p>
            <a:endParaRPr lang="en-US" dirty="0"/>
          </a:p>
          <a:p>
            <a:r>
              <a:rPr lang="en-US" dirty="0"/>
              <a:t>Correlation</a:t>
            </a:r>
          </a:p>
          <a:p>
            <a:pPr lvl="1"/>
            <a:r>
              <a:rPr lang="en-US" dirty="0"/>
              <a:t>Analyze &gt; Correlate &gt; Bivariate</a:t>
            </a:r>
          </a:p>
          <a:p>
            <a:pPr lvl="1"/>
            <a:r>
              <a:rPr lang="en-US" dirty="0"/>
              <a:t>Select variables and the proper coefficient (PCC is set by default)</a:t>
            </a:r>
          </a:p>
          <a:p>
            <a:pPr lvl="1"/>
            <a:r>
              <a:rPr lang="en-US" dirty="0"/>
              <a:t>For significance select ‘Flag significant correlations’</a:t>
            </a:r>
          </a:p>
        </p:txBody>
      </p:sp>
    </p:spTree>
    <p:extLst>
      <p:ext uri="{BB962C8B-B14F-4D97-AF65-F5344CB8AC3E}">
        <p14:creationId xmlns:p14="http://schemas.microsoft.com/office/powerpoint/2010/main" val="3788416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587FB07-1A64-4276-8638-3A6323061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742" y="349656"/>
            <a:ext cx="8122516" cy="65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9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ADC8245-C857-47A2-B6E7-06FBD1A7F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444" y="1489436"/>
            <a:ext cx="6411325" cy="44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55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ek obrázku pro correlation">
            <a:extLst>
              <a:ext uri="{FF2B5EF4-FFF2-40B4-BE49-F238E27FC236}">
                <a16:creationId xmlns:a16="http://schemas.microsoft.com/office/drawing/2014/main" id="{20175BEE-F017-4105-AA84-68CDD397A9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72" y="642743"/>
            <a:ext cx="8268056" cy="55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1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F740E-521E-4568-914D-0B20C101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Pearson’s Correlation Coefficient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FA8E15-A869-4C6F-830E-D28BAC2F1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variable and binary variable</a:t>
            </a:r>
          </a:p>
          <a:p>
            <a:endParaRPr lang="en-US" dirty="0"/>
          </a:p>
          <a:p>
            <a:r>
              <a:rPr lang="en-US" dirty="0"/>
              <a:t>Works the same as for two scale variables</a:t>
            </a:r>
          </a:p>
          <a:p>
            <a:endParaRPr lang="en-US" dirty="0"/>
          </a:p>
          <a:p>
            <a:r>
              <a:rPr lang="en-US" dirty="0"/>
              <a:t>Beware of coding of the binary variable (you provide codes for each value)</a:t>
            </a:r>
          </a:p>
        </p:txBody>
      </p:sp>
    </p:spTree>
    <p:extLst>
      <p:ext uri="{BB962C8B-B14F-4D97-AF65-F5344CB8AC3E}">
        <p14:creationId xmlns:p14="http://schemas.microsoft.com/office/powerpoint/2010/main" val="277153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0A8674A2-6453-47BA-8E8E-302B2E3AD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266000"/>
              </p:ext>
            </p:extLst>
          </p:nvPr>
        </p:nvGraphicFramePr>
        <p:xfrm>
          <a:off x="292230" y="1368992"/>
          <a:ext cx="11689238" cy="3954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5778">
                  <a:extLst>
                    <a:ext uri="{9D8B030D-6E8A-4147-A177-3AD203B41FA5}">
                      <a16:colId xmlns:a16="http://schemas.microsoft.com/office/drawing/2014/main" val="530443216"/>
                    </a:ext>
                  </a:extLst>
                </a:gridCol>
                <a:gridCol w="1510244">
                  <a:extLst>
                    <a:ext uri="{9D8B030D-6E8A-4147-A177-3AD203B41FA5}">
                      <a16:colId xmlns:a16="http://schemas.microsoft.com/office/drawing/2014/main" val="235826069"/>
                    </a:ext>
                  </a:extLst>
                </a:gridCol>
                <a:gridCol w="1510244">
                  <a:extLst>
                    <a:ext uri="{9D8B030D-6E8A-4147-A177-3AD203B41FA5}">
                      <a16:colId xmlns:a16="http://schemas.microsoft.com/office/drawing/2014/main" val="635195504"/>
                    </a:ext>
                  </a:extLst>
                </a:gridCol>
                <a:gridCol w="1511364">
                  <a:extLst>
                    <a:ext uri="{9D8B030D-6E8A-4147-A177-3AD203B41FA5}">
                      <a16:colId xmlns:a16="http://schemas.microsoft.com/office/drawing/2014/main" val="2378604839"/>
                    </a:ext>
                  </a:extLst>
                </a:gridCol>
                <a:gridCol w="1510244">
                  <a:extLst>
                    <a:ext uri="{9D8B030D-6E8A-4147-A177-3AD203B41FA5}">
                      <a16:colId xmlns:a16="http://schemas.microsoft.com/office/drawing/2014/main" val="2236688730"/>
                    </a:ext>
                  </a:extLst>
                </a:gridCol>
                <a:gridCol w="1511364">
                  <a:extLst>
                    <a:ext uri="{9D8B030D-6E8A-4147-A177-3AD203B41FA5}">
                      <a16:colId xmlns:a16="http://schemas.microsoft.com/office/drawing/2014/main" val="1421357427"/>
                    </a:ext>
                  </a:extLst>
                </a:gridCol>
              </a:tblGrid>
              <a:tr h="43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Std. Dev.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Minimum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Maximum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596999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Reelection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.43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956023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Number of grants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1.33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1.52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297849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Grant in election year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0.36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0.48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152445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Incumbent terms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2.19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1.21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947193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Unemployment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19.41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13.15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94.94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341907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Number of challengers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2.18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1.38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085747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Grants in EUR (per capita)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77.74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209.62 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5,331.82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055415"/>
                  </a:ext>
                </a:extLst>
              </a:tr>
              <a:tr h="43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Mayor from governing party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0.41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0.49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49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5557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AEAA1AB-3638-4D7C-8F78-55BC6C732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13" y="954414"/>
            <a:ext cx="6814822" cy="546052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A055E9F-45B3-4B80-AC34-0FF865A26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191" y="1819619"/>
            <a:ext cx="4889680" cy="28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07E20B62-8A9F-455D-9ADD-31F9502F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18" y="1830052"/>
            <a:ext cx="5005634" cy="283621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E6746B41-A637-4D18-9B8A-A6FAE3AD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17" y="949619"/>
            <a:ext cx="6823926" cy="54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19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C0679-D2FD-438C-8265-14E92DA1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Non-Parametric Correlation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29D9AB-CC3A-4732-8F30-890032C55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Spearman’s Rho and Kendall’s Tau</a:t>
            </a:r>
          </a:p>
          <a:p>
            <a:pPr lvl="1"/>
            <a:r>
              <a:rPr lang="en-US" dirty="0"/>
              <a:t>Correlation for other cases than two scale variables (or scale and binary)</a:t>
            </a:r>
          </a:p>
          <a:p>
            <a:pPr lvl="1"/>
            <a:r>
              <a:rPr lang="en-US" dirty="0"/>
              <a:t>Same interpretation as in Pearson’s CC</a:t>
            </a:r>
          </a:p>
          <a:p>
            <a:pPr lvl="1"/>
            <a:r>
              <a:rPr lang="en-US" dirty="0"/>
              <a:t>Preference of Kendall’s Tau if variables contain less categories and for smaller samples</a:t>
            </a:r>
          </a:p>
          <a:p>
            <a:endParaRPr lang="en-US" dirty="0"/>
          </a:p>
          <a:p>
            <a:r>
              <a:rPr lang="en-US" dirty="0"/>
              <a:t>Analyze &gt; Correlate &gt; Bivariate</a:t>
            </a:r>
          </a:p>
          <a:p>
            <a:pPr lvl="1"/>
            <a:r>
              <a:rPr lang="en-US" dirty="0"/>
              <a:t>Select variables and Spearman/Kendall</a:t>
            </a:r>
          </a:p>
          <a:p>
            <a:pPr lvl="1"/>
            <a:r>
              <a:rPr lang="en-US" dirty="0"/>
              <a:t>For significance select ‘Flag significant correlations’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45221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27E5B-A0F1-4304-8480-A4BB2C10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852651-4183-4BDD-AB8D-997A1ED78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Correlation does not imply causality</a:t>
            </a:r>
          </a:p>
          <a:p>
            <a:pPr lvl="1"/>
            <a:r>
              <a:rPr lang="en-US" dirty="0"/>
              <a:t>No control of other variables</a:t>
            </a:r>
          </a:p>
          <a:p>
            <a:pPr lvl="1"/>
            <a:r>
              <a:rPr lang="en-US" dirty="0"/>
              <a:t>No independent and dependent variable</a:t>
            </a:r>
          </a:p>
          <a:p>
            <a:endParaRPr lang="en-US" dirty="0"/>
          </a:p>
          <a:p>
            <a:r>
              <a:rPr lang="en-US" dirty="0"/>
              <a:t>You cannot tell that one variable affects the other even in cases when such relationship seems to be meaningful and logical</a:t>
            </a:r>
          </a:p>
          <a:p>
            <a:endParaRPr lang="en-US" dirty="0"/>
          </a:p>
          <a:p>
            <a:r>
              <a:rPr lang="en-US" dirty="0"/>
              <a:t>Keep the interpretation of effects of IVs on DV for the regression analysis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663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B1B60-A2FD-4224-A613-1962D733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</a:t>
            </a:r>
            <a:r>
              <a:rPr lang="en-US" dirty="0" err="1"/>
              <a:t>Descriptives</a:t>
            </a:r>
            <a:r>
              <a:rPr lang="en-US" dirty="0"/>
              <a:t> in SPSS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83823F-15CB-40AA-AF2B-DCCAA83C8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&gt; Descriptive Statistics &gt; Frequencies</a:t>
            </a:r>
          </a:p>
          <a:p>
            <a:endParaRPr lang="en-US" dirty="0"/>
          </a:p>
          <a:p>
            <a:r>
              <a:rPr lang="en-US" dirty="0"/>
              <a:t>Move variables of interest to the right</a:t>
            </a:r>
          </a:p>
          <a:p>
            <a:endParaRPr lang="en-US" dirty="0"/>
          </a:p>
          <a:p>
            <a:r>
              <a:rPr lang="en-US" dirty="0"/>
              <a:t>In ‘Statistics’ choose all measures you require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0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50191396-803F-4C56-98F1-FC1DE43D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00" y="1359349"/>
            <a:ext cx="3100480" cy="413930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710A48E-E829-4672-A072-D9B943039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23" y="504150"/>
            <a:ext cx="7300518" cy="58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1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06657-7719-4713-90EE-21F41F7F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Data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E725AE-AAE9-427A-9948-F74E2F9F4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data are suitable for all statistical tests</a:t>
            </a:r>
          </a:p>
          <a:p>
            <a:endParaRPr lang="en-US" dirty="0"/>
          </a:p>
          <a:p>
            <a:r>
              <a:rPr lang="en-US" dirty="0"/>
              <a:t>Parametric and Non-parametric tests</a:t>
            </a:r>
          </a:p>
          <a:p>
            <a:endParaRPr lang="en-US" dirty="0"/>
          </a:p>
          <a:p>
            <a:r>
              <a:rPr lang="en-US" dirty="0"/>
              <a:t>Parametric tests as a preference v. higher requests on data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458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FB8CD-A022-4230-A3A1-446B59FB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Data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15DAE5-A1E1-41E2-991C-54B1ADFD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Scale data (at least interval)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Independence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Normally distributed data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Homogeneity of variance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3145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9457</TotalTime>
  <Words>1145</Words>
  <Application>Microsoft Office PowerPoint</Application>
  <PresentationFormat>Širokouhlá</PresentationFormat>
  <Paragraphs>283</Paragraphs>
  <Slides>53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Motív Office</vt:lpstr>
      <vt:lpstr>Descriptives, Crosstabs, Correlation</vt:lpstr>
      <vt:lpstr>Aim of this lecture</vt:lpstr>
      <vt:lpstr>Descriptive Statistics</vt:lpstr>
      <vt:lpstr>Prezentácia programu PowerPoint</vt:lpstr>
      <vt:lpstr>Prezentácia programu PowerPoint</vt:lpstr>
      <vt:lpstr>How to Obtain Descriptives in SPSS</vt:lpstr>
      <vt:lpstr>Prezentácia programu PowerPoint</vt:lpstr>
      <vt:lpstr>Assumptions of Data</vt:lpstr>
      <vt:lpstr>Parametric Data</vt:lpstr>
      <vt:lpstr>Independence</vt:lpstr>
      <vt:lpstr>Normal Distribution</vt:lpstr>
      <vt:lpstr>Skewness</vt:lpstr>
      <vt:lpstr>Kurtosis</vt:lpstr>
      <vt:lpstr>How to Check the Distribution</vt:lpstr>
      <vt:lpstr>Histogram</vt:lpstr>
      <vt:lpstr>Prezentácia programu PowerPoint</vt:lpstr>
      <vt:lpstr>Skewness and Kurtosis</vt:lpstr>
      <vt:lpstr>Prezentácia programu PowerPoint</vt:lpstr>
      <vt:lpstr>Statistical Tests</vt:lpstr>
      <vt:lpstr>Statistical Tests</vt:lpstr>
      <vt:lpstr>Prezentácia programu PowerPoint</vt:lpstr>
      <vt:lpstr>Parametric Data</vt:lpstr>
      <vt:lpstr>Homogeneity of Variance</vt:lpstr>
      <vt:lpstr>Homogeneity of Variances</vt:lpstr>
      <vt:lpstr>Levene Test</vt:lpstr>
      <vt:lpstr>Levene Test</vt:lpstr>
      <vt:lpstr>Prezentácia programu PowerPoint</vt:lpstr>
      <vt:lpstr>Association of Two Variables</vt:lpstr>
      <vt:lpstr>Crosstabs</vt:lpstr>
      <vt:lpstr>Crosstabs</vt:lpstr>
      <vt:lpstr>Counts: Observed </vt:lpstr>
      <vt:lpstr>Counts: Observed Percentages: Row </vt:lpstr>
      <vt:lpstr>Counts: Observed Percentages: Column </vt:lpstr>
      <vt:lpstr>Counts: Observed + Expected </vt:lpstr>
      <vt:lpstr>Counts: Observed Percentages: Row </vt:lpstr>
      <vt:lpstr>Counts: Observed + Expected Residuals: Unstandardized </vt:lpstr>
      <vt:lpstr>Counts: Observed + Expected Residuals: Adjusted standardized </vt:lpstr>
      <vt:lpstr>Counts: Observed + Expected Residuals: Adjusted standardized Chi-square, Cramer’s V </vt:lpstr>
      <vt:lpstr>Why Not Make It Too Complicated?</vt:lpstr>
      <vt:lpstr>Adding Layers</vt:lpstr>
      <vt:lpstr>Adding Layers</vt:lpstr>
      <vt:lpstr>Correlation</vt:lpstr>
      <vt:lpstr>Correlation</vt:lpstr>
      <vt:lpstr>Pearson’s Correlation Coefficient</vt:lpstr>
      <vt:lpstr>Pearson’s Correlation Coefficient</vt:lpstr>
      <vt:lpstr>Prezentácia programu PowerPoint</vt:lpstr>
      <vt:lpstr>Prezentácia programu PowerPoint</vt:lpstr>
      <vt:lpstr>Prezentácia programu PowerPoint</vt:lpstr>
      <vt:lpstr>Pearson’s Correlation Coefficient</vt:lpstr>
      <vt:lpstr>Prezentácia programu PowerPoint</vt:lpstr>
      <vt:lpstr>Prezentácia programu PowerPoint</vt:lpstr>
      <vt:lpstr>Non-Parametric Correlation</vt:lpstr>
      <vt:lpstr>Interpretation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</dc:creator>
  <cp:lastModifiedBy>Peter</cp:lastModifiedBy>
  <cp:revision>174</cp:revision>
  <dcterms:created xsi:type="dcterms:W3CDTF">2019-09-18T08:38:58Z</dcterms:created>
  <dcterms:modified xsi:type="dcterms:W3CDTF">2019-12-03T09:55:31Z</dcterms:modified>
</cp:coreProperties>
</file>