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Introduction to Statistics and SPSS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November 25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7812814A-AE64-4B55-90FA-26A9E9FD4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36646"/>
              </p:ext>
            </p:extLst>
          </p:nvPr>
        </p:nvGraphicFramePr>
        <p:xfrm>
          <a:off x="348792" y="1684222"/>
          <a:ext cx="11005008" cy="338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3905">
                  <a:extLst>
                    <a:ext uri="{9D8B030D-6E8A-4147-A177-3AD203B41FA5}">
                      <a16:colId xmlns:a16="http://schemas.microsoft.com/office/drawing/2014/main" val="1977249494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3973912269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3035990982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2580735307"/>
                    </a:ext>
                  </a:extLst>
                </a:gridCol>
              </a:tblGrid>
              <a:tr h="846850">
                <a:tc>
                  <a:txBody>
                    <a:bodyPr/>
                    <a:lstStyle/>
                    <a:p>
                      <a:pPr algn="ctr"/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Nominal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Ordinal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Scale </a:t>
                      </a:r>
                    </a:p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(interval, ratio)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5226537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Can we logically order the values?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234700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Do we know differences between the values?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839998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Continuous or 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Continuous / 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1961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519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F7BBF-BEF0-4022-8C6E-5B2D00AB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and Sample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2E93C-88A3-4AC2-BC70-ABDC58C2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Population:</a:t>
            </a:r>
          </a:p>
          <a:p>
            <a:pPr lvl="1"/>
            <a:r>
              <a:rPr lang="en-US" dirty="0"/>
              <a:t>Includes all possible subjects of a dataset</a:t>
            </a:r>
          </a:p>
          <a:p>
            <a:pPr lvl="1"/>
            <a:r>
              <a:rPr lang="en-US" dirty="0"/>
              <a:t>All towns of a country, all students of a university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Sample:</a:t>
            </a:r>
          </a:p>
          <a:p>
            <a:pPr lvl="1"/>
            <a:r>
              <a:rPr lang="en-US" dirty="0"/>
              <a:t>Includes only part of the cases and it is subset of the population</a:t>
            </a:r>
          </a:p>
          <a:p>
            <a:pPr lvl="1"/>
            <a:r>
              <a:rPr lang="en-US" dirty="0"/>
              <a:t>Important feature – representativeness</a:t>
            </a:r>
          </a:p>
          <a:p>
            <a:pPr lvl="1"/>
            <a:r>
              <a:rPr lang="en-US" dirty="0"/>
              <a:t>1000 people in a survey</a:t>
            </a:r>
          </a:p>
          <a:p>
            <a:pPr lvl="1"/>
            <a:r>
              <a:rPr lang="en-US" dirty="0"/>
              <a:t>Many ways of selection – random and non-random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75167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F7BBF-BEF0-4022-8C6E-5B2D00AB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and Sample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2E93C-88A3-4AC2-BC70-ABDC58C2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Working with population data:</a:t>
            </a:r>
          </a:p>
          <a:p>
            <a:pPr lvl="1"/>
            <a:r>
              <a:rPr lang="en-US" dirty="0"/>
              <a:t>You have data for the whole population</a:t>
            </a:r>
          </a:p>
          <a:p>
            <a:pPr lvl="1"/>
            <a:r>
              <a:rPr lang="en-US" dirty="0"/>
              <a:t>Your findings apply to the whole population</a:t>
            </a:r>
          </a:p>
          <a:p>
            <a:endParaRPr lang="en-US" dirty="0"/>
          </a:p>
          <a:p>
            <a:r>
              <a:rPr lang="en-US" dirty="0"/>
              <a:t>Working with sample data:</a:t>
            </a:r>
          </a:p>
          <a:p>
            <a:pPr lvl="1"/>
            <a:r>
              <a:rPr lang="en-US" dirty="0"/>
              <a:t>You have data for the sample only</a:t>
            </a:r>
          </a:p>
          <a:p>
            <a:pPr lvl="1"/>
            <a:r>
              <a:rPr lang="en-US" dirty="0"/>
              <a:t>Your aim is to apply the findings to the whole population</a:t>
            </a:r>
          </a:p>
          <a:p>
            <a:endParaRPr lang="en-US" dirty="0"/>
          </a:p>
          <a:p>
            <a:r>
              <a:rPr lang="en-US" dirty="0"/>
              <a:t>Nobody cares if 53 per cent of 1,000 survey respondents support Brexit but whether 53 per cent of UK population has this opinion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0158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61A1C-26C6-4033-B673-D808536D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F0E997-9967-45F2-B811-5F5F668EB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Logical conjecture about the nature of relationships between two or more variables expressed in the form of a testable statement (O’Leary 2004)</a:t>
            </a:r>
          </a:p>
          <a:p>
            <a:endParaRPr lang="en-US" sz="2300" dirty="0"/>
          </a:p>
          <a:p>
            <a:r>
              <a:rPr lang="en-US" i="1" dirty="0"/>
              <a:t>“Higher unemployment leads to higher frustration of the society”</a:t>
            </a:r>
          </a:p>
          <a:p>
            <a:endParaRPr lang="en-US" sz="2300" dirty="0"/>
          </a:p>
          <a:p>
            <a:r>
              <a:rPr lang="en-US" dirty="0"/>
              <a:t>Null hypotheses:</a:t>
            </a:r>
          </a:p>
          <a:p>
            <a:pPr lvl="1"/>
            <a:r>
              <a:rPr lang="en-US" dirty="0"/>
              <a:t>Statement about absence of any relationship between independent and dependent variable</a:t>
            </a:r>
          </a:p>
          <a:p>
            <a:pPr lvl="1"/>
            <a:r>
              <a:rPr lang="en-US" dirty="0"/>
              <a:t>Every hypotheses has its null hypotheses</a:t>
            </a:r>
          </a:p>
          <a:p>
            <a:endParaRPr lang="en-US" sz="2300" dirty="0"/>
          </a:p>
          <a:p>
            <a:r>
              <a:rPr lang="en-US" dirty="0"/>
              <a:t>In statistics, all operations test the </a:t>
            </a:r>
            <a:r>
              <a:rPr lang="en-US" b="1" dirty="0"/>
              <a:t>null hypotheses</a:t>
            </a:r>
            <a:r>
              <a:rPr lang="en-US" dirty="0"/>
              <a:t> </a:t>
            </a:r>
          </a:p>
          <a:p>
            <a:endParaRPr lang="en-US" sz="2100" dirty="0"/>
          </a:p>
          <a:p>
            <a:r>
              <a:rPr lang="en-US" dirty="0"/>
              <a:t>After testing null hypotheses hold or they are dismissed (what gives support to our hypotheses)</a:t>
            </a:r>
          </a:p>
        </p:txBody>
      </p:sp>
    </p:spTree>
    <p:extLst>
      <p:ext uri="{BB962C8B-B14F-4D97-AF65-F5344CB8AC3E}">
        <p14:creationId xmlns:p14="http://schemas.microsoft.com/office/powerpoint/2010/main" val="1575477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2849E-A88E-41BE-B3A8-F0D354841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3200BF-4A7C-45BD-9C08-80923E938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Working with samples is always connected with some sampling error</a:t>
            </a:r>
          </a:p>
          <a:p>
            <a:endParaRPr lang="en-US" dirty="0"/>
          </a:p>
          <a:p>
            <a:r>
              <a:rPr lang="en-US" dirty="0"/>
              <a:t>Statistical significance allows to estimate whether the found effects are not only random and they can be applied to the whole population</a:t>
            </a:r>
          </a:p>
          <a:p>
            <a:endParaRPr lang="en-US" dirty="0"/>
          </a:p>
          <a:p>
            <a:r>
              <a:rPr lang="en-US" dirty="0"/>
              <a:t>Levels of significance: 95 %, 99 %, 99.9 %</a:t>
            </a:r>
          </a:p>
          <a:p>
            <a:endParaRPr lang="en-US" dirty="0"/>
          </a:p>
          <a:p>
            <a:r>
              <a:rPr lang="en-US" dirty="0"/>
              <a:t>Significance and hypotheses testing:</a:t>
            </a:r>
          </a:p>
          <a:p>
            <a:pPr lvl="1"/>
            <a:r>
              <a:rPr lang="en-US" dirty="0"/>
              <a:t>If a result is significant, we reject the null hypothesis and we gain confidence in our own hypotheses</a:t>
            </a:r>
          </a:p>
          <a:p>
            <a:pPr lvl="1"/>
            <a:r>
              <a:rPr lang="en-US" dirty="0"/>
              <a:t>If a result is not significant, we hold the null hypothesis and we thus we have no support for our own hypothesis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26327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1145ECC0-A114-4DCC-9922-52C0967B6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019" y="0"/>
            <a:ext cx="57659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99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3A0D26-3453-4749-886F-29DF1B301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statistically significant effect does not necessarily mean that it is also important and meaningful</a:t>
            </a:r>
          </a:p>
          <a:p>
            <a:endParaRPr lang="en-US" dirty="0"/>
          </a:p>
          <a:p>
            <a:r>
              <a:rPr lang="en-US" dirty="0"/>
              <a:t>A finding that a new medicine reduces body temperature of the patient by 0.01 </a:t>
            </a:r>
            <a:r>
              <a:rPr lang="sk-SK" dirty="0"/>
              <a:t>°C</a:t>
            </a:r>
            <a:r>
              <a:rPr lang="en-US" dirty="0"/>
              <a:t> (significant at 99.9 %)</a:t>
            </a:r>
          </a:p>
          <a:p>
            <a:endParaRPr lang="en-US" dirty="0"/>
          </a:p>
          <a:p>
            <a:r>
              <a:rPr lang="en-US" dirty="0"/>
              <a:t>A finding that a new medicine reduces body temperature of the patient by 1 </a:t>
            </a:r>
            <a:r>
              <a:rPr lang="sk-SK" dirty="0"/>
              <a:t>°C</a:t>
            </a:r>
            <a:r>
              <a:rPr lang="en-US" dirty="0"/>
              <a:t> (significant at 99.9 %)</a:t>
            </a:r>
          </a:p>
          <a:p>
            <a:endParaRPr lang="en-US" dirty="0"/>
          </a:p>
          <a:p>
            <a:endParaRPr lang="sk-SK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858C498-EBA8-494F-9529-708C7934B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  <a:endParaRPr lang="sk-SK" dirty="0"/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19D2BD62-111F-4543-A090-C582886B8ACB}"/>
              </a:ext>
            </a:extLst>
          </p:cNvPr>
          <p:cNvSpPr/>
          <p:nvPr/>
        </p:nvSpPr>
        <p:spPr>
          <a:xfrm>
            <a:off x="5239002" y="3244334"/>
            <a:ext cx="1713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Zrazky12062010</a:t>
            </a:r>
          </a:p>
        </p:txBody>
      </p:sp>
    </p:spTree>
    <p:extLst>
      <p:ext uri="{BB962C8B-B14F-4D97-AF65-F5344CB8AC3E}">
        <p14:creationId xmlns:p14="http://schemas.microsoft.com/office/powerpoint/2010/main" val="2201723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FCEBC-A6C5-4CA1-B8DC-61F4A5EE0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Descriptive Statistics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9A33934-B013-44A1-B537-F5B221C72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measures to summarize the characteristics of your data</a:t>
            </a:r>
          </a:p>
          <a:p>
            <a:endParaRPr lang="en-US" dirty="0"/>
          </a:p>
          <a:p>
            <a:r>
              <a:rPr lang="en-US" dirty="0"/>
              <a:t>Various types:</a:t>
            </a:r>
          </a:p>
          <a:p>
            <a:pPr lvl="1"/>
            <a:r>
              <a:rPr lang="en-US" dirty="0"/>
              <a:t>Central tendencies – mean, median, modus</a:t>
            </a:r>
          </a:p>
          <a:p>
            <a:pPr lvl="1"/>
            <a:r>
              <a:rPr lang="en-US" dirty="0"/>
              <a:t>Dispersion – standard deviation, variance</a:t>
            </a:r>
            <a:r>
              <a:rPr lang="cs-CZ" dirty="0"/>
              <a:t>, </a:t>
            </a:r>
            <a:r>
              <a:rPr lang="en-US" dirty="0"/>
              <a:t>minimum, maximum</a:t>
            </a:r>
          </a:p>
          <a:p>
            <a:endParaRPr lang="en-US" dirty="0"/>
          </a:p>
          <a:p>
            <a:r>
              <a:rPr lang="en-US" dirty="0"/>
              <a:t>Not all </a:t>
            </a:r>
            <a:r>
              <a:rPr lang="en-US" dirty="0" err="1"/>
              <a:t>descriptives</a:t>
            </a:r>
            <a:r>
              <a:rPr lang="en-US" dirty="0"/>
              <a:t> are suitable for all types of variables</a:t>
            </a:r>
          </a:p>
          <a:p>
            <a:endParaRPr lang="en-US" dirty="0"/>
          </a:p>
          <a:p>
            <a:r>
              <a:rPr lang="en-US" dirty="0"/>
              <a:t>We use them to describe and explore your data</a:t>
            </a:r>
          </a:p>
          <a:p>
            <a:endParaRPr lang="en-US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73996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ýsledek obrázku pro same mean different standard deviation">
            <a:extLst>
              <a:ext uri="{FF2B5EF4-FFF2-40B4-BE49-F238E27FC236}">
                <a16:creationId xmlns:a16="http://schemas.microsoft.com/office/drawing/2014/main" id="{E6957194-C929-4888-A014-DD8516EE75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472" y="529497"/>
            <a:ext cx="6561055" cy="579900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937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objekt pre obsah 5">
            <a:extLst>
              <a:ext uri="{FF2B5EF4-FFF2-40B4-BE49-F238E27FC236}">
                <a16:creationId xmlns:a16="http://schemas.microsoft.com/office/drawing/2014/main" id="{0A8674A2-6453-47BA-8E8E-302B2E3ADE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92230" y="1368992"/>
          <a:ext cx="11689238" cy="39542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5778">
                  <a:extLst>
                    <a:ext uri="{9D8B030D-6E8A-4147-A177-3AD203B41FA5}">
                      <a16:colId xmlns:a16="http://schemas.microsoft.com/office/drawing/2014/main" val="530443216"/>
                    </a:ext>
                  </a:extLst>
                </a:gridCol>
                <a:gridCol w="1510244">
                  <a:extLst>
                    <a:ext uri="{9D8B030D-6E8A-4147-A177-3AD203B41FA5}">
                      <a16:colId xmlns:a16="http://schemas.microsoft.com/office/drawing/2014/main" val="235826069"/>
                    </a:ext>
                  </a:extLst>
                </a:gridCol>
                <a:gridCol w="1510244">
                  <a:extLst>
                    <a:ext uri="{9D8B030D-6E8A-4147-A177-3AD203B41FA5}">
                      <a16:colId xmlns:a16="http://schemas.microsoft.com/office/drawing/2014/main" val="635195504"/>
                    </a:ext>
                  </a:extLst>
                </a:gridCol>
                <a:gridCol w="1511364">
                  <a:extLst>
                    <a:ext uri="{9D8B030D-6E8A-4147-A177-3AD203B41FA5}">
                      <a16:colId xmlns:a16="http://schemas.microsoft.com/office/drawing/2014/main" val="2378604839"/>
                    </a:ext>
                  </a:extLst>
                </a:gridCol>
                <a:gridCol w="1510244">
                  <a:extLst>
                    <a:ext uri="{9D8B030D-6E8A-4147-A177-3AD203B41FA5}">
                      <a16:colId xmlns:a16="http://schemas.microsoft.com/office/drawing/2014/main" val="2236688730"/>
                    </a:ext>
                  </a:extLst>
                </a:gridCol>
                <a:gridCol w="1511364">
                  <a:extLst>
                    <a:ext uri="{9D8B030D-6E8A-4147-A177-3AD203B41FA5}">
                      <a16:colId xmlns:a16="http://schemas.microsoft.com/office/drawing/2014/main" val="1421357427"/>
                    </a:ext>
                  </a:extLst>
                </a:gridCol>
              </a:tblGrid>
              <a:tr h="43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Mean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Std. Dev.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Minimum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Maximum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596999"/>
                  </a:ext>
                </a:extLst>
              </a:tr>
              <a:tr h="43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Reelection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Nominal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0.75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.43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0956023"/>
                  </a:ext>
                </a:extLst>
              </a:tr>
              <a:tr h="43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Number of grants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Scale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1.33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1.52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5297849"/>
                  </a:ext>
                </a:extLst>
              </a:tr>
              <a:tr h="43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Grant in election year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Nominal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0.36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0.48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152445"/>
                  </a:ext>
                </a:extLst>
              </a:tr>
              <a:tr h="43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Incumbent terms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Scale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2.19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1.21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947193"/>
                  </a:ext>
                </a:extLst>
              </a:tr>
              <a:tr h="43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Unemployment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Scale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19.41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13.15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0.00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94.94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4341907"/>
                  </a:ext>
                </a:extLst>
              </a:tr>
              <a:tr h="43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Number of challengers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Scale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2.18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1.38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085747"/>
                  </a:ext>
                </a:extLst>
              </a:tr>
              <a:tr h="43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Grants in EUR (per capita)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Scale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77.74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209.62 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0.00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5,331.82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055415"/>
                  </a:ext>
                </a:extLst>
              </a:tr>
              <a:tr h="43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Mayor from governing party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Nominal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0.41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0.49</a:t>
                      </a:r>
                      <a:endParaRPr lang="sk-SK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495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55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Variables and their categories</a:t>
            </a:r>
          </a:p>
          <a:p>
            <a:endParaRPr lang="en-US" dirty="0"/>
          </a:p>
          <a:p>
            <a:r>
              <a:rPr lang="en-US" dirty="0"/>
              <a:t>Population and sample</a:t>
            </a:r>
          </a:p>
          <a:p>
            <a:endParaRPr lang="en-US" dirty="0"/>
          </a:p>
          <a:p>
            <a:r>
              <a:rPr lang="en-US" dirty="0"/>
              <a:t>Hypotheses and null hypotheses</a:t>
            </a:r>
          </a:p>
          <a:p>
            <a:endParaRPr lang="en-US" dirty="0"/>
          </a:p>
          <a:p>
            <a:r>
              <a:rPr lang="en-US" dirty="0"/>
              <a:t>Statistical significance</a:t>
            </a:r>
          </a:p>
          <a:p>
            <a:endParaRPr lang="en-US" dirty="0"/>
          </a:p>
          <a:p>
            <a:r>
              <a:rPr lang="en-US" dirty="0"/>
              <a:t>Introduction to SPSS</a:t>
            </a:r>
          </a:p>
          <a:p>
            <a:endParaRPr lang="en-US" dirty="0"/>
          </a:p>
          <a:p>
            <a:r>
              <a:rPr lang="en-US" dirty="0"/>
              <a:t>How to make your own variables</a:t>
            </a:r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B1B60-A2FD-4224-A613-1962D7339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Obtain </a:t>
            </a:r>
            <a:r>
              <a:rPr lang="en-US" dirty="0" err="1"/>
              <a:t>Descriptives</a:t>
            </a:r>
            <a:r>
              <a:rPr lang="en-US" dirty="0"/>
              <a:t> in SPSS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83823F-15CB-40AA-AF2B-DCCAA83C8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Descriptive Statistics &gt; Frequencies</a:t>
            </a:r>
          </a:p>
          <a:p>
            <a:endParaRPr lang="en-US" dirty="0"/>
          </a:p>
          <a:p>
            <a:r>
              <a:rPr lang="en-US" dirty="0"/>
              <a:t>Move variables of interest to the right</a:t>
            </a:r>
          </a:p>
          <a:p>
            <a:endParaRPr lang="en-US" dirty="0"/>
          </a:p>
          <a:p>
            <a:r>
              <a:rPr lang="en-US" dirty="0"/>
              <a:t>In ‘Statistics’ choose all measures you require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09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>
            <a:extLst>
              <a:ext uri="{FF2B5EF4-FFF2-40B4-BE49-F238E27FC236}">
                <a16:creationId xmlns:a16="http://schemas.microsoft.com/office/drawing/2014/main" id="{50191396-803F-4C56-98F1-FC1DE43DE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600" y="1359349"/>
            <a:ext cx="3100480" cy="4139301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3710A48E-E829-4672-A072-D9B943039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8223" y="504150"/>
            <a:ext cx="7300518" cy="584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617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487AF-CCA3-4C32-8A49-92B67FC0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of Statistics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409EE7-2FB1-422C-8040-51493FBCC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Deductive logic of research</a:t>
            </a:r>
          </a:p>
          <a:p>
            <a:endParaRPr lang="en-US" dirty="0"/>
          </a:p>
          <a:p>
            <a:r>
              <a:rPr lang="en-US" dirty="0"/>
              <a:t>What we do:</a:t>
            </a:r>
          </a:p>
          <a:p>
            <a:pPr lvl="1"/>
            <a:r>
              <a:rPr lang="en-US" dirty="0"/>
              <a:t>Derive hypotheses from the theory</a:t>
            </a:r>
          </a:p>
          <a:p>
            <a:pPr lvl="1"/>
            <a:r>
              <a:rPr lang="en-US" dirty="0"/>
              <a:t>Define variables and operationalize our concepts</a:t>
            </a:r>
          </a:p>
          <a:p>
            <a:pPr lvl="1"/>
            <a:r>
              <a:rPr lang="en-US" dirty="0"/>
              <a:t>Collect the data</a:t>
            </a:r>
          </a:p>
          <a:p>
            <a:pPr lvl="1"/>
            <a:r>
              <a:rPr lang="en-US" dirty="0"/>
              <a:t>Test the hypotheses using statistical models</a:t>
            </a:r>
          </a:p>
          <a:p>
            <a:pPr lvl="1"/>
            <a:r>
              <a:rPr lang="en-US" dirty="0"/>
              <a:t>Provide interpretation and decide whether our hypotheses hold or not</a:t>
            </a:r>
          </a:p>
          <a:p>
            <a:endParaRPr lang="en-US" dirty="0"/>
          </a:p>
          <a:p>
            <a:r>
              <a:rPr lang="en-US" dirty="0"/>
              <a:t>This all requires more than just few cases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35382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52249-2DA4-495A-95B9-CDB7AA3C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764E3C-75CF-4B8E-BBA8-1066F6D76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Measurable items that change their values</a:t>
            </a:r>
          </a:p>
          <a:p>
            <a:endParaRPr lang="en-US" dirty="0"/>
          </a:p>
          <a:p>
            <a:r>
              <a:rPr lang="en-US" dirty="0"/>
              <a:t>Number of cars on highways, maximum daily temperature, local turnout in elections</a:t>
            </a:r>
          </a:p>
          <a:p>
            <a:endParaRPr lang="en-US" dirty="0"/>
          </a:p>
          <a:p>
            <a:r>
              <a:rPr lang="en-US" dirty="0"/>
              <a:t>Independent (predictor) and dependent (outcome) variables</a:t>
            </a:r>
          </a:p>
          <a:p>
            <a:endParaRPr lang="en-US" dirty="0"/>
          </a:p>
          <a:p>
            <a:r>
              <a:rPr lang="en-US" dirty="0"/>
              <a:t>Main tool for testing hypotheses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4492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5A4EF-71E7-4392-8664-5DB6D5E67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Measurement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F9F2AFE-DDD0-4FBF-A696-873BE37B4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Completely different categorization of variables than IV and DV</a:t>
            </a:r>
          </a:p>
          <a:p>
            <a:endParaRPr lang="en-US" dirty="0"/>
          </a:p>
          <a:p>
            <a:r>
              <a:rPr lang="en-US" dirty="0"/>
              <a:t>Categorical:</a:t>
            </a:r>
          </a:p>
          <a:p>
            <a:pPr lvl="1"/>
            <a:r>
              <a:rPr lang="en-US" dirty="0"/>
              <a:t>Nominal</a:t>
            </a:r>
          </a:p>
          <a:p>
            <a:pPr lvl="1"/>
            <a:r>
              <a:rPr lang="en-US" dirty="0"/>
              <a:t>Ordinal</a:t>
            </a:r>
          </a:p>
          <a:p>
            <a:endParaRPr lang="en-US" dirty="0"/>
          </a:p>
          <a:p>
            <a:r>
              <a:rPr lang="en-US" dirty="0"/>
              <a:t>Continuous:</a:t>
            </a:r>
          </a:p>
          <a:p>
            <a:pPr lvl="1"/>
            <a:r>
              <a:rPr lang="en-US" dirty="0"/>
              <a:t>Interval</a:t>
            </a:r>
          </a:p>
          <a:p>
            <a:pPr lvl="1"/>
            <a:r>
              <a:rPr lang="en-US" dirty="0"/>
              <a:t>Ratio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8157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E1E15-4372-4498-AC4B-5939ACAB0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Nominal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BDB273-9120-4A37-AAD6-EFAB06A7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Their values cannot be ordered in a logical way</a:t>
            </a:r>
          </a:p>
          <a:p>
            <a:endParaRPr lang="en-US" dirty="0"/>
          </a:p>
          <a:p>
            <a:r>
              <a:rPr lang="en-US" dirty="0"/>
              <a:t>Names of towns, names of streets, telephone numbers, colors, species of animals, numbers of players</a:t>
            </a:r>
          </a:p>
          <a:p>
            <a:endParaRPr lang="en-US" dirty="0"/>
          </a:p>
          <a:p>
            <a:r>
              <a:rPr lang="en-US" dirty="0"/>
              <a:t>Binary variables – nominal variable with just two values</a:t>
            </a:r>
          </a:p>
          <a:p>
            <a:pPr lvl="1"/>
            <a:r>
              <a:rPr lang="en-US" dirty="0"/>
              <a:t>Someone is employed or he/she is not employed</a:t>
            </a:r>
          </a:p>
          <a:p>
            <a:pPr lvl="1"/>
            <a:r>
              <a:rPr lang="en-US" dirty="0"/>
              <a:t>Citizen either voted in election or did not vote</a:t>
            </a:r>
          </a:p>
          <a:p>
            <a:pPr lvl="1"/>
            <a:r>
              <a:rPr lang="en-US" dirty="0"/>
              <a:t>You either came to this lecture or you did not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9043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844DD-2100-497A-87F7-E8EB21B13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Ordinal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B3D66B-DB6C-46B5-830E-FA31CDD07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Their values can be ranked in a logical way however we cannot tell exact differences between the values</a:t>
            </a:r>
          </a:p>
          <a:p>
            <a:endParaRPr lang="en-US" dirty="0"/>
          </a:p>
          <a:p>
            <a:r>
              <a:rPr lang="en-US" dirty="0"/>
              <a:t>School grades, Olympic medals, military ranks, age groups</a:t>
            </a:r>
          </a:p>
          <a:p>
            <a:endParaRPr lang="en-US" dirty="0"/>
          </a:p>
          <a:p>
            <a:r>
              <a:rPr lang="en-US" dirty="0"/>
              <a:t> Ordinal variables tell us more than nominal variables (ordering values) but less than interval and ratio variables</a:t>
            </a:r>
          </a:p>
        </p:txBody>
      </p:sp>
    </p:spTree>
    <p:extLst>
      <p:ext uri="{BB962C8B-B14F-4D97-AF65-F5344CB8AC3E}">
        <p14:creationId xmlns:p14="http://schemas.microsoft.com/office/powerpoint/2010/main" val="3858927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0EA6C0-3E2D-468E-AEFF-0FA28B43C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and Ratio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63DC70-DA6D-46C7-91F1-AB111C6F0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Interval:</a:t>
            </a:r>
          </a:p>
          <a:p>
            <a:pPr lvl="1"/>
            <a:r>
              <a:rPr lang="en-US" dirty="0"/>
              <a:t>We can order the values and we know the differences</a:t>
            </a:r>
          </a:p>
          <a:p>
            <a:pPr lvl="1"/>
            <a:r>
              <a:rPr lang="en-US" dirty="0"/>
              <a:t>Equal intervals on a scale represent equal differences</a:t>
            </a:r>
          </a:p>
          <a:p>
            <a:pPr lvl="1"/>
            <a:r>
              <a:rPr lang="en-US" dirty="0"/>
              <a:t>Temperature in Celsius</a:t>
            </a:r>
          </a:p>
          <a:p>
            <a:endParaRPr lang="en-US" dirty="0"/>
          </a:p>
          <a:p>
            <a:r>
              <a:rPr lang="en-US" dirty="0"/>
              <a:t>Ratio:</a:t>
            </a:r>
          </a:p>
          <a:p>
            <a:pPr lvl="1"/>
            <a:r>
              <a:rPr lang="en-US" dirty="0"/>
              <a:t>Same as interval but ratios of values are meaningful</a:t>
            </a:r>
          </a:p>
          <a:p>
            <a:pPr lvl="1"/>
            <a:r>
              <a:rPr lang="en-US" dirty="0"/>
              <a:t>They have to contain a true zero</a:t>
            </a:r>
          </a:p>
          <a:p>
            <a:pPr lvl="1"/>
            <a:r>
              <a:rPr lang="en-US" dirty="0"/>
              <a:t>Distance in kilometers, time in seconds</a:t>
            </a:r>
          </a:p>
          <a:p>
            <a:endParaRPr lang="en-US" dirty="0"/>
          </a:p>
          <a:p>
            <a:r>
              <a:rPr lang="en-US" dirty="0"/>
              <a:t>In SPSS interval and ratio variables are under the same label (scale)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1658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651F7-0074-4621-A9CC-0D6F6D76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or Discrete?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FB555AD-3E18-45E9-A25C-9C1334009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Continuous (interval, ratio) variables can be either:</a:t>
            </a:r>
          </a:p>
          <a:p>
            <a:pPr lvl="1"/>
            <a:r>
              <a:rPr lang="en-US" dirty="0"/>
              <a:t>Continuous</a:t>
            </a:r>
          </a:p>
          <a:p>
            <a:pPr lvl="1"/>
            <a:r>
              <a:rPr lang="en-US" dirty="0"/>
              <a:t>Discrete</a:t>
            </a:r>
          </a:p>
          <a:p>
            <a:endParaRPr lang="en-US" dirty="0"/>
          </a:p>
          <a:p>
            <a:r>
              <a:rPr lang="en-US" dirty="0"/>
              <a:t>Depends whether the values can take any values on a scale</a:t>
            </a:r>
          </a:p>
          <a:p>
            <a:endParaRPr lang="en-US" dirty="0"/>
          </a:p>
          <a:p>
            <a:r>
              <a:rPr lang="en-US" dirty="0"/>
              <a:t>Success rate in a test (in %)</a:t>
            </a:r>
          </a:p>
          <a:p>
            <a:r>
              <a:rPr lang="en-US" dirty="0"/>
              <a:t>Number of kids in families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4393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7645</TotalTime>
  <Words>918</Words>
  <Application>Microsoft Office PowerPoint</Application>
  <PresentationFormat>Širokouhlá</PresentationFormat>
  <Paragraphs>217</Paragraphs>
  <Slides>21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Motív Office</vt:lpstr>
      <vt:lpstr>Introduction to Statistics and SPSS</vt:lpstr>
      <vt:lpstr>Aim of this lecture</vt:lpstr>
      <vt:lpstr>Logic of Statistics</vt:lpstr>
      <vt:lpstr>Variables</vt:lpstr>
      <vt:lpstr>Levels of Measurement</vt:lpstr>
      <vt:lpstr>Nominal Variables</vt:lpstr>
      <vt:lpstr>Ordinal Variables</vt:lpstr>
      <vt:lpstr>Interval and Ratio Variables</vt:lpstr>
      <vt:lpstr>Continuous or Discrete?</vt:lpstr>
      <vt:lpstr>Prezentácia programu PowerPoint</vt:lpstr>
      <vt:lpstr>Population and Sample</vt:lpstr>
      <vt:lpstr>Population and Sample</vt:lpstr>
      <vt:lpstr>Hypotheses</vt:lpstr>
      <vt:lpstr>Statistical Significance</vt:lpstr>
      <vt:lpstr>Prezentácia programu PowerPoint</vt:lpstr>
      <vt:lpstr>Statistical Significance</vt:lpstr>
      <vt:lpstr>Descriptive Statistics</vt:lpstr>
      <vt:lpstr>Prezentácia programu PowerPoint</vt:lpstr>
      <vt:lpstr>Prezentácia programu PowerPoint</vt:lpstr>
      <vt:lpstr>How to Obtain Descriptives in SPSS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</cp:lastModifiedBy>
  <cp:revision>110</cp:revision>
  <dcterms:created xsi:type="dcterms:W3CDTF">2019-09-18T08:38:58Z</dcterms:created>
  <dcterms:modified xsi:type="dcterms:W3CDTF">2019-11-25T07:00:32Z</dcterms:modified>
</cp:coreProperties>
</file>