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0A41F-E0AA-4DA2-95DF-ADC2D8FAF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68255B-6C65-48CF-9979-C5079F07D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24E7C5-1218-4B71-8AB1-16A73AC5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25.11.2019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D920E7E-6AEA-45CB-9E22-389D7D3A4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7D376A-2722-48E9-B0BD-A6CE0D3D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5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171C1-0EEE-4573-8E8D-C72613E6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C803E327-FABC-4449-920E-6AEDC855E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CF4664-FEBA-4D1B-8483-E72C17F6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25.11.2019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699E78E-8C05-41F5-9C54-1668BB33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8F62ED-1B1E-4C50-9295-FD861047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89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E362C65-FD43-423F-94D8-A861330AE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21584779-E6A9-4845-AB88-C85349911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4291DD-516B-4360-A50C-BF6E9EBC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25.11.2019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8A327F-87C8-41F4-91D0-302787EA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58AE40E-91C3-4F5D-A1E0-49544212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800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9211B-761A-4A3D-A62E-137677518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DA62B0-979A-4F1F-8176-C5A350B81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990E6AB-8653-4DB2-8EA0-3506E0D7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25.11.2019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72F202-2F01-44FA-BA9B-7479C254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9A53539-C06A-408B-876D-8E6F9481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9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3DD4C-68CD-43E6-B3DD-70908960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149469F-2B68-4DAD-AE1C-487D87547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864B8D2-DA9E-4A3A-9434-60B7C1EB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25.11.2019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B6A0D6F-4D7A-442D-B376-46DF8E5A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96A6B6-047F-4F09-933E-DDB5A336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184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AD6E2-1656-4E1B-9E02-0682F510C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C60BEE-8AAE-4EC6-BD62-2FB7D9791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9FDBF25-756D-4C71-924B-F6A6122B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D92223A-D8B2-4127-BE42-868AC176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25.11.2019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CE9FA7C-5979-43BC-A4F0-4FDE29E4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272A0AD-C960-4C34-803E-FAAD23A3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45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5148A-E97E-4AC4-9391-CFF35D7F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CAF11FC5-087A-486D-95C0-B34B92C6F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78F68E4-1E67-45AC-8BFE-9BA4B438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3C46BBAE-7D6F-4686-8B92-1096F207E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8E22028-8A3E-49A5-A1EB-906E5A8D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12B3635-90BB-42F5-B2EB-6B996A20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25.11.2019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3F34247-4A08-46FB-BC3A-A4750F2C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F0EE758-484D-494C-A5B6-E0DA66D6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951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80457-EF37-44F1-A0C7-A21B7D88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B604DCE-4D9F-4877-8E2D-5D2AD10E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25.11.2019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F92F990-B042-4BE3-B900-1C4D0283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E760057-FC4C-4E38-8EC4-93EAF338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126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7CDE72E-72DF-4441-8B86-EEB0CA5C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25.11.2019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7F11E13-0D5A-4391-9B61-36012E72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7126F4B-7E6E-48CB-8082-E36DAD7B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59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57CEA-8800-4F23-B24C-BF43D932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280B26-23CA-4D8D-A701-147FE3A72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28E08EA-0DE8-45AF-B684-CFCCE8442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E448F86-6BE0-49AB-ACEC-055D6F8D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25.11.2019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AB765CF-DDF1-40F0-923C-3A1945B5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C7F1FE9-4854-415A-8021-7EBF4E21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231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93A3D-779B-4BBD-B770-79BF2021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9E775516-8FDB-4EFE-854D-66A3BE4FA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E9BD81B-DE69-4BFD-AA2C-6DE98BC26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9443447-128B-4088-817D-76DA4473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25.11.2019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2EDAFE9-B9C3-414A-BE6C-9D954319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EBDCBEB-8729-43AF-9C69-513288E2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50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B16E121-A81D-4DFD-86F4-38618431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F3D1D73-3464-4C00-B39E-6E1D7578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123E64-0CC4-4FFC-B39C-9127BFA62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BE7F2-8E08-45F0-9BE0-177DFD88A1E8}" type="datetimeFigureOut">
              <a:rPr lang="sk-SK" smtClean="0"/>
              <a:t>25.11.2019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6AD57A9-2602-476C-B3C6-9BBDCB9A1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0385DB-2176-48AC-8109-B1B631EEA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156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2FCA0-685B-4E24-A883-71AECD3EB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Introduction to Statistics and SPSS</a:t>
            </a:r>
            <a:endParaRPr lang="sk-SK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89A035-1AFB-434B-AAD1-3F6DAD12F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89057"/>
            <a:ext cx="9144000" cy="1064232"/>
          </a:xfrm>
        </p:spPr>
        <p:txBody>
          <a:bodyPr/>
          <a:lstStyle/>
          <a:p>
            <a:r>
              <a:rPr lang="en-US" dirty="0"/>
              <a:t>Methodology of Conflict and Democracy Studies</a:t>
            </a:r>
          </a:p>
          <a:p>
            <a:r>
              <a:rPr lang="en-US" dirty="0"/>
              <a:t>November 25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2764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7812814A-AE64-4B55-90FA-26A9E9FD4A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36646"/>
              </p:ext>
            </p:extLst>
          </p:nvPr>
        </p:nvGraphicFramePr>
        <p:xfrm>
          <a:off x="348792" y="1684222"/>
          <a:ext cx="11005008" cy="338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3905">
                  <a:extLst>
                    <a:ext uri="{9D8B030D-6E8A-4147-A177-3AD203B41FA5}">
                      <a16:colId xmlns:a16="http://schemas.microsoft.com/office/drawing/2014/main" val="1977249494"/>
                    </a:ext>
                  </a:extLst>
                </a:gridCol>
                <a:gridCol w="2483701">
                  <a:extLst>
                    <a:ext uri="{9D8B030D-6E8A-4147-A177-3AD203B41FA5}">
                      <a16:colId xmlns:a16="http://schemas.microsoft.com/office/drawing/2014/main" val="3973912269"/>
                    </a:ext>
                  </a:extLst>
                </a:gridCol>
                <a:gridCol w="2483701">
                  <a:extLst>
                    <a:ext uri="{9D8B030D-6E8A-4147-A177-3AD203B41FA5}">
                      <a16:colId xmlns:a16="http://schemas.microsoft.com/office/drawing/2014/main" val="3035990982"/>
                    </a:ext>
                  </a:extLst>
                </a:gridCol>
                <a:gridCol w="2483701">
                  <a:extLst>
                    <a:ext uri="{9D8B030D-6E8A-4147-A177-3AD203B41FA5}">
                      <a16:colId xmlns:a16="http://schemas.microsoft.com/office/drawing/2014/main" val="2580735307"/>
                    </a:ext>
                  </a:extLst>
                </a:gridCol>
              </a:tblGrid>
              <a:tr h="846850">
                <a:tc>
                  <a:txBody>
                    <a:bodyPr/>
                    <a:lstStyle/>
                    <a:p>
                      <a:pPr algn="ctr"/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Nominal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Ordinal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Scale </a:t>
                      </a:r>
                    </a:p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(interval, ratio)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5226537"/>
                  </a:ext>
                </a:extLst>
              </a:tr>
              <a:tr h="8468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Can we logically order the values?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234700"/>
                  </a:ext>
                </a:extLst>
              </a:tr>
              <a:tr h="8468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Do we know differences between the values?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839998"/>
                  </a:ext>
                </a:extLst>
              </a:tr>
              <a:tr h="8468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Continuous or discrete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Discrete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Discrete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Continuous / discrete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1961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519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F7BBF-BEF0-4022-8C6E-5B2D00ABE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and Sample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7F2E93C-88A3-4AC2-BC70-ABDC58C20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Population:</a:t>
            </a:r>
          </a:p>
          <a:p>
            <a:pPr lvl="1"/>
            <a:r>
              <a:rPr lang="en-US" dirty="0"/>
              <a:t>Includes all possible subjects of a dataset</a:t>
            </a:r>
          </a:p>
          <a:p>
            <a:pPr lvl="1"/>
            <a:r>
              <a:rPr lang="en-US" dirty="0"/>
              <a:t>All towns of a country, all students of a university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Sample:</a:t>
            </a:r>
          </a:p>
          <a:p>
            <a:pPr lvl="1"/>
            <a:r>
              <a:rPr lang="en-US" dirty="0"/>
              <a:t>Includes only part of the cases and it is subset of the population</a:t>
            </a:r>
          </a:p>
          <a:p>
            <a:pPr lvl="1"/>
            <a:r>
              <a:rPr lang="en-US" dirty="0"/>
              <a:t>Important feature – representativeness</a:t>
            </a:r>
          </a:p>
          <a:p>
            <a:pPr lvl="1"/>
            <a:r>
              <a:rPr lang="en-US" dirty="0"/>
              <a:t>1000 people in a survey</a:t>
            </a:r>
          </a:p>
          <a:p>
            <a:pPr lvl="1"/>
            <a:r>
              <a:rPr lang="en-US" dirty="0"/>
              <a:t>Many ways of selection – random and non-random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75167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F7BBF-BEF0-4022-8C6E-5B2D00ABE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and Sample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7F2E93C-88A3-4AC2-BC70-ABDC58C20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Working with population data:</a:t>
            </a:r>
          </a:p>
          <a:p>
            <a:pPr lvl="1"/>
            <a:r>
              <a:rPr lang="en-US" dirty="0"/>
              <a:t>You have data for the whole population</a:t>
            </a:r>
          </a:p>
          <a:p>
            <a:pPr lvl="1"/>
            <a:r>
              <a:rPr lang="en-US" dirty="0"/>
              <a:t>Your findings apply to the whole population</a:t>
            </a:r>
          </a:p>
          <a:p>
            <a:endParaRPr lang="en-US" dirty="0"/>
          </a:p>
          <a:p>
            <a:r>
              <a:rPr lang="en-US" dirty="0"/>
              <a:t>Working with sample data:</a:t>
            </a:r>
          </a:p>
          <a:p>
            <a:pPr lvl="1"/>
            <a:r>
              <a:rPr lang="en-US" dirty="0"/>
              <a:t>You have data for the sample only</a:t>
            </a:r>
          </a:p>
          <a:p>
            <a:pPr lvl="1"/>
            <a:r>
              <a:rPr lang="en-US" dirty="0"/>
              <a:t>Your aim is to apply the findings to the whole population</a:t>
            </a:r>
          </a:p>
          <a:p>
            <a:endParaRPr lang="en-US" dirty="0"/>
          </a:p>
          <a:p>
            <a:r>
              <a:rPr lang="en-US" dirty="0"/>
              <a:t>Nobody cares if 53 per cent of 1,000 survey respondents support Brexit but whether 53 per cent of UK population has this opinion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80158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461A1C-26C6-4033-B673-D808536DC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CF0E997-9967-45F2-B811-5F5F668EB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Logical conjecture about the nature of relationships between two or more variables expressed in the form of a testable statement (O’Leary 2004)</a:t>
            </a:r>
          </a:p>
          <a:p>
            <a:endParaRPr lang="en-US" sz="2300" dirty="0"/>
          </a:p>
          <a:p>
            <a:r>
              <a:rPr lang="en-US" i="1" dirty="0"/>
              <a:t>“Higher unemployment leads to higher frustration of the society”</a:t>
            </a:r>
          </a:p>
          <a:p>
            <a:endParaRPr lang="en-US" sz="2300" dirty="0"/>
          </a:p>
          <a:p>
            <a:r>
              <a:rPr lang="en-US" dirty="0"/>
              <a:t>Null hypotheses:</a:t>
            </a:r>
          </a:p>
          <a:p>
            <a:pPr lvl="1"/>
            <a:r>
              <a:rPr lang="en-US" dirty="0"/>
              <a:t>Statement about absence of any relationship between independent and dependent variable</a:t>
            </a:r>
          </a:p>
          <a:p>
            <a:pPr lvl="1"/>
            <a:r>
              <a:rPr lang="en-US" dirty="0"/>
              <a:t>Every hypotheses has its null hypotheses</a:t>
            </a:r>
          </a:p>
          <a:p>
            <a:endParaRPr lang="en-US" sz="2300" dirty="0"/>
          </a:p>
          <a:p>
            <a:r>
              <a:rPr lang="en-US" dirty="0"/>
              <a:t>In statistics, all operations test the </a:t>
            </a:r>
            <a:r>
              <a:rPr lang="en-US" b="1" dirty="0"/>
              <a:t>null hypotheses</a:t>
            </a:r>
            <a:r>
              <a:rPr lang="en-US" dirty="0"/>
              <a:t> </a:t>
            </a:r>
          </a:p>
          <a:p>
            <a:endParaRPr lang="en-US" sz="2100" dirty="0"/>
          </a:p>
          <a:p>
            <a:r>
              <a:rPr lang="en-US" dirty="0"/>
              <a:t>After testing null hypotheses hold or they are dismissed (what gives support to our hypotheses)</a:t>
            </a:r>
          </a:p>
        </p:txBody>
      </p:sp>
    </p:spTree>
    <p:extLst>
      <p:ext uri="{BB962C8B-B14F-4D97-AF65-F5344CB8AC3E}">
        <p14:creationId xmlns:p14="http://schemas.microsoft.com/office/powerpoint/2010/main" val="1575477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2849E-A88E-41BE-B3A8-F0D354841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Significance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93200BF-4A7C-45BD-9C08-80923E938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Working with samples is always connected with some sampling error</a:t>
            </a:r>
          </a:p>
          <a:p>
            <a:endParaRPr lang="en-US" dirty="0"/>
          </a:p>
          <a:p>
            <a:r>
              <a:rPr lang="en-US" dirty="0"/>
              <a:t>Statistical significance allows to estimate whether the found effects are not only random and they can be applied to the whole population</a:t>
            </a:r>
          </a:p>
          <a:p>
            <a:endParaRPr lang="en-US" dirty="0"/>
          </a:p>
          <a:p>
            <a:r>
              <a:rPr lang="en-US" dirty="0"/>
              <a:t>Levels of significance: 95 %, 99 %, 99.9 %</a:t>
            </a:r>
          </a:p>
          <a:p>
            <a:endParaRPr lang="en-US" dirty="0"/>
          </a:p>
          <a:p>
            <a:r>
              <a:rPr lang="en-US" dirty="0"/>
              <a:t>Significance and hypotheses testing:</a:t>
            </a:r>
          </a:p>
          <a:p>
            <a:pPr lvl="1"/>
            <a:r>
              <a:rPr lang="en-US" dirty="0"/>
              <a:t>If a result is significant, we reject the null hypothesis and we gain confidence in our own hypotheses</a:t>
            </a:r>
          </a:p>
          <a:p>
            <a:pPr lvl="1"/>
            <a:r>
              <a:rPr lang="en-US" dirty="0"/>
              <a:t>If a result is not significant, we hold the null hypothesis and we thus we have no support for our own hypothesis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26327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1145ECC0-A114-4DCC-9922-52C0967B6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019" y="0"/>
            <a:ext cx="57659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999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C3A0D26-3453-4749-886F-29DF1B301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statistically significant effect does not necessarily mean that it is also important and meaningful</a:t>
            </a:r>
          </a:p>
          <a:p>
            <a:endParaRPr lang="en-US" dirty="0"/>
          </a:p>
          <a:p>
            <a:r>
              <a:rPr lang="en-US" dirty="0"/>
              <a:t>A finding that a new medicine reduces body temperature of the patient by 0.01 </a:t>
            </a:r>
            <a:r>
              <a:rPr lang="sk-SK" dirty="0"/>
              <a:t>°C</a:t>
            </a:r>
            <a:r>
              <a:rPr lang="en-US" dirty="0"/>
              <a:t> (significant at 99.9 %)</a:t>
            </a:r>
          </a:p>
          <a:p>
            <a:endParaRPr lang="en-US" dirty="0"/>
          </a:p>
          <a:p>
            <a:r>
              <a:rPr lang="en-US" dirty="0"/>
              <a:t>A finding that a new medicine reduces body temperature of the patient by 1 </a:t>
            </a:r>
            <a:r>
              <a:rPr lang="sk-SK" dirty="0"/>
              <a:t>°C</a:t>
            </a:r>
            <a:r>
              <a:rPr lang="en-US" dirty="0"/>
              <a:t> (significant at 99.9 %)</a:t>
            </a:r>
          </a:p>
          <a:p>
            <a:endParaRPr lang="en-US" dirty="0"/>
          </a:p>
          <a:p>
            <a:endParaRPr lang="sk-SK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858C498-EBA8-494F-9529-708C7934B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Significance</a:t>
            </a:r>
            <a:endParaRPr lang="sk-SK" dirty="0"/>
          </a:p>
        </p:txBody>
      </p:sp>
      <p:sp>
        <p:nvSpPr>
          <p:cNvPr id="2" name="Obdĺžnik 1">
            <a:extLst>
              <a:ext uri="{FF2B5EF4-FFF2-40B4-BE49-F238E27FC236}">
                <a16:creationId xmlns:a16="http://schemas.microsoft.com/office/drawing/2014/main" id="{19D2BD62-111F-4543-A090-C582886B8ACB}"/>
              </a:ext>
            </a:extLst>
          </p:cNvPr>
          <p:cNvSpPr/>
          <p:nvPr/>
        </p:nvSpPr>
        <p:spPr>
          <a:xfrm>
            <a:off x="5239002" y="3244334"/>
            <a:ext cx="1713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Zrazky12062010</a:t>
            </a:r>
          </a:p>
        </p:txBody>
      </p:sp>
    </p:spTree>
    <p:extLst>
      <p:ext uri="{BB962C8B-B14F-4D97-AF65-F5344CB8AC3E}">
        <p14:creationId xmlns:p14="http://schemas.microsoft.com/office/powerpoint/2010/main" val="2201723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5FCEBC-A6C5-4CA1-B8DC-61F4A5EE0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Descriptive Statistics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9A33934-B013-44A1-B537-F5B221C72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measures to summarize the characteristics of your data</a:t>
            </a:r>
          </a:p>
          <a:p>
            <a:endParaRPr lang="en-US" dirty="0"/>
          </a:p>
          <a:p>
            <a:r>
              <a:rPr lang="en-US" dirty="0"/>
              <a:t>Various types:</a:t>
            </a:r>
          </a:p>
          <a:p>
            <a:pPr lvl="1"/>
            <a:r>
              <a:rPr lang="en-US" dirty="0"/>
              <a:t>Central tendencies – mean, median, modus</a:t>
            </a:r>
          </a:p>
          <a:p>
            <a:pPr lvl="1"/>
            <a:r>
              <a:rPr lang="en-US" dirty="0"/>
              <a:t>Dispersion – standard deviation, variance</a:t>
            </a:r>
            <a:r>
              <a:rPr lang="cs-CZ" dirty="0"/>
              <a:t>, </a:t>
            </a:r>
            <a:r>
              <a:rPr lang="en-US" dirty="0"/>
              <a:t>minimum, maximum</a:t>
            </a:r>
          </a:p>
          <a:p>
            <a:endParaRPr lang="en-US" dirty="0"/>
          </a:p>
          <a:p>
            <a:r>
              <a:rPr lang="en-US" dirty="0"/>
              <a:t>Not all </a:t>
            </a:r>
            <a:r>
              <a:rPr lang="en-US" dirty="0" err="1"/>
              <a:t>descriptives</a:t>
            </a:r>
            <a:r>
              <a:rPr lang="en-US" dirty="0"/>
              <a:t> are suitable for all types of variables</a:t>
            </a:r>
          </a:p>
          <a:p>
            <a:endParaRPr lang="en-US" dirty="0"/>
          </a:p>
          <a:p>
            <a:r>
              <a:rPr lang="en-US" dirty="0"/>
              <a:t>We use them to describe and explore your data</a:t>
            </a:r>
          </a:p>
          <a:p>
            <a:endParaRPr lang="en-US" dirty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73996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ýsledek obrázku pro same mean different standard deviation">
            <a:extLst>
              <a:ext uri="{FF2B5EF4-FFF2-40B4-BE49-F238E27FC236}">
                <a16:creationId xmlns:a16="http://schemas.microsoft.com/office/drawing/2014/main" id="{E6957194-C929-4888-A014-DD8516EE75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472" y="529497"/>
            <a:ext cx="6561055" cy="579900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937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objekt pre obsah 5">
            <a:extLst>
              <a:ext uri="{FF2B5EF4-FFF2-40B4-BE49-F238E27FC236}">
                <a16:creationId xmlns:a16="http://schemas.microsoft.com/office/drawing/2014/main" id="{0A8674A2-6453-47BA-8E8E-302B2E3ADEE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92230" y="1368992"/>
          <a:ext cx="11689238" cy="39542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5778">
                  <a:extLst>
                    <a:ext uri="{9D8B030D-6E8A-4147-A177-3AD203B41FA5}">
                      <a16:colId xmlns:a16="http://schemas.microsoft.com/office/drawing/2014/main" val="530443216"/>
                    </a:ext>
                  </a:extLst>
                </a:gridCol>
                <a:gridCol w="1510244">
                  <a:extLst>
                    <a:ext uri="{9D8B030D-6E8A-4147-A177-3AD203B41FA5}">
                      <a16:colId xmlns:a16="http://schemas.microsoft.com/office/drawing/2014/main" val="235826069"/>
                    </a:ext>
                  </a:extLst>
                </a:gridCol>
                <a:gridCol w="1510244">
                  <a:extLst>
                    <a:ext uri="{9D8B030D-6E8A-4147-A177-3AD203B41FA5}">
                      <a16:colId xmlns:a16="http://schemas.microsoft.com/office/drawing/2014/main" val="635195504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378604839"/>
                    </a:ext>
                  </a:extLst>
                </a:gridCol>
                <a:gridCol w="1510244">
                  <a:extLst>
                    <a:ext uri="{9D8B030D-6E8A-4147-A177-3AD203B41FA5}">
                      <a16:colId xmlns:a16="http://schemas.microsoft.com/office/drawing/2014/main" val="2236688730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1421357427"/>
                    </a:ext>
                  </a:extLst>
                </a:gridCol>
              </a:tblGrid>
              <a:tr h="4393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Mean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Std. Dev.</a:t>
                      </a:r>
                      <a:endParaRPr lang="sk-SK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Minimum</a:t>
                      </a:r>
                      <a:endParaRPr lang="sk-SK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Maximum</a:t>
                      </a:r>
                      <a:endParaRPr lang="sk-SK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596999"/>
                  </a:ext>
                </a:extLst>
              </a:tr>
              <a:tr h="4393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Reelection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Nominal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0.75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.43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sk-SK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0956023"/>
                  </a:ext>
                </a:extLst>
              </a:tr>
              <a:tr h="4393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Number of grants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Scale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1.33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1.52</a:t>
                      </a:r>
                      <a:endParaRPr lang="sk-SK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5297849"/>
                  </a:ext>
                </a:extLst>
              </a:tr>
              <a:tr h="4393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Grant in election year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Nominal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0.36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0.48</a:t>
                      </a:r>
                      <a:endParaRPr lang="sk-SK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sk-SK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152445"/>
                  </a:ext>
                </a:extLst>
              </a:tr>
              <a:tr h="4393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Incumbent terms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Scale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2.19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1.21</a:t>
                      </a:r>
                      <a:endParaRPr lang="sk-SK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9947193"/>
                  </a:ext>
                </a:extLst>
              </a:tr>
              <a:tr h="4393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Unemployment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Scale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19.41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13.15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0.00</a:t>
                      </a:r>
                      <a:endParaRPr lang="sk-SK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94.94</a:t>
                      </a:r>
                      <a:endParaRPr lang="sk-SK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4341907"/>
                  </a:ext>
                </a:extLst>
              </a:tr>
              <a:tr h="4393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Number of challengers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Scale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2.18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1.38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sk-SK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085747"/>
                  </a:ext>
                </a:extLst>
              </a:tr>
              <a:tr h="4393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Grants in EUR (per capita)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Scale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77.74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209.62 </a:t>
                      </a:r>
                      <a:endParaRPr lang="sk-SK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0.00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5,331.82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1055415"/>
                  </a:ext>
                </a:extLst>
              </a:tr>
              <a:tr h="4393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Mayor from governing party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Nominal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0.41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0.49</a:t>
                      </a:r>
                      <a:endParaRPr lang="sk-SK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sk-SK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5495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555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D9D66-AFB2-4FC8-AD0D-EF52FFC5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 of this lecture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994443-51B6-42E3-A8DB-20D1FEFD8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Variables and their categories</a:t>
            </a:r>
          </a:p>
          <a:p>
            <a:endParaRPr lang="en-US" dirty="0"/>
          </a:p>
          <a:p>
            <a:r>
              <a:rPr lang="en-US" dirty="0"/>
              <a:t>Population and sample</a:t>
            </a:r>
          </a:p>
          <a:p>
            <a:endParaRPr lang="en-US" dirty="0"/>
          </a:p>
          <a:p>
            <a:r>
              <a:rPr lang="en-US" dirty="0"/>
              <a:t>Hypotheses and null hypotheses</a:t>
            </a:r>
          </a:p>
          <a:p>
            <a:endParaRPr lang="en-US" dirty="0"/>
          </a:p>
          <a:p>
            <a:r>
              <a:rPr lang="en-US" dirty="0"/>
              <a:t>Statistical significance</a:t>
            </a:r>
          </a:p>
          <a:p>
            <a:endParaRPr lang="en-US" dirty="0"/>
          </a:p>
          <a:p>
            <a:r>
              <a:rPr lang="en-US" dirty="0"/>
              <a:t>Introduction to SPSS</a:t>
            </a:r>
          </a:p>
          <a:p>
            <a:endParaRPr lang="en-US" dirty="0"/>
          </a:p>
          <a:p>
            <a:r>
              <a:rPr lang="en-US" dirty="0"/>
              <a:t>How to make your own variables</a:t>
            </a:r>
          </a:p>
        </p:txBody>
      </p:sp>
    </p:spTree>
    <p:extLst>
      <p:ext uri="{BB962C8B-B14F-4D97-AF65-F5344CB8AC3E}">
        <p14:creationId xmlns:p14="http://schemas.microsoft.com/office/powerpoint/2010/main" val="3097774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B1B60-A2FD-4224-A613-1962D7339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Obtain </a:t>
            </a:r>
            <a:r>
              <a:rPr lang="en-US" dirty="0" err="1"/>
              <a:t>Descriptives</a:t>
            </a:r>
            <a:r>
              <a:rPr lang="en-US" dirty="0"/>
              <a:t> in SPSS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483823F-15CB-40AA-AF2B-DCCAA83C8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&gt; Descriptive Statistics &gt; Frequencies</a:t>
            </a:r>
          </a:p>
          <a:p>
            <a:endParaRPr lang="en-US" dirty="0"/>
          </a:p>
          <a:p>
            <a:r>
              <a:rPr lang="en-US" dirty="0"/>
              <a:t>Move variables of interest to the right</a:t>
            </a:r>
          </a:p>
          <a:p>
            <a:endParaRPr lang="en-US" dirty="0"/>
          </a:p>
          <a:p>
            <a:r>
              <a:rPr lang="en-US" dirty="0"/>
              <a:t>In ‘Statistics’ choose all measures you require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809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>
            <a:extLst>
              <a:ext uri="{FF2B5EF4-FFF2-40B4-BE49-F238E27FC236}">
                <a16:creationId xmlns:a16="http://schemas.microsoft.com/office/drawing/2014/main" id="{50191396-803F-4C56-98F1-FC1DE43DE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600" y="1359349"/>
            <a:ext cx="3100480" cy="4139301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3710A48E-E829-4672-A072-D9B9430395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8223" y="504150"/>
            <a:ext cx="7300518" cy="584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617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9487AF-CCA3-4C32-8A49-92B67FC03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of Statistics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409EE7-2FB1-422C-8040-51493FBCC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Deductive logic of research</a:t>
            </a:r>
          </a:p>
          <a:p>
            <a:endParaRPr lang="en-US" dirty="0"/>
          </a:p>
          <a:p>
            <a:r>
              <a:rPr lang="en-US" dirty="0"/>
              <a:t>What we do:</a:t>
            </a:r>
          </a:p>
          <a:p>
            <a:pPr lvl="1"/>
            <a:r>
              <a:rPr lang="en-US" dirty="0"/>
              <a:t>Derive hypotheses from the theory</a:t>
            </a:r>
          </a:p>
          <a:p>
            <a:pPr lvl="1"/>
            <a:r>
              <a:rPr lang="en-US" dirty="0"/>
              <a:t>Define variables and operationalize our concepts</a:t>
            </a:r>
          </a:p>
          <a:p>
            <a:pPr lvl="1"/>
            <a:r>
              <a:rPr lang="en-US" dirty="0"/>
              <a:t>Collect the data</a:t>
            </a:r>
          </a:p>
          <a:p>
            <a:pPr lvl="1"/>
            <a:r>
              <a:rPr lang="en-US" dirty="0"/>
              <a:t>Test the hypotheses using statistical models</a:t>
            </a:r>
          </a:p>
          <a:p>
            <a:pPr lvl="1"/>
            <a:r>
              <a:rPr lang="en-US" dirty="0"/>
              <a:t>Provide interpretation and decide whether our hypotheses hold or not</a:t>
            </a:r>
          </a:p>
          <a:p>
            <a:endParaRPr lang="en-US" dirty="0"/>
          </a:p>
          <a:p>
            <a:r>
              <a:rPr lang="en-US" dirty="0"/>
              <a:t>This all requires more than just few cases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35382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F52249-2DA4-495A-95B9-CDB7AA3C9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3764E3C-75CF-4B8E-BBA8-1066F6D76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Measurable items that change their values</a:t>
            </a:r>
          </a:p>
          <a:p>
            <a:endParaRPr lang="en-US" dirty="0"/>
          </a:p>
          <a:p>
            <a:r>
              <a:rPr lang="en-US" dirty="0"/>
              <a:t>Number of cars on highways, maximum daily temperature, local turnout in elections</a:t>
            </a:r>
          </a:p>
          <a:p>
            <a:endParaRPr lang="en-US" dirty="0"/>
          </a:p>
          <a:p>
            <a:r>
              <a:rPr lang="en-US" dirty="0"/>
              <a:t>Independent (predictor) and dependent (outcome) variables</a:t>
            </a:r>
          </a:p>
          <a:p>
            <a:endParaRPr lang="en-US" dirty="0"/>
          </a:p>
          <a:p>
            <a:r>
              <a:rPr lang="en-US" dirty="0"/>
              <a:t>Main tool for testing hypotheses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4492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5A4EF-71E7-4392-8664-5DB6D5E67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Measurement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F9F2AFE-DDD0-4FBF-A696-873BE37B4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Completely different categorization of variables than IV and DV</a:t>
            </a:r>
          </a:p>
          <a:p>
            <a:endParaRPr lang="en-US" dirty="0"/>
          </a:p>
          <a:p>
            <a:r>
              <a:rPr lang="en-US" dirty="0"/>
              <a:t>Categorical:</a:t>
            </a:r>
          </a:p>
          <a:p>
            <a:pPr lvl="1"/>
            <a:r>
              <a:rPr lang="en-US" dirty="0"/>
              <a:t>Nominal</a:t>
            </a:r>
          </a:p>
          <a:p>
            <a:pPr lvl="1"/>
            <a:r>
              <a:rPr lang="en-US" dirty="0"/>
              <a:t>Ordinal</a:t>
            </a:r>
          </a:p>
          <a:p>
            <a:endParaRPr lang="en-US" dirty="0"/>
          </a:p>
          <a:p>
            <a:r>
              <a:rPr lang="en-US" dirty="0"/>
              <a:t>Continuous:</a:t>
            </a:r>
          </a:p>
          <a:p>
            <a:pPr lvl="1"/>
            <a:r>
              <a:rPr lang="en-US" dirty="0"/>
              <a:t>Interval</a:t>
            </a:r>
          </a:p>
          <a:p>
            <a:pPr lvl="1"/>
            <a:r>
              <a:rPr lang="en-US" dirty="0"/>
              <a:t>Ratio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8157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2E1E15-4372-4498-AC4B-5939ACAB0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Nominal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1BDB273-9120-4A37-AAD6-EFAB06A78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Their values cannot be ordered in a logical way</a:t>
            </a:r>
          </a:p>
          <a:p>
            <a:endParaRPr lang="en-US" dirty="0"/>
          </a:p>
          <a:p>
            <a:r>
              <a:rPr lang="en-US" dirty="0"/>
              <a:t>Names of towns, names of streets, telephone numbers, colors, species of animals, numbers of players</a:t>
            </a:r>
          </a:p>
          <a:p>
            <a:endParaRPr lang="en-US" dirty="0"/>
          </a:p>
          <a:p>
            <a:r>
              <a:rPr lang="en-US" dirty="0"/>
              <a:t>Binary variables – nominal variable with just two values</a:t>
            </a:r>
          </a:p>
          <a:p>
            <a:pPr lvl="1"/>
            <a:r>
              <a:rPr lang="en-US" dirty="0"/>
              <a:t>Someone is employed or he/she is not employed</a:t>
            </a:r>
          </a:p>
          <a:p>
            <a:pPr lvl="1"/>
            <a:r>
              <a:rPr lang="en-US" dirty="0"/>
              <a:t>Citizen either voted in election or did not vote</a:t>
            </a:r>
          </a:p>
          <a:p>
            <a:pPr lvl="1"/>
            <a:r>
              <a:rPr lang="en-US" dirty="0"/>
              <a:t>You either came to this lecture or you did not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90435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844DD-2100-497A-87F7-E8EB21B13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Ordinal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7B3D66B-DB6C-46B5-830E-FA31CDD07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Their values can be ranked in a logical way however we cannot tell exact differences between the values</a:t>
            </a:r>
          </a:p>
          <a:p>
            <a:endParaRPr lang="en-US" dirty="0"/>
          </a:p>
          <a:p>
            <a:r>
              <a:rPr lang="en-US" dirty="0"/>
              <a:t>School grades, Olympic medals, military ranks, age groups</a:t>
            </a:r>
          </a:p>
          <a:p>
            <a:endParaRPr lang="en-US" dirty="0"/>
          </a:p>
          <a:p>
            <a:r>
              <a:rPr lang="en-US" dirty="0"/>
              <a:t> Ordinal variables tell us more than nominal variables (ordering values) but less than interval and ratio variables</a:t>
            </a:r>
          </a:p>
        </p:txBody>
      </p:sp>
    </p:spTree>
    <p:extLst>
      <p:ext uri="{BB962C8B-B14F-4D97-AF65-F5344CB8AC3E}">
        <p14:creationId xmlns:p14="http://schemas.microsoft.com/office/powerpoint/2010/main" val="3858927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0EA6C0-3E2D-468E-AEFF-0FA28B43C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and Ratio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963DC70-DA6D-46C7-91F1-AB111C6F0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Interval:</a:t>
            </a:r>
          </a:p>
          <a:p>
            <a:pPr lvl="1"/>
            <a:r>
              <a:rPr lang="en-US" dirty="0"/>
              <a:t>We can order the values and we know the differences</a:t>
            </a:r>
          </a:p>
          <a:p>
            <a:pPr lvl="1"/>
            <a:r>
              <a:rPr lang="en-US" dirty="0"/>
              <a:t>Equal intervals on a scale represent equal differences</a:t>
            </a:r>
          </a:p>
          <a:p>
            <a:pPr lvl="1"/>
            <a:r>
              <a:rPr lang="en-US" dirty="0"/>
              <a:t>Temperature in Celsius</a:t>
            </a:r>
          </a:p>
          <a:p>
            <a:endParaRPr lang="en-US" dirty="0"/>
          </a:p>
          <a:p>
            <a:r>
              <a:rPr lang="en-US" dirty="0"/>
              <a:t>Ratio:</a:t>
            </a:r>
          </a:p>
          <a:p>
            <a:pPr lvl="1"/>
            <a:r>
              <a:rPr lang="en-US" dirty="0"/>
              <a:t>Same as interval but ratios of values are meaningful</a:t>
            </a:r>
          </a:p>
          <a:p>
            <a:pPr lvl="1"/>
            <a:r>
              <a:rPr lang="en-US" dirty="0"/>
              <a:t>They have to contain a true zero</a:t>
            </a:r>
          </a:p>
          <a:p>
            <a:pPr lvl="1"/>
            <a:r>
              <a:rPr lang="en-US" dirty="0"/>
              <a:t>Distance in kilometers, time in seconds</a:t>
            </a:r>
          </a:p>
          <a:p>
            <a:endParaRPr lang="en-US" dirty="0"/>
          </a:p>
          <a:p>
            <a:r>
              <a:rPr lang="en-US" dirty="0"/>
              <a:t>In SPSS interval and ratio variables are under the same label (scale)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1658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651F7-0074-4621-A9CC-0D6F6D763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or Discrete?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FB555AD-3E18-45E9-A25C-9C1334009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Continuous (interval, ratio) variables can be either:</a:t>
            </a:r>
          </a:p>
          <a:p>
            <a:pPr lvl="1"/>
            <a:r>
              <a:rPr lang="en-US" dirty="0"/>
              <a:t>Continuous</a:t>
            </a:r>
          </a:p>
          <a:p>
            <a:pPr lvl="1"/>
            <a:r>
              <a:rPr lang="en-US" dirty="0"/>
              <a:t>Discrete</a:t>
            </a:r>
          </a:p>
          <a:p>
            <a:endParaRPr lang="en-US" dirty="0"/>
          </a:p>
          <a:p>
            <a:r>
              <a:rPr lang="en-US" dirty="0"/>
              <a:t>Depends whether the values can take any values on a scale</a:t>
            </a:r>
          </a:p>
          <a:p>
            <a:endParaRPr lang="en-US" dirty="0"/>
          </a:p>
          <a:p>
            <a:r>
              <a:rPr lang="en-US" dirty="0"/>
              <a:t>Success rate in a test (in %)</a:t>
            </a:r>
          </a:p>
          <a:p>
            <a:r>
              <a:rPr lang="en-US" dirty="0"/>
              <a:t>Number of kids in families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4393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7645</TotalTime>
  <Words>918</Words>
  <Application>Microsoft Office PowerPoint</Application>
  <PresentationFormat>Širokouhlá</PresentationFormat>
  <Paragraphs>217</Paragraphs>
  <Slides>21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Motív Office</vt:lpstr>
      <vt:lpstr>Introduction to Statistics and SPSS</vt:lpstr>
      <vt:lpstr>Aim of this lecture</vt:lpstr>
      <vt:lpstr>Logic of Statistics</vt:lpstr>
      <vt:lpstr>Variables</vt:lpstr>
      <vt:lpstr>Levels of Measurement</vt:lpstr>
      <vt:lpstr>Nominal Variables</vt:lpstr>
      <vt:lpstr>Ordinal Variables</vt:lpstr>
      <vt:lpstr>Interval and Ratio Variables</vt:lpstr>
      <vt:lpstr>Continuous or Discrete?</vt:lpstr>
      <vt:lpstr>Prezentácia programu PowerPoint</vt:lpstr>
      <vt:lpstr>Population and Sample</vt:lpstr>
      <vt:lpstr>Population and Sample</vt:lpstr>
      <vt:lpstr>Hypotheses</vt:lpstr>
      <vt:lpstr>Statistical Significance</vt:lpstr>
      <vt:lpstr>Prezentácia programu PowerPoint</vt:lpstr>
      <vt:lpstr>Statistical Significance</vt:lpstr>
      <vt:lpstr>Descriptive Statistics</vt:lpstr>
      <vt:lpstr>Prezentácia programu PowerPoint</vt:lpstr>
      <vt:lpstr>Prezentácia programu PowerPoint</vt:lpstr>
      <vt:lpstr>How to Obtain Descriptives in SPSS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</dc:creator>
  <cp:lastModifiedBy>Peter</cp:lastModifiedBy>
  <cp:revision>110</cp:revision>
  <dcterms:created xsi:type="dcterms:W3CDTF">2019-09-18T08:38:58Z</dcterms:created>
  <dcterms:modified xsi:type="dcterms:W3CDTF">2019-11-25T07:00:32Z</dcterms:modified>
</cp:coreProperties>
</file>