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61BEC-AAA9-4244-A199-C99084FC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C8B49D-6DCF-4F55-ABCE-0FDC92CF3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98BB45-C8F1-4C58-A758-8A1D0962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3D97A-5A01-4421-BBEA-1550632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AC50F0-D14F-40ED-A143-C5EA7240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0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45C04-EF4B-47EE-ACA4-23D61A49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D7C522-6B3C-4416-A9D7-39D094CD9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F6EBCB-F873-4B31-8598-14E441D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4024A3-0B11-4E23-86C0-B606210E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419644-C892-4F16-84CC-14DAB8E0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3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E8830E-F631-4627-B4F7-A7A64E0B3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F7D316-2A28-4EFB-9753-87166B9B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7EC12-D7B0-406A-A98F-C097FD96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6B813-5D04-4529-BF8C-96876685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6680B-FD8E-4DBC-8796-58F77BF0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3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358E8-DA75-4854-85D4-81F85F75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64B85B-E2E5-464C-A9FD-EDF0BC80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721FE8-7924-4629-A4F6-FE2D9274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E430F-533E-458C-A9FA-9483D4F4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E1E7E-B1B0-4BE1-A940-B4F3F012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7FDFA-DF00-4FAF-BAE5-876A6D69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C0B44B-A1C8-4281-B948-EFE15B9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1D5626-7B3E-4A65-8CD4-0AD15C5B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3BD37C-78C4-4A39-B9D3-E1AC903F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204BC5-2D13-4DBA-8FEC-7BCED18F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5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A7721-FDD3-4280-B244-19B69BB5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A18B8E-2150-4342-B015-F104D3EBD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A40C34-E843-4EF7-A059-1F9503D3A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ED57F-2B20-4126-B61E-7B492305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0669A9-0D2F-4535-9263-B42E78E2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D7DC56-C868-45B1-BF5D-774A35D0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2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AA16A-5EF8-4C48-8A2E-8F946847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51DF08-CFE5-4801-827E-08B2025A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665CA4-9E67-40CA-8433-9F1B093A9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013B704-88EF-480E-B042-B3B08A7B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E720409-50B5-40F0-BB04-3230E6BEB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2A04CF-5920-46FC-8998-95595C18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686958-D8DA-4F40-9225-D092C456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545976-5CF7-4A7C-A621-D2C1C6DB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FEF0F-6380-4113-AFDE-6279B5DA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CBCEB6-655F-4B94-9625-8BB811B4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84DC22-3B07-41A9-A911-5529559F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264D1A-2997-4AAD-839C-94252F4B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48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1B9247-68AD-48AE-B09C-8665D1A9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C048C3-CB92-4D97-81FB-C4E44D52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CABB5C-85F5-4AA6-8BDB-2E2FBE38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5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E9CBD-242E-4CA8-84E7-29377525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E51F-4BD9-47BF-952F-73546430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9852934-9E06-44A0-9CBB-AF7C43D92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83BF4D-EA66-44A6-A4A3-EEA14D94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56AFA-8107-4E78-86E7-7FBD34E5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4D0E08-5AC4-4911-8DD1-265835B9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0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EFC9B-4AA0-4A86-B5EE-01376FED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0E649B-3745-463B-9137-CBFA19871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26465FC-C074-4A84-A267-74130CB2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16D5B4-1CC2-4B13-8323-95A9272B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49A732-71E8-4DB2-84BF-C1358D8F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562F96-09E9-4EA8-9EAB-2EE3BFEA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4FFB66-4806-4EDD-8968-49E60489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694FA8-2013-4B68-9F5B-E22047AC7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037F93-5C71-4D38-BA86-362A5EE70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F454-5C5B-42D8-B11D-5999BEC0BFA0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726983-B9D9-49E6-B688-23CF80AFA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B743F-827C-48FC-91AF-B544D582E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DE76-9468-473B-B0FC-49CCC7BC0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0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highlights.com/travelguide/special-report/tea-horse-roa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highlights.com/travelguide/china-history/the-song-dynasty.htm" TargetMode="External"/><Relationship Id="rId2" Type="http://schemas.openxmlformats.org/officeDocument/2006/relationships/hyperlink" Target="https://www.chinahighlights.com/travelguide/china-history/the-tang-dynasty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ahighlights.com/travelguide/china-history/the-yuan-dynasty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EF50A-DFF6-48E0-9A6D-C4E99933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Reconnection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Eurasia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FDEA0D-6723-4979-AB1C-A897F64A6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Šmíd, PhD.</a:t>
            </a:r>
          </a:p>
        </p:txBody>
      </p:sp>
    </p:spTree>
    <p:extLst>
      <p:ext uri="{BB962C8B-B14F-4D97-AF65-F5344CB8AC3E}">
        <p14:creationId xmlns:p14="http://schemas.microsoft.com/office/powerpoint/2010/main" val="31896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4C194-47BB-4118-AA96-946ACF3F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823997C-5447-4648-84B0-89A280C15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8021"/>
            <a:ext cx="10515600" cy="3726546"/>
          </a:xfrm>
        </p:spPr>
      </p:pic>
    </p:spTree>
    <p:extLst>
      <p:ext uri="{BB962C8B-B14F-4D97-AF65-F5344CB8AC3E}">
        <p14:creationId xmlns:p14="http://schemas.microsoft.com/office/powerpoint/2010/main" val="30965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E616B-6140-43AF-8581-C9BDB374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Ancient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1490F-39A3-462F-BBD4-BAFCEBD0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sz="2600" dirty="0"/>
              <a:t>By </a:t>
            </a:r>
            <a:r>
              <a:rPr lang="cs-CZ" sz="2600" dirty="0" err="1"/>
              <a:t>the</a:t>
            </a:r>
            <a:r>
              <a:rPr lang="cs-CZ" sz="2600" dirty="0"/>
              <a:t> 1500s, </a:t>
            </a:r>
            <a:r>
              <a:rPr lang="cs-CZ" sz="2600" dirty="0" err="1"/>
              <a:t>European</a:t>
            </a:r>
            <a:r>
              <a:rPr lang="cs-CZ" sz="2600" dirty="0"/>
              <a:t> </a:t>
            </a:r>
            <a:r>
              <a:rPr lang="cs-CZ" sz="2600" dirty="0" err="1"/>
              <a:t>trading</a:t>
            </a:r>
            <a:r>
              <a:rPr lang="cs-CZ" sz="2600" dirty="0"/>
              <a:t> </a:t>
            </a:r>
            <a:r>
              <a:rPr lang="cs-CZ" sz="2600" dirty="0" err="1"/>
              <a:t>ships</a:t>
            </a:r>
            <a:r>
              <a:rPr lang="cs-CZ" sz="2600" dirty="0"/>
              <a:t> </a:t>
            </a:r>
            <a:r>
              <a:rPr lang="cs-CZ" sz="2600" dirty="0" err="1"/>
              <a:t>were</a:t>
            </a:r>
            <a:r>
              <a:rPr lang="cs-CZ" sz="2600" dirty="0"/>
              <a:t> </a:t>
            </a:r>
            <a:r>
              <a:rPr lang="cs-CZ" sz="2600" dirty="0" err="1"/>
              <a:t>regular</a:t>
            </a:r>
            <a:r>
              <a:rPr lang="cs-CZ" sz="2600" dirty="0"/>
              <a:t> </a:t>
            </a:r>
            <a:r>
              <a:rPr lang="cs-CZ" sz="2600" dirty="0" err="1"/>
              <a:t>plying</a:t>
            </a:r>
            <a:r>
              <a:rPr lang="cs-CZ" sz="2600" dirty="0"/>
              <a:t> Ming Empire </a:t>
            </a:r>
            <a:r>
              <a:rPr lang="cs-CZ" sz="2600" dirty="0" err="1"/>
              <a:t>coastal</a:t>
            </a:r>
            <a:r>
              <a:rPr lang="cs-CZ" sz="2600" dirty="0"/>
              <a:t> </a:t>
            </a:r>
            <a:r>
              <a:rPr lang="cs-CZ" sz="2600" dirty="0" err="1"/>
              <a:t>waters</a:t>
            </a:r>
            <a:r>
              <a:rPr lang="cs-CZ" sz="2600" dirty="0"/>
              <a:t>, and as </a:t>
            </a:r>
            <a:r>
              <a:rPr lang="cs-CZ" sz="2600" dirty="0" err="1"/>
              <a:t>travel</a:t>
            </a:r>
            <a:r>
              <a:rPr lang="cs-CZ" sz="2600" dirty="0"/>
              <a:t> by </a:t>
            </a:r>
            <a:r>
              <a:rPr lang="cs-CZ" sz="2600" dirty="0" err="1"/>
              <a:t>sea</a:t>
            </a:r>
            <a:r>
              <a:rPr lang="cs-CZ" sz="2600" dirty="0"/>
              <a:t> </a:t>
            </a:r>
            <a:r>
              <a:rPr lang="cs-CZ" sz="2600" dirty="0" err="1"/>
              <a:t>became</a:t>
            </a:r>
            <a:r>
              <a:rPr lang="cs-CZ" sz="2600" dirty="0"/>
              <a:t> </a:t>
            </a:r>
            <a:r>
              <a:rPr lang="cs-CZ" sz="2600" dirty="0" err="1"/>
              <a:t>easier</a:t>
            </a:r>
            <a:r>
              <a:rPr lang="cs-CZ" sz="2600" dirty="0"/>
              <a:t> and more </a:t>
            </a:r>
            <a:r>
              <a:rPr lang="cs-CZ" sz="2600" dirty="0" err="1"/>
              <a:t>popular</a:t>
            </a:r>
            <a:r>
              <a:rPr lang="cs-CZ" sz="2600" dirty="0"/>
              <a:t>, </a:t>
            </a:r>
            <a:r>
              <a:rPr lang="cs-CZ" sz="2600" dirty="0" err="1"/>
              <a:t>trade</a:t>
            </a:r>
            <a:r>
              <a:rPr lang="cs-CZ" sz="2600" dirty="0"/>
              <a:t> </a:t>
            </a:r>
            <a:r>
              <a:rPr lang="cs-CZ" sz="2600" dirty="0" err="1"/>
              <a:t>along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Silk</a:t>
            </a:r>
            <a:r>
              <a:rPr lang="cs-CZ" sz="2600" dirty="0"/>
              <a:t> </a:t>
            </a:r>
            <a:r>
              <a:rPr lang="cs-CZ" sz="2600" dirty="0" err="1"/>
              <a:t>Road</a:t>
            </a:r>
            <a:r>
              <a:rPr lang="cs-CZ" sz="2600" dirty="0"/>
              <a:t> </a:t>
            </a:r>
            <a:r>
              <a:rPr lang="cs-CZ" sz="2600" dirty="0" err="1"/>
              <a:t>declined</a:t>
            </a:r>
            <a:r>
              <a:rPr lang="cs-CZ" sz="2600" dirty="0"/>
              <a:t>. At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same</a:t>
            </a:r>
            <a:r>
              <a:rPr lang="cs-CZ" sz="2600" dirty="0"/>
              <a:t> </a:t>
            </a:r>
            <a:r>
              <a:rPr lang="cs-CZ" sz="2600" dirty="0" err="1"/>
              <a:t>time</a:t>
            </a:r>
            <a:r>
              <a:rPr lang="cs-CZ" sz="2600" dirty="0"/>
              <a:t>, </a:t>
            </a:r>
            <a:r>
              <a:rPr lang="cs-CZ" sz="2600" dirty="0" err="1"/>
              <a:t>it</a:t>
            </a:r>
            <a:r>
              <a:rPr lang="cs-CZ" sz="2600" dirty="0"/>
              <a:t> </a:t>
            </a:r>
            <a:r>
              <a:rPr lang="cs-CZ" sz="2600" dirty="0" err="1"/>
              <a:t>became</a:t>
            </a:r>
            <a:r>
              <a:rPr lang="cs-CZ" sz="2600" dirty="0"/>
              <a:t> more </a:t>
            </a:r>
            <a:r>
              <a:rPr lang="cs-CZ" sz="2600" dirty="0" err="1"/>
              <a:t>difficult</a:t>
            </a:r>
            <a:r>
              <a:rPr lang="cs-CZ" sz="2600" dirty="0"/>
              <a:t> to </a:t>
            </a:r>
            <a:r>
              <a:rPr lang="cs-CZ" sz="2600" dirty="0" err="1"/>
              <a:t>travel</a:t>
            </a:r>
            <a:r>
              <a:rPr lang="cs-CZ" sz="2600" dirty="0"/>
              <a:t> </a:t>
            </a:r>
            <a:r>
              <a:rPr lang="cs-CZ" sz="2600" dirty="0" err="1"/>
              <a:t>overland</a:t>
            </a:r>
            <a:r>
              <a:rPr lang="cs-CZ" sz="2600" dirty="0"/>
              <a:t>. </a:t>
            </a:r>
            <a:r>
              <a:rPr lang="cs-CZ" sz="2600" dirty="0" err="1"/>
              <a:t>Ship</a:t>
            </a:r>
            <a:r>
              <a:rPr lang="cs-CZ" sz="2600" dirty="0"/>
              <a:t> </a:t>
            </a:r>
            <a:r>
              <a:rPr lang="cs-CZ" sz="2600" dirty="0" err="1"/>
              <a:t>transportation</a:t>
            </a:r>
            <a:r>
              <a:rPr lang="cs-CZ" sz="2600" dirty="0"/>
              <a:t> </a:t>
            </a:r>
            <a:r>
              <a:rPr lang="cs-CZ" sz="2600" dirty="0" err="1"/>
              <a:t>was</a:t>
            </a:r>
            <a:r>
              <a:rPr lang="cs-CZ" sz="2600" dirty="0"/>
              <a:t> </a:t>
            </a:r>
            <a:r>
              <a:rPr lang="cs-CZ" sz="2600" dirty="0" err="1"/>
              <a:t>faster</a:t>
            </a:r>
            <a:r>
              <a:rPr lang="cs-CZ" sz="2600" dirty="0"/>
              <a:t> and more </a:t>
            </a:r>
            <a:r>
              <a:rPr lang="cs-CZ" sz="2600" dirty="0" err="1"/>
              <a:t>economical</a:t>
            </a:r>
            <a:r>
              <a:rPr lang="cs-CZ" sz="2600" dirty="0"/>
              <a:t>;</a:t>
            </a:r>
          </a:p>
          <a:p>
            <a:pPr lvl="0"/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conquest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Byzantium</a:t>
            </a:r>
            <a:r>
              <a:rPr lang="cs-CZ" sz="2600" dirty="0"/>
              <a:t> Empire and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Ottoman</a:t>
            </a:r>
            <a:r>
              <a:rPr lang="cs-CZ" sz="2600" dirty="0"/>
              <a:t> </a:t>
            </a:r>
            <a:r>
              <a:rPr lang="cs-CZ" sz="2600" dirty="0" err="1"/>
              <a:t>control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western </a:t>
            </a:r>
            <a:r>
              <a:rPr lang="cs-CZ" sz="2600" dirty="0" err="1"/>
              <a:t>Asia</a:t>
            </a:r>
            <a:r>
              <a:rPr lang="cs-CZ" sz="2600" dirty="0"/>
              <a:t> </a:t>
            </a:r>
            <a:r>
              <a:rPr lang="cs-CZ" sz="2600" dirty="0" err="1"/>
              <a:t>kept</a:t>
            </a:r>
            <a:r>
              <a:rPr lang="cs-CZ" sz="2600" dirty="0"/>
              <a:t> </a:t>
            </a:r>
            <a:r>
              <a:rPr lang="cs-CZ" sz="2600" dirty="0" err="1"/>
              <a:t>Europe</a:t>
            </a:r>
            <a:r>
              <a:rPr lang="cs-CZ" sz="2600" dirty="0"/>
              <a:t> and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empires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Ming and </a:t>
            </a:r>
            <a:r>
              <a:rPr lang="cs-CZ" sz="2600" dirty="0" err="1"/>
              <a:t>Qing</a:t>
            </a:r>
            <a:r>
              <a:rPr lang="cs-CZ" sz="2600" dirty="0"/>
              <a:t> </a:t>
            </a:r>
            <a:r>
              <a:rPr lang="cs-CZ" sz="2600" dirty="0" err="1"/>
              <a:t>separated</a:t>
            </a:r>
            <a:r>
              <a:rPr lang="cs-CZ" sz="2600" dirty="0"/>
              <a:t> </a:t>
            </a:r>
            <a:r>
              <a:rPr lang="cs-CZ" sz="2600" dirty="0" err="1"/>
              <a:t>from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West</a:t>
            </a:r>
            <a:r>
              <a:rPr lang="cs-CZ" sz="2600" dirty="0"/>
              <a:t>, and </a:t>
            </a:r>
            <a:r>
              <a:rPr lang="cs-CZ" sz="2600" dirty="0" err="1"/>
              <a:t>overland</a:t>
            </a:r>
            <a:r>
              <a:rPr lang="cs-CZ" sz="2600" dirty="0"/>
              <a:t> </a:t>
            </a:r>
            <a:r>
              <a:rPr lang="cs-CZ" sz="2600" dirty="0" err="1"/>
              <a:t>travel</a:t>
            </a:r>
            <a:r>
              <a:rPr lang="cs-CZ" sz="2600" dirty="0"/>
              <a:t> </a:t>
            </a:r>
            <a:r>
              <a:rPr lang="cs-CZ" sz="2600" dirty="0" err="1"/>
              <a:t>became</a:t>
            </a:r>
            <a:r>
              <a:rPr lang="cs-CZ" sz="2600" dirty="0"/>
              <a:t> </a:t>
            </a:r>
            <a:r>
              <a:rPr lang="cs-CZ" sz="2600" dirty="0" err="1"/>
              <a:t>dangerous</a:t>
            </a:r>
            <a:r>
              <a:rPr lang="cs-CZ" sz="2600" dirty="0"/>
              <a:t>. </a:t>
            </a:r>
            <a:r>
              <a:rPr lang="cs-CZ" sz="2600" dirty="0" err="1"/>
              <a:t>While</a:t>
            </a:r>
            <a:r>
              <a:rPr lang="cs-CZ" sz="2600" dirty="0"/>
              <a:t> </a:t>
            </a:r>
            <a:r>
              <a:rPr lang="cs-CZ" sz="2600" dirty="0" err="1"/>
              <a:t>trade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silk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furs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Russians</a:t>
            </a:r>
            <a:r>
              <a:rPr lang="cs-CZ" sz="2600" dirty="0"/>
              <a:t> </a:t>
            </a:r>
            <a:r>
              <a:rPr lang="cs-CZ" sz="2600" dirty="0" err="1"/>
              <a:t>north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original</a:t>
            </a:r>
            <a:r>
              <a:rPr lang="cs-CZ" sz="2600" dirty="0"/>
              <a:t> </a:t>
            </a:r>
            <a:r>
              <a:rPr lang="cs-CZ" sz="2600" dirty="0" err="1"/>
              <a:t>Silk</a:t>
            </a:r>
            <a:r>
              <a:rPr lang="cs-CZ" sz="2600" dirty="0"/>
              <a:t> </a:t>
            </a:r>
            <a:r>
              <a:rPr lang="cs-CZ" sz="2600" dirty="0" err="1"/>
              <a:t>Road</a:t>
            </a:r>
            <a:r>
              <a:rPr lang="cs-CZ" sz="2600" dirty="0"/>
              <a:t> </a:t>
            </a:r>
            <a:r>
              <a:rPr lang="cs-CZ" sz="2600" dirty="0" err="1"/>
              <a:t>continued</a:t>
            </a:r>
            <a:r>
              <a:rPr lang="cs-CZ" sz="2600" dirty="0"/>
              <a:t>, by </a:t>
            </a:r>
            <a:r>
              <a:rPr lang="cs-CZ" sz="2600" b="1" dirty="0" err="1"/>
              <a:t>the</a:t>
            </a:r>
            <a:r>
              <a:rPr lang="cs-CZ" sz="2600" b="1" dirty="0"/>
              <a:t> end </a:t>
            </a:r>
            <a:r>
              <a:rPr lang="cs-CZ" sz="2600" b="1" dirty="0" err="1"/>
              <a:t>of</a:t>
            </a:r>
            <a:r>
              <a:rPr lang="cs-CZ" sz="2600" b="1" dirty="0"/>
              <a:t> </a:t>
            </a:r>
            <a:r>
              <a:rPr lang="cs-CZ" sz="2600" b="1" dirty="0" err="1"/>
              <a:t>the</a:t>
            </a:r>
            <a:r>
              <a:rPr lang="cs-CZ" sz="2600" b="1" dirty="0"/>
              <a:t> </a:t>
            </a:r>
            <a:r>
              <a:rPr lang="cs-CZ" sz="2600" b="1" dirty="0" err="1"/>
              <a:t>fourteenth</a:t>
            </a:r>
            <a:r>
              <a:rPr lang="cs-CZ" sz="2600" b="1" dirty="0"/>
              <a:t> </a:t>
            </a:r>
            <a:r>
              <a:rPr lang="cs-CZ" sz="2600" b="1" dirty="0" err="1"/>
              <a:t>century</a:t>
            </a:r>
            <a:r>
              <a:rPr lang="cs-CZ" sz="2600" dirty="0"/>
              <a:t>, </a:t>
            </a:r>
            <a:r>
              <a:rPr lang="cs-CZ" sz="2600" dirty="0" err="1"/>
              <a:t>trade</a:t>
            </a:r>
            <a:r>
              <a:rPr lang="cs-CZ" sz="2600" dirty="0"/>
              <a:t> and </a:t>
            </a:r>
            <a:r>
              <a:rPr lang="cs-CZ" sz="2600" dirty="0" err="1"/>
              <a:t>travel</a:t>
            </a:r>
            <a:r>
              <a:rPr lang="cs-CZ" sz="2600" dirty="0"/>
              <a:t> </a:t>
            </a:r>
            <a:r>
              <a:rPr lang="cs-CZ" sz="2600" dirty="0" err="1"/>
              <a:t>along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route</a:t>
            </a:r>
            <a:r>
              <a:rPr lang="cs-CZ" sz="2600" dirty="0"/>
              <a:t> had </a:t>
            </a:r>
            <a:r>
              <a:rPr lang="cs-CZ" sz="2600" b="1" dirty="0" err="1"/>
              <a:t>decreased</a:t>
            </a:r>
            <a:r>
              <a:rPr lang="cs-CZ" sz="2600" b="1" dirty="0"/>
              <a:t> </a:t>
            </a:r>
            <a:r>
              <a:rPr lang="cs-CZ" sz="2600" b="1" dirty="0" err="1"/>
              <a:t>significantly</a:t>
            </a:r>
            <a:r>
              <a:rPr lang="cs-CZ" sz="2600" b="1" dirty="0"/>
              <a:t>;</a:t>
            </a:r>
          </a:p>
          <a:p>
            <a:pPr lvl="0"/>
            <a:r>
              <a:rPr lang="cs-CZ" sz="2600" dirty="0" err="1"/>
              <a:t>After</a:t>
            </a:r>
            <a:r>
              <a:rPr lang="cs-CZ" sz="2600" dirty="0"/>
              <a:t> </a:t>
            </a:r>
            <a:r>
              <a:rPr lang="cs-CZ" sz="2600" dirty="0" err="1"/>
              <a:t>this</a:t>
            </a:r>
            <a:r>
              <a:rPr lang="cs-CZ" sz="2600" dirty="0"/>
              <a:t>, </a:t>
            </a:r>
            <a:r>
              <a:rPr lang="cs-CZ" sz="2600" dirty="0" err="1"/>
              <a:t>some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Central</a:t>
            </a:r>
            <a:r>
              <a:rPr lang="cs-CZ" sz="2600" dirty="0"/>
              <a:t> </a:t>
            </a:r>
            <a:r>
              <a:rPr lang="cs-CZ" sz="2600" dirty="0" err="1"/>
              <a:t>Asian</a:t>
            </a:r>
            <a:r>
              <a:rPr lang="cs-CZ" sz="2600" dirty="0"/>
              <a:t> </a:t>
            </a:r>
            <a:r>
              <a:rPr lang="cs-CZ" sz="2600" dirty="0" err="1"/>
              <a:t>Silk</a:t>
            </a:r>
            <a:r>
              <a:rPr lang="cs-CZ" sz="2600" dirty="0"/>
              <a:t> </a:t>
            </a:r>
            <a:r>
              <a:rPr lang="cs-CZ" sz="2600" dirty="0" err="1"/>
              <a:t>Road</a:t>
            </a:r>
            <a:r>
              <a:rPr lang="cs-CZ" sz="2600" dirty="0"/>
              <a:t> </a:t>
            </a:r>
            <a:r>
              <a:rPr lang="cs-CZ" sz="2600" dirty="0" err="1"/>
              <a:t>routes</a:t>
            </a:r>
            <a:r>
              <a:rPr lang="cs-CZ" sz="2600" dirty="0"/>
              <a:t>, </a:t>
            </a:r>
            <a:r>
              <a:rPr lang="cs-CZ" sz="2600" dirty="0" err="1"/>
              <a:t>especially</a:t>
            </a:r>
            <a:r>
              <a:rPr lang="cs-CZ" sz="2600" dirty="0"/>
              <a:t> </a:t>
            </a:r>
            <a:r>
              <a:rPr lang="cs-CZ" sz="2600" dirty="0" err="1"/>
              <a:t>those</a:t>
            </a:r>
            <a:r>
              <a:rPr lang="cs-CZ" sz="2600" dirty="0"/>
              <a:t> in </a:t>
            </a:r>
            <a:r>
              <a:rPr lang="cs-CZ" sz="2600" dirty="0" err="1"/>
              <a:t>high-mountain</a:t>
            </a:r>
            <a:r>
              <a:rPr lang="cs-CZ" sz="2600" dirty="0"/>
              <a:t> </a:t>
            </a:r>
            <a:r>
              <a:rPr lang="cs-CZ" sz="2600" dirty="0" err="1"/>
              <a:t>areas</a:t>
            </a:r>
            <a:r>
              <a:rPr lang="cs-CZ" sz="2600" dirty="0"/>
              <a:t> in </a:t>
            </a:r>
            <a:r>
              <a:rPr lang="cs-CZ" sz="2600" dirty="0" err="1"/>
              <a:t>Tajikistan</a:t>
            </a:r>
            <a:r>
              <a:rPr lang="cs-CZ" sz="2600" dirty="0"/>
              <a:t>, </a:t>
            </a:r>
            <a:r>
              <a:rPr lang="cs-CZ" sz="2600" dirty="0" err="1"/>
              <a:t>Afghanistan</a:t>
            </a:r>
            <a:r>
              <a:rPr lang="cs-CZ" sz="2600" dirty="0"/>
              <a:t>, </a:t>
            </a:r>
            <a:r>
              <a:rPr lang="cs-CZ" sz="2600" dirty="0" err="1"/>
              <a:t>China</a:t>
            </a:r>
            <a:r>
              <a:rPr lang="cs-CZ" sz="2600" dirty="0"/>
              <a:t>, </a:t>
            </a:r>
            <a:r>
              <a:rPr lang="cs-CZ" sz="2600" dirty="0" err="1"/>
              <a:t>Pakistan</a:t>
            </a:r>
            <a:r>
              <a:rPr lang="cs-CZ" sz="2600" dirty="0"/>
              <a:t> and India </a:t>
            </a:r>
            <a:r>
              <a:rPr lang="cs-CZ" sz="2600" dirty="0" err="1"/>
              <a:t>continued</a:t>
            </a:r>
            <a:r>
              <a:rPr lang="cs-CZ" sz="2600" dirty="0"/>
              <a:t> to </a:t>
            </a:r>
            <a:r>
              <a:rPr lang="cs-CZ" sz="2600" dirty="0" err="1"/>
              <a:t>be</a:t>
            </a:r>
            <a:r>
              <a:rPr lang="cs-CZ" sz="2600" dirty="0"/>
              <a:t> </a:t>
            </a:r>
            <a:r>
              <a:rPr lang="cs-CZ" sz="2600" dirty="0" err="1"/>
              <a:t>used</a:t>
            </a:r>
            <a:r>
              <a:rPr lang="cs-CZ" sz="2600" dirty="0"/>
              <a:t> </a:t>
            </a:r>
            <a:r>
              <a:rPr lang="cs-CZ" sz="2600" dirty="0" err="1"/>
              <a:t>until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beginning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20th </a:t>
            </a:r>
            <a:r>
              <a:rPr lang="cs-CZ" sz="2600" dirty="0" err="1"/>
              <a:t>century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9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54ADB3-C729-4CC4-BE1E-E72CE979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Tea Horse Road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C18AFD9-133C-4B2C-9F0C-E36FE6DF6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DC3758-D760-4503-AB25-9B054743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70000" lnSpcReduction="20000"/>
          </a:bodyPr>
          <a:lstStyle/>
          <a:p>
            <a:pPr lvl="0"/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empires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Ming and </a:t>
            </a:r>
            <a:r>
              <a:rPr lang="cs-CZ" dirty="0" err="1">
                <a:solidFill>
                  <a:schemeClr val="bg1"/>
                </a:solidFill>
              </a:rPr>
              <a:t>Qing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dynasties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continued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silk</a:t>
            </a:r>
            <a:r>
              <a:rPr lang="cs-CZ" dirty="0">
                <a:solidFill>
                  <a:schemeClr val="bg1"/>
                </a:solidFill>
              </a:rPr>
              <a:t>, but </a:t>
            </a:r>
            <a:r>
              <a:rPr lang="cs-CZ" dirty="0" err="1">
                <a:solidFill>
                  <a:schemeClr val="bg1"/>
                </a:solidFill>
              </a:rPr>
              <a:t>especially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Tibet and </a:t>
            </a:r>
            <a:r>
              <a:rPr lang="cs-CZ" dirty="0" err="1">
                <a:solidFill>
                  <a:schemeClr val="bg1"/>
                </a:solidFill>
              </a:rPr>
              <a:t>southern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Asia</a:t>
            </a:r>
            <a:r>
              <a:rPr lang="cs-CZ" dirty="0">
                <a:solidFill>
                  <a:schemeClr val="bg1"/>
                </a:solidFill>
              </a:rPr>
              <a:t> via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very </a:t>
            </a:r>
            <a:r>
              <a:rPr lang="cs-CZ" dirty="0" err="1">
                <a:solidFill>
                  <a:schemeClr val="bg1"/>
                </a:solidFill>
              </a:rPr>
              <a:t>old</a:t>
            </a:r>
            <a:r>
              <a:rPr lang="cs-CZ" dirty="0">
                <a:solidFill>
                  <a:schemeClr val="bg1"/>
                </a:solidFill>
              </a:rPr>
              <a:t> </a:t>
            </a:r>
            <a:r>
              <a:rPr lang="cs-CZ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Tea</a:t>
            </a:r>
            <a:r>
              <a:rPr lang="cs-CZ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Horse</a:t>
            </a:r>
            <a:r>
              <a:rPr lang="cs-CZ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Road</a:t>
            </a:r>
            <a:r>
              <a:rPr lang="cs-CZ" dirty="0">
                <a:solidFill>
                  <a:schemeClr val="bg1"/>
                </a:solidFill>
              </a:rPr>
              <a:t> (</a:t>
            </a:r>
            <a:r>
              <a:rPr lang="cs-CZ" dirty="0" err="1">
                <a:solidFill>
                  <a:schemeClr val="bg1"/>
                </a:solidFill>
              </a:rPr>
              <a:t>Chama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Chinese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routes</a:t>
            </a:r>
            <a:r>
              <a:rPr lang="cs-CZ" dirty="0">
                <a:solidFill>
                  <a:schemeClr val="bg1"/>
                </a:solidFill>
              </a:rPr>
              <a:t>. </a:t>
            </a:r>
            <a:r>
              <a:rPr lang="cs-CZ" dirty="0" err="1">
                <a:solidFill>
                  <a:schemeClr val="bg1"/>
                </a:solidFill>
              </a:rPr>
              <a:t>This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route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also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called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"</a:t>
            </a:r>
            <a:r>
              <a:rPr lang="cs-CZ" dirty="0" err="1">
                <a:solidFill>
                  <a:schemeClr val="bg1"/>
                </a:solidFill>
              </a:rPr>
              <a:t>Southern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Silk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Road</a:t>
            </a:r>
            <a:r>
              <a:rPr lang="cs-CZ" dirty="0">
                <a:solidFill>
                  <a:schemeClr val="bg1"/>
                </a:solidFill>
              </a:rPr>
              <a:t>.";</a:t>
            </a:r>
          </a:p>
          <a:p>
            <a:pPr lvl="0"/>
            <a:r>
              <a:rPr lang="cs-CZ" dirty="0" err="1">
                <a:solidFill>
                  <a:schemeClr val="bg1"/>
                </a:solidFill>
              </a:rPr>
              <a:t>Yunnan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Sichuan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were</a:t>
            </a:r>
            <a:r>
              <a:rPr lang="cs-CZ" dirty="0">
                <a:solidFill>
                  <a:schemeClr val="bg1"/>
                </a:solidFill>
              </a:rPr>
              <a:t> big </a:t>
            </a:r>
            <a:r>
              <a:rPr lang="cs-CZ" dirty="0" err="1">
                <a:solidFill>
                  <a:schemeClr val="bg1"/>
                </a:solidFill>
              </a:rPr>
              <a:t>exporters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for</a:t>
            </a:r>
            <a:r>
              <a:rPr lang="cs-CZ" dirty="0">
                <a:solidFill>
                  <a:schemeClr val="bg1"/>
                </a:solidFill>
              </a:rPr>
              <a:t> more </a:t>
            </a:r>
            <a:r>
              <a:rPr lang="cs-CZ" dirty="0" err="1">
                <a:solidFill>
                  <a:schemeClr val="bg1"/>
                </a:solidFill>
              </a:rPr>
              <a:t>than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thousand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years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Tibetan</a:t>
            </a:r>
            <a:r>
              <a:rPr lang="cs-CZ" dirty="0">
                <a:solidFill>
                  <a:schemeClr val="bg1"/>
                </a:solidFill>
              </a:rPr>
              <a:t> Empire. In return,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Tibetans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exported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horses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various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products</a:t>
            </a:r>
            <a:r>
              <a:rPr lang="cs-CZ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cs-CZ" dirty="0" err="1">
                <a:solidFill>
                  <a:schemeClr val="bg1"/>
                </a:solidFill>
              </a:rPr>
              <a:t>However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during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modern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maritime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availability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Indian and Ceylon </a:t>
            </a:r>
            <a:r>
              <a:rPr lang="cs-CZ" dirty="0" err="1">
                <a:solidFill>
                  <a:schemeClr val="bg1"/>
                </a:solidFill>
              </a:rPr>
              <a:t>tea</a:t>
            </a:r>
            <a:r>
              <a:rPr lang="cs-CZ" dirty="0">
                <a:solidFill>
                  <a:schemeClr val="bg1"/>
                </a:solidFill>
              </a:rPr>
              <a:t> made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Horse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route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obsolete</a:t>
            </a:r>
            <a:r>
              <a:rPr lang="cs-CZ" dirty="0">
                <a:solidFill>
                  <a:schemeClr val="bg1"/>
                </a:solidFill>
              </a:rPr>
              <a:t>;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87B2C5-D3AF-4122-BF83-755B6655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New Silk Road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0A139E88-601E-4AAE-B8D4-EFDE1615F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" r="1" b="93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D8DA14-F4F5-477B-91DF-83A08085B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Silk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Road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Economic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Belt</a:t>
            </a:r>
            <a:r>
              <a:rPr lang="cs-CZ" sz="2400" dirty="0">
                <a:solidFill>
                  <a:schemeClr val="bg1"/>
                </a:solidFill>
              </a:rPr>
              <a:t>;</a:t>
            </a:r>
          </a:p>
          <a:p>
            <a:r>
              <a:rPr lang="cs-CZ" sz="2400" dirty="0">
                <a:solidFill>
                  <a:schemeClr val="bg1"/>
                </a:solidFill>
              </a:rPr>
              <a:t>21st </a:t>
            </a:r>
            <a:r>
              <a:rPr lang="cs-CZ" sz="2400" dirty="0" err="1">
                <a:solidFill>
                  <a:schemeClr val="bg1"/>
                </a:solidFill>
              </a:rPr>
              <a:t>Century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Maritime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Silk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Road</a:t>
            </a:r>
            <a:r>
              <a:rPr lang="cs-CZ" sz="2400" dirty="0">
                <a:solidFill>
                  <a:schemeClr val="bg1"/>
                </a:solidFill>
              </a:rPr>
              <a:t>;</a:t>
            </a:r>
          </a:p>
          <a:p>
            <a:r>
              <a:rPr lang="cs-CZ" sz="2400" dirty="0">
                <a:solidFill>
                  <a:schemeClr val="bg1"/>
                </a:solidFill>
              </a:rPr>
              <a:t>More </a:t>
            </a:r>
            <a:r>
              <a:rPr lang="cs-CZ" sz="2400" dirty="0" err="1">
                <a:solidFill>
                  <a:schemeClr val="bg1"/>
                </a:solidFill>
              </a:rPr>
              <a:t>generally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Belt</a:t>
            </a:r>
            <a:r>
              <a:rPr lang="cs-CZ" sz="2400" dirty="0">
                <a:solidFill>
                  <a:schemeClr val="bg1"/>
                </a:solidFill>
              </a:rPr>
              <a:t> and </a:t>
            </a:r>
            <a:r>
              <a:rPr lang="cs-CZ" sz="2400" dirty="0" err="1">
                <a:solidFill>
                  <a:schemeClr val="bg1"/>
                </a:solidFill>
              </a:rPr>
              <a:t>Road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Initiative</a:t>
            </a:r>
            <a:r>
              <a:rPr lang="cs-CZ" sz="2400" dirty="0">
                <a:solidFill>
                  <a:schemeClr val="bg1"/>
                </a:solidFill>
              </a:rPr>
              <a:t>;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2335C-9272-4929-8873-06699367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Belt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FA7B87-3359-4350-9C20-C7070185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 has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directions</a:t>
            </a:r>
            <a:r>
              <a:rPr lang="cs-CZ" dirty="0"/>
              <a:t>.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to </a:t>
            </a:r>
            <a:r>
              <a:rPr lang="cs-CZ" dirty="0" err="1"/>
              <a:t>promote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,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cs-CZ" dirty="0" err="1"/>
              <a:t>Russia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strives</a:t>
            </a:r>
            <a:r>
              <a:rPr lang="cs-CZ" dirty="0"/>
              <a:t> to </a:t>
            </a:r>
            <a:r>
              <a:rPr lang="cs-CZ" dirty="0" err="1"/>
              <a:t>connect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Persian</a:t>
            </a:r>
            <a:r>
              <a:rPr lang="cs-CZ" dirty="0"/>
              <a:t> </a:t>
            </a:r>
            <a:r>
              <a:rPr lang="cs-CZ" dirty="0" err="1"/>
              <a:t>Gulf</a:t>
            </a:r>
            <a:r>
              <a:rPr lang="cs-CZ" dirty="0"/>
              <a:t>,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Mediterranean</a:t>
            </a:r>
            <a:r>
              <a:rPr lang="cs-CZ" dirty="0"/>
              <a:t> and </a:t>
            </a:r>
            <a:r>
              <a:rPr lang="cs-CZ" dirty="0" err="1"/>
              <a:t>Central</a:t>
            </a:r>
            <a:r>
              <a:rPr lang="cs-CZ" dirty="0"/>
              <a:t> and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 </a:t>
            </a:r>
            <a:r>
              <a:rPr lang="cs-CZ" dirty="0" err="1"/>
              <a:t>Thirdly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linksbetween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and </a:t>
            </a:r>
            <a:r>
              <a:rPr lang="cs-CZ" dirty="0" err="1"/>
              <a:t>South</a:t>
            </a:r>
            <a:r>
              <a:rPr lang="cs-CZ" dirty="0"/>
              <a:t> East 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Indian </a:t>
            </a:r>
            <a:r>
              <a:rPr lang="cs-CZ" dirty="0" err="1"/>
              <a:t>Ocean</a:t>
            </a:r>
            <a:r>
              <a:rPr lang="cs-CZ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6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C46F4-F111-42B5-B5C6-82324815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21st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</a:t>
            </a:r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Pearls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FE269D-4932-48BA-AD3D-879424BF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21st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tends</a:t>
            </a:r>
            <a:r>
              <a:rPr lang="cs-CZ" dirty="0"/>
              <a:t> to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(</a:t>
            </a:r>
            <a:r>
              <a:rPr lang="cs-CZ" dirty="0" err="1"/>
              <a:t>eastern</a:t>
            </a:r>
            <a:r>
              <a:rPr lang="cs-CZ" dirty="0"/>
              <a:t>) </a:t>
            </a:r>
            <a:r>
              <a:rPr lang="cs-CZ" dirty="0" err="1"/>
              <a:t>coast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and </a:t>
            </a:r>
            <a:r>
              <a:rPr lang="cs-CZ" dirty="0" err="1"/>
              <a:t>Europe</a:t>
            </a:r>
            <a:r>
              <a:rPr lang="cs-CZ" dirty="0"/>
              <a:t> via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Indian </a:t>
            </a:r>
            <a:r>
              <a:rPr lang="cs-CZ" dirty="0" err="1"/>
              <a:t>Ocean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(</a:t>
            </a:r>
            <a:r>
              <a:rPr lang="cs-CZ" dirty="0" err="1"/>
              <a:t>southern</a:t>
            </a:r>
            <a:r>
              <a:rPr lang="cs-CZ" dirty="0"/>
              <a:t>) </a:t>
            </a:r>
            <a:r>
              <a:rPr lang="cs-CZ" dirty="0" err="1"/>
              <a:t>China’s</a:t>
            </a:r>
            <a:r>
              <a:rPr lang="cs-CZ" dirty="0"/>
              <a:t> </a:t>
            </a:r>
            <a:r>
              <a:rPr lang="cs-CZ" dirty="0" err="1"/>
              <a:t>coast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;</a:t>
            </a:r>
          </a:p>
          <a:p>
            <a:pPr lvl="0"/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Pearls</a:t>
            </a:r>
            <a:r>
              <a:rPr lang="cs-CZ" dirty="0"/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4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C9AE7-FA1F-47F9-B5B5-B02BEAF1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/>
              <a:t>String of Pearls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C867AF-E92A-4573-9D9D-EEE067C80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858169"/>
            <a:ext cx="8934450" cy="4286250"/>
          </a:xfrm>
        </p:spPr>
      </p:pic>
    </p:spTree>
    <p:extLst>
      <p:ext uri="{BB962C8B-B14F-4D97-AF65-F5344CB8AC3E}">
        <p14:creationId xmlns:p14="http://schemas.microsoft.com/office/powerpoint/2010/main" val="29286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8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F6B87D-A9F7-49FC-B749-EBD3EB7D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sz="4100">
                <a:solidFill>
                  <a:srgbClr val="FFFFFF"/>
                </a:solidFill>
              </a:rPr>
              <a:t>TRACECA - Transport Corridor Europe-Caucasus-Asia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CE65410-FDA4-4442-962E-6D299A169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4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35D525-9DF3-494C-9592-E9395006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13 </a:t>
            </a:r>
            <a:r>
              <a:rPr lang="cs-CZ" sz="2400" dirty="0" err="1">
                <a:solidFill>
                  <a:schemeClr val="bg1"/>
                </a:solidFill>
              </a:rPr>
              <a:t>member-states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“Basic </a:t>
            </a:r>
            <a:r>
              <a:rPr lang="cs-CZ" sz="2400" dirty="0" err="1">
                <a:solidFill>
                  <a:schemeClr val="bg1"/>
                </a:solidFill>
              </a:rPr>
              <a:t>Multilateral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Agreement</a:t>
            </a:r>
            <a:r>
              <a:rPr lang="cs-CZ" sz="2400" dirty="0">
                <a:solidFill>
                  <a:schemeClr val="bg1"/>
                </a:solidFill>
              </a:rPr>
              <a:t> on International Transport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Development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Europe-the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Caucasus-Asia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Corridor</a:t>
            </a:r>
            <a:r>
              <a:rPr lang="cs-CZ" sz="2400" dirty="0">
                <a:solidFill>
                  <a:schemeClr val="bg1"/>
                </a:solidFill>
              </a:rPr>
              <a:t>” (MLA TRACECA): </a:t>
            </a:r>
            <a:r>
              <a:rPr lang="cs-CZ" sz="2400" dirty="0" err="1">
                <a:solidFill>
                  <a:schemeClr val="bg1"/>
                </a:solidFill>
              </a:rPr>
              <a:t>Armenia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Azerbaijan</a:t>
            </a:r>
            <a:r>
              <a:rPr lang="cs-CZ" sz="2400" dirty="0">
                <a:solidFill>
                  <a:schemeClr val="bg1"/>
                </a:solidFill>
              </a:rPr>
              <a:t>, Georgia, </a:t>
            </a:r>
            <a:r>
              <a:rPr lang="cs-CZ" sz="2400" dirty="0" err="1">
                <a:solidFill>
                  <a:schemeClr val="bg1"/>
                </a:solidFill>
              </a:rPr>
              <a:t>Iran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Kazakhstan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Kyrgyzstan</a:t>
            </a:r>
            <a:r>
              <a:rPr lang="cs-CZ" sz="2400" dirty="0">
                <a:solidFill>
                  <a:schemeClr val="bg1"/>
                </a:solidFill>
              </a:rPr>
              <a:t>, Moldova, </a:t>
            </a:r>
            <a:r>
              <a:rPr lang="cs-CZ" sz="2400" dirty="0" err="1">
                <a:solidFill>
                  <a:schemeClr val="bg1"/>
                </a:solidFill>
              </a:rPr>
              <a:t>Romania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Tajikistan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Turkey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err="1">
                <a:solidFill>
                  <a:schemeClr val="bg1"/>
                </a:solidFill>
              </a:rPr>
              <a:t>Ukraine</a:t>
            </a:r>
            <a:r>
              <a:rPr lang="cs-CZ" sz="2400" dirty="0">
                <a:solidFill>
                  <a:schemeClr val="bg1"/>
                </a:solidFill>
              </a:rPr>
              <a:t> and </a:t>
            </a:r>
            <a:r>
              <a:rPr lang="cs-CZ" sz="2400" dirty="0" err="1">
                <a:solidFill>
                  <a:schemeClr val="bg1"/>
                </a:solidFill>
              </a:rPr>
              <a:t>Uzbekistan</a:t>
            </a:r>
            <a:r>
              <a:rPr lang="cs-CZ" sz="2400" dirty="0">
                <a:solidFill>
                  <a:schemeClr val="bg1"/>
                </a:solidFill>
              </a:rPr>
              <a:t>;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C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F62CA4-BF80-448C-B17F-78E447E1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Cotton Route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5E44DA20-E795-4FF8-9BAF-04B9047E5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 r="1" b="590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DB55B-587F-4FD1-9854-31597528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850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New </a:t>
            </a:r>
            <a:r>
              <a:rPr lang="cs-CZ" dirty="0" err="1">
                <a:solidFill>
                  <a:schemeClr val="bg1"/>
                </a:solidFill>
              </a:rPr>
              <a:t>Delhi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now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looking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counter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Beijing</a:t>
            </a:r>
            <a:r>
              <a:rPr lang="cs-CZ" dirty="0">
                <a:solidFill>
                  <a:schemeClr val="bg1"/>
                </a:solidFill>
              </a:rPr>
              <a:t> influence in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Indian </a:t>
            </a:r>
            <a:r>
              <a:rPr lang="cs-CZ" dirty="0" err="1">
                <a:solidFill>
                  <a:schemeClr val="bg1"/>
                </a:solidFill>
              </a:rPr>
              <a:t>Ocean</a:t>
            </a:r>
            <a:r>
              <a:rPr lang="cs-CZ" dirty="0">
                <a:solidFill>
                  <a:schemeClr val="bg1"/>
                </a:solidFill>
              </a:rPr>
              <a:t> region by </a:t>
            </a:r>
            <a:r>
              <a:rPr lang="cs-CZ" dirty="0" err="1">
                <a:solidFill>
                  <a:schemeClr val="bg1"/>
                </a:solidFill>
              </a:rPr>
              <a:t>reviving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Cotton</a:t>
            </a:r>
            <a:r>
              <a:rPr lang="cs-CZ" dirty="0">
                <a:solidFill>
                  <a:schemeClr val="bg1"/>
                </a:solidFill>
              </a:rPr>
              <a:t> Route to </a:t>
            </a:r>
            <a:r>
              <a:rPr lang="cs-CZ" dirty="0" err="1">
                <a:solidFill>
                  <a:schemeClr val="bg1"/>
                </a:solidFill>
              </a:rPr>
              <a:t>boost</a:t>
            </a:r>
            <a:r>
              <a:rPr lang="cs-CZ" dirty="0">
                <a:solidFill>
                  <a:schemeClr val="bg1"/>
                </a:solidFill>
              </a:rPr>
              <a:t> relations and </a:t>
            </a:r>
            <a:r>
              <a:rPr lang="cs-CZ" dirty="0" err="1">
                <a:solidFill>
                  <a:schemeClr val="bg1"/>
                </a:solidFill>
              </a:rPr>
              <a:t>exploit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trade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potential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nations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across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Indian </a:t>
            </a:r>
            <a:r>
              <a:rPr lang="cs-CZ" dirty="0" err="1">
                <a:solidFill>
                  <a:schemeClr val="bg1"/>
                </a:solidFill>
              </a:rPr>
              <a:t>Ocean</a:t>
            </a:r>
            <a:r>
              <a:rPr lang="cs-CZ" dirty="0">
                <a:solidFill>
                  <a:schemeClr val="bg1"/>
                </a:solidFill>
              </a:rPr>
              <a:t> region;</a:t>
            </a:r>
          </a:p>
          <a:p>
            <a:r>
              <a:rPr lang="cs-CZ" dirty="0" err="1">
                <a:solidFill>
                  <a:schemeClr val="bg1"/>
                </a:solidFill>
              </a:rPr>
              <a:t>Apart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from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Cotton</a:t>
            </a:r>
            <a:r>
              <a:rPr lang="cs-CZ" dirty="0">
                <a:solidFill>
                  <a:schemeClr val="bg1"/>
                </a:solidFill>
              </a:rPr>
              <a:t> Route, India </a:t>
            </a:r>
            <a:r>
              <a:rPr lang="cs-CZ" dirty="0" err="1">
                <a:solidFill>
                  <a:schemeClr val="bg1"/>
                </a:solidFill>
              </a:rPr>
              <a:t>will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also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launch</a:t>
            </a:r>
            <a:r>
              <a:rPr lang="cs-CZ" dirty="0">
                <a:solidFill>
                  <a:schemeClr val="bg1"/>
                </a:solidFill>
              </a:rPr>
              <a:t> Project </a:t>
            </a:r>
            <a:r>
              <a:rPr lang="cs-CZ" dirty="0" err="1">
                <a:solidFill>
                  <a:schemeClr val="bg1"/>
                </a:solidFill>
              </a:rPr>
              <a:t>Mausam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expand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ancient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maritime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route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linkages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cultural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links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neighbouring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nations</a:t>
            </a: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8B59064-039E-4B56-BC0E-03ECA8035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23FA4-3126-40B1-830F-C82762EE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Eurasian Economic Union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3DA60-599C-456F-A1F1-43CDFA0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Ancient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</a:t>
            </a:r>
            <a:r>
              <a:rPr lang="cs-CZ" dirty="0" err="1"/>
              <a:t>Tea</a:t>
            </a:r>
            <a:r>
              <a:rPr lang="cs-CZ" dirty="0"/>
              <a:t> </a:t>
            </a:r>
            <a:r>
              <a:rPr lang="cs-CZ" dirty="0" err="1"/>
              <a:t>Horse</a:t>
            </a:r>
            <a:r>
              <a:rPr lang="cs-CZ" dirty="0"/>
              <a:t> </a:t>
            </a:r>
            <a:r>
              <a:rPr lang="cs-CZ" dirty="0" err="1"/>
              <a:t>Road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653594-3E0D-4C37-A038-5C0FFE3A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Gansu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Hexi</a:t>
            </a:r>
            <a:r>
              <a:rPr lang="cs-CZ" dirty="0"/>
              <a:t>) </a:t>
            </a:r>
            <a:r>
              <a:rPr lang="cs-CZ" dirty="0" err="1"/>
              <a:t>Corridor</a:t>
            </a:r>
            <a:r>
              <a:rPr lang="cs-CZ" dirty="0"/>
              <a:t>, </a:t>
            </a:r>
            <a:r>
              <a:rPr lang="cs-CZ" dirty="0" err="1"/>
              <a:t>extended</a:t>
            </a:r>
            <a:r>
              <a:rPr lang="cs-CZ" dirty="0"/>
              <a:t> </a:t>
            </a:r>
            <a:r>
              <a:rPr lang="cs-CZ" dirty="0" err="1"/>
              <a:t>westwards</a:t>
            </a:r>
            <a:r>
              <a:rPr lang="cs-CZ" dirty="0"/>
              <a:t> to </a:t>
            </a:r>
            <a:r>
              <a:rPr lang="cs-CZ" dirty="0" err="1"/>
              <a:t>Xinjiang</a:t>
            </a:r>
            <a:r>
              <a:rPr lang="cs-CZ" dirty="0"/>
              <a:t>, and </a:t>
            </a:r>
            <a:r>
              <a:rPr lang="cs-CZ" dirty="0" err="1"/>
              <a:t>then</a:t>
            </a:r>
            <a:r>
              <a:rPr lang="cs-CZ" dirty="0"/>
              <a:t> split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routes</a:t>
            </a:r>
            <a:r>
              <a:rPr lang="cs-CZ" dirty="0"/>
              <a:t>;</a:t>
            </a:r>
          </a:p>
          <a:p>
            <a:r>
              <a:rPr lang="cs-CZ" dirty="0" err="1"/>
              <a:t>Tea</a:t>
            </a:r>
            <a:r>
              <a:rPr lang="cs-CZ" dirty="0"/>
              <a:t> </a:t>
            </a:r>
            <a:r>
              <a:rPr lang="cs-CZ" dirty="0" err="1"/>
              <a:t>Horse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Yunnan</a:t>
            </a:r>
            <a:r>
              <a:rPr lang="cs-CZ" dirty="0"/>
              <a:t> and </a:t>
            </a:r>
            <a:r>
              <a:rPr lang="cs-CZ" dirty="0" err="1"/>
              <a:t>Sichuan</a:t>
            </a:r>
            <a:r>
              <a:rPr lang="cs-CZ" dirty="0"/>
              <a:t> and </a:t>
            </a:r>
            <a:r>
              <a:rPr lang="cs-CZ" dirty="0" err="1"/>
              <a:t>crosses</a:t>
            </a:r>
            <a:r>
              <a:rPr lang="cs-CZ" dirty="0"/>
              <a:t> Tibet;</a:t>
            </a:r>
          </a:p>
          <a:p>
            <a:r>
              <a:rPr lang="cs-CZ" dirty="0" err="1"/>
              <a:t>Around</a:t>
            </a:r>
            <a:r>
              <a:rPr lang="cs-CZ" dirty="0"/>
              <a:t> 300 BC, </a:t>
            </a:r>
            <a:r>
              <a:rPr lang="cs-CZ" dirty="0" err="1"/>
              <a:t>civilizations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</a:t>
            </a:r>
            <a:r>
              <a:rPr lang="cs-CZ" dirty="0" err="1"/>
              <a:t>Ancient</a:t>
            </a:r>
            <a:r>
              <a:rPr lang="cs-CZ" dirty="0"/>
              <a:t> </a:t>
            </a:r>
            <a:r>
              <a:rPr lang="cs-CZ" dirty="0" err="1"/>
              <a:t>Greece</a:t>
            </a:r>
            <a:r>
              <a:rPr lang="cs-CZ" dirty="0"/>
              <a:t>, </a:t>
            </a:r>
            <a:r>
              <a:rPr lang="cs-CZ" dirty="0" err="1"/>
              <a:t>Persia</a:t>
            </a:r>
            <a:r>
              <a:rPr lang="cs-CZ" dirty="0"/>
              <a:t>, </a:t>
            </a:r>
            <a:r>
              <a:rPr lang="cs-CZ" dirty="0" err="1"/>
              <a:t>Yuezhi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Qin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controlled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eastern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Gansu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-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huge</a:t>
            </a:r>
            <a:r>
              <a:rPr lang="cs-CZ" dirty="0"/>
              <a:t> very long </a:t>
            </a:r>
            <a:r>
              <a:rPr lang="cs-CZ" dirty="0" err="1"/>
              <a:t>valley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extends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Luoyang</a:t>
            </a:r>
            <a:r>
              <a:rPr lang="cs-CZ" dirty="0"/>
              <a:t> to </a:t>
            </a:r>
            <a:r>
              <a:rPr lang="cs-CZ" dirty="0" err="1"/>
              <a:t>Xinjiang</a:t>
            </a:r>
            <a:r>
              <a:rPr lang="cs-CZ" dirty="0"/>
              <a:t>;</a:t>
            </a:r>
          </a:p>
          <a:p>
            <a:r>
              <a:rPr lang="cs-CZ" dirty="0" err="1"/>
              <a:t>important</a:t>
            </a:r>
            <a:r>
              <a:rPr lang="cs-CZ" dirty="0"/>
              <a:t> and </a:t>
            </a:r>
            <a:r>
              <a:rPr lang="cs-CZ" dirty="0" err="1"/>
              <a:t>famous</a:t>
            </a:r>
            <a:r>
              <a:rPr lang="cs-CZ" dirty="0"/>
              <a:t> in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Sogdian</a:t>
            </a:r>
            <a:r>
              <a:rPr lang="cs-CZ" dirty="0"/>
              <a:t> Empire;</a:t>
            </a:r>
          </a:p>
        </p:txBody>
      </p:sp>
    </p:spTree>
    <p:extLst>
      <p:ext uri="{BB962C8B-B14F-4D97-AF65-F5344CB8AC3E}">
        <p14:creationId xmlns:p14="http://schemas.microsoft.com/office/powerpoint/2010/main" val="1219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4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A7C377-B128-479E-B551-AB683F71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Shanghai Cooperation Organisation 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E822780-0955-4DB8-8073-D4AF69377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57" y="961812"/>
            <a:ext cx="668608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Zástupný symbol pro obsah 4">
            <a:extLst>
              <a:ext uri="{FF2B5EF4-FFF2-40B4-BE49-F238E27FC236}">
                <a16:creationId xmlns:a16="http://schemas.microsoft.com/office/drawing/2014/main" id="{9FCAE0A7-6005-4E36-BA3C-D4615FA7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AA6878BB-6E3A-424C-98C8-68DB75BAC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cs-CZ" sz="5400" dirty="0">
                <a:solidFill>
                  <a:srgbClr val="000000"/>
                </a:solidFill>
              </a:rPr>
              <a:t>SILK ROAD</a:t>
            </a:r>
            <a:endParaRPr lang="en-US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D17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234C83-2159-469A-A158-D9F6F9B2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Sogdian territories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32830A2-9F65-4C5E-A4AA-1CC333D6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54038"/>
            <a:ext cx="7188199" cy="45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0E972-82C3-4650-9482-E83442A5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Han Dynasty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7F7C3-7F9F-4B7E-A7F8-21DA56598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commenced</a:t>
            </a:r>
            <a:r>
              <a:rPr lang="cs-CZ" dirty="0"/>
              <a:t> in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General </a:t>
            </a:r>
            <a:r>
              <a:rPr lang="cs-CZ" dirty="0" err="1"/>
              <a:t>of</a:t>
            </a:r>
            <a:r>
              <a:rPr lang="cs-CZ" dirty="0"/>
              <a:t> Han Dynasty </a:t>
            </a:r>
            <a:r>
              <a:rPr lang="cs-CZ" dirty="0" err="1"/>
              <a:t>Zhang</a:t>
            </a:r>
            <a:r>
              <a:rPr lang="cs-CZ" dirty="0"/>
              <a:t> </a:t>
            </a:r>
            <a:r>
              <a:rPr lang="cs-CZ" dirty="0" err="1"/>
              <a:t>Qian</a:t>
            </a:r>
            <a:r>
              <a:rPr lang="cs-CZ" dirty="0"/>
              <a:t> (200–114 BC);</a:t>
            </a:r>
          </a:p>
          <a:p>
            <a:r>
              <a:rPr lang="cs-CZ" dirty="0" err="1"/>
              <a:t>Zhang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envoy</a:t>
            </a:r>
            <a:r>
              <a:rPr lang="cs-CZ" dirty="0"/>
              <a:t> to </a:t>
            </a:r>
            <a:r>
              <a:rPr lang="cs-CZ" dirty="0" err="1"/>
              <a:t>build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 and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former</a:t>
            </a:r>
            <a:r>
              <a:rPr lang="cs-CZ" dirty="0"/>
              <a:t> </a:t>
            </a:r>
            <a:r>
              <a:rPr lang="cs-CZ" dirty="0" err="1"/>
              <a:t>allies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Yuezhi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had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Xinjiang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Gansu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;</a:t>
            </a:r>
          </a:p>
          <a:p>
            <a:r>
              <a:rPr lang="cs-CZ" dirty="0" err="1"/>
              <a:t>Yuezhi</a:t>
            </a:r>
            <a:r>
              <a:rPr lang="cs-CZ" dirty="0"/>
              <a:t> </a:t>
            </a:r>
            <a:r>
              <a:rPr lang="cs-CZ" dirty="0" err="1"/>
              <a:t>founded</a:t>
            </a:r>
            <a:r>
              <a:rPr lang="cs-CZ" dirty="0"/>
              <a:t>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Kushan</a:t>
            </a:r>
            <a:r>
              <a:rPr lang="cs-CZ" dirty="0"/>
              <a:t> Empire in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CA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A1DCB1-2779-43A1-B25B-BA3153AA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Gansu Corridor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FE02E67-E766-4F52-B028-023E314C3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961812"/>
            <a:ext cx="640387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Zástupný symbol pro obsah 4">
            <a:extLst>
              <a:ext uri="{FF2B5EF4-FFF2-40B4-BE49-F238E27FC236}">
                <a16:creationId xmlns:a16="http://schemas.microsoft.com/office/drawing/2014/main" id="{CBD9EA05-1754-4DF0-80B5-1A4ACC2A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0" r="1" b="11438"/>
          <a:stretch/>
        </p:blipFill>
        <p:spPr>
          <a:xfrm>
            <a:off x="1309171" y="643466"/>
            <a:ext cx="95736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4BEAD-3E4F-41B9-8999-DE4A3E7B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Tang Dynasty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082522-9328-4C5E-B3F2-3AC311EA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early 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Tang Dynasty</a:t>
            </a:r>
            <a:r>
              <a:rPr lang="cs-CZ" dirty="0"/>
              <a:t> (618–917) </a:t>
            </a:r>
            <a:r>
              <a:rPr lang="cs-CZ" dirty="0" err="1"/>
              <a:t>era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in </a:t>
            </a:r>
            <a:r>
              <a:rPr lang="cs-CZ" dirty="0" err="1"/>
              <a:t>Xinjiang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controlled</a:t>
            </a:r>
            <a:r>
              <a:rPr lang="cs-CZ" dirty="0"/>
              <a:t> by </a:t>
            </a:r>
            <a:r>
              <a:rPr lang="cs-CZ" dirty="0" err="1"/>
              <a:t>Turkic</a:t>
            </a:r>
            <a:r>
              <a:rPr lang="cs-CZ" dirty="0"/>
              <a:t> </a:t>
            </a:r>
            <a:r>
              <a:rPr lang="cs-CZ" dirty="0" err="1"/>
              <a:t>tribes</a:t>
            </a:r>
            <a:r>
              <a:rPr lang="cs-CZ" dirty="0"/>
              <a:t>.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allied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in </a:t>
            </a:r>
            <a:r>
              <a:rPr lang="cs-CZ" dirty="0" err="1"/>
              <a:t>Xinjiang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Tang;</a:t>
            </a:r>
          </a:p>
          <a:p>
            <a:pPr lvl="0"/>
            <a:r>
              <a:rPr lang="cs-CZ" dirty="0" err="1"/>
              <a:t>The</a:t>
            </a:r>
            <a:r>
              <a:rPr lang="cs-CZ" dirty="0"/>
              <a:t> Tang Dynasty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conquered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Turkic</a:t>
            </a:r>
            <a:r>
              <a:rPr lang="cs-CZ" dirty="0"/>
              <a:t> </a:t>
            </a:r>
            <a:r>
              <a:rPr lang="cs-CZ" dirty="0" err="1"/>
              <a:t>tribes</a:t>
            </a:r>
            <a:r>
              <a:rPr lang="cs-CZ" dirty="0"/>
              <a:t>, </a:t>
            </a:r>
            <a:r>
              <a:rPr lang="cs-CZ" dirty="0" err="1"/>
              <a:t>reopened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, and </a:t>
            </a:r>
            <a:r>
              <a:rPr lang="cs-CZ" dirty="0" err="1"/>
              <a:t>promoted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.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boomed</a:t>
            </a:r>
            <a:r>
              <a:rPr lang="cs-CZ" dirty="0"/>
              <a:t>;</a:t>
            </a:r>
          </a:p>
          <a:p>
            <a:pPr lvl="0"/>
            <a:r>
              <a:rPr lang="cs-CZ" dirty="0" err="1"/>
              <a:t>The</a:t>
            </a:r>
            <a:r>
              <a:rPr lang="cs-CZ" dirty="0"/>
              <a:t> Tang Empire </a:t>
            </a:r>
            <a:r>
              <a:rPr lang="cs-CZ" dirty="0" err="1"/>
              <a:t>ended</a:t>
            </a:r>
            <a:r>
              <a:rPr lang="cs-CZ" dirty="0"/>
              <a:t> in 907,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followed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Song Empire</a:t>
            </a:r>
            <a:r>
              <a:rPr lang="cs-CZ" dirty="0"/>
              <a:t> </a:t>
            </a:r>
            <a:r>
              <a:rPr lang="cs-CZ" dirty="0" err="1"/>
              <a:t>arose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Song Empire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powerful</a:t>
            </a:r>
            <a:r>
              <a:rPr lang="cs-CZ" dirty="0"/>
              <a:t>, but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didn't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Gansu</a:t>
            </a:r>
            <a:r>
              <a:rPr lang="cs-CZ" dirty="0"/>
              <a:t> </a:t>
            </a:r>
            <a:r>
              <a:rPr lang="cs-CZ" dirty="0" err="1"/>
              <a:t>Corridor</a:t>
            </a:r>
            <a:r>
              <a:rPr lang="cs-CZ" dirty="0"/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2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85C21-A1AF-450B-B8D7-AF259EE3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and </a:t>
            </a:r>
            <a:r>
              <a:rPr lang="cs-CZ" dirty="0" err="1"/>
              <a:t>Mongols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DEE4D-7477-4BC3-8F2D-6FAFE6B5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err="1"/>
              <a:t>Then</a:t>
            </a:r>
            <a:r>
              <a:rPr lang="cs-CZ" dirty="0"/>
              <a:t>, in 1127, </a:t>
            </a:r>
            <a:r>
              <a:rPr lang="cs-CZ" dirty="0" err="1"/>
              <a:t>the</a:t>
            </a:r>
            <a:r>
              <a:rPr lang="cs-CZ" dirty="0"/>
              <a:t> Song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Yangtze</a:t>
            </a:r>
            <a:r>
              <a:rPr lang="cs-CZ" dirty="0"/>
              <a:t> River,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remaining</a:t>
            </a:r>
            <a:r>
              <a:rPr lang="cs-CZ" dirty="0"/>
              <a:t> </a:t>
            </a:r>
            <a:r>
              <a:rPr lang="cs-CZ" dirty="0" err="1"/>
              <a:t>Southern</a:t>
            </a:r>
            <a:r>
              <a:rPr lang="cs-CZ" dirty="0"/>
              <a:t> Song Empire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. </a:t>
            </a:r>
            <a:r>
              <a:rPr lang="cs-CZ" dirty="0" err="1"/>
              <a:t>Then</a:t>
            </a:r>
            <a:r>
              <a:rPr lang="cs-CZ" dirty="0"/>
              <a:t> in 1200s,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Mongols</a:t>
            </a:r>
            <a:r>
              <a:rPr lang="cs-CZ" dirty="0"/>
              <a:t> </a:t>
            </a:r>
            <a:r>
              <a:rPr lang="cs-CZ" dirty="0" err="1"/>
              <a:t>attacked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;</a:t>
            </a:r>
          </a:p>
          <a:p>
            <a:pPr lvl="0"/>
            <a:r>
              <a:rPr lang="cs-CZ" dirty="0" err="1"/>
              <a:t>However</a:t>
            </a:r>
            <a:r>
              <a:rPr lang="cs-CZ" dirty="0"/>
              <a:t>, as </a:t>
            </a:r>
            <a:r>
              <a:rPr lang="cs-CZ" dirty="0" err="1"/>
              <a:t>the</a:t>
            </a:r>
            <a:r>
              <a:rPr lang="cs-CZ" dirty="0"/>
              <a:t> Mongol Empire </a:t>
            </a:r>
            <a:r>
              <a:rPr lang="cs-CZ" dirty="0" err="1"/>
              <a:t>expanded</a:t>
            </a:r>
            <a:r>
              <a:rPr lang="cs-CZ" dirty="0"/>
              <a:t> in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Asia</a:t>
            </a:r>
            <a:r>
              <a:rPr lang="cs-CZ" dirty="0"/>
              <a:t> and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Southern</a:t>
            </a:r>
            <a:r>
              <a:rPr lang="cs-CZ" dirty="0"/>
              <a:t> Song Empire,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promoted</a:t>
            </a:r>
            <a:r>
              <a:rPr lang="cs-CZ" dirty="0"/>
              <a:t> and </a:t>
            </a:r>
            <a:r>
              <a:rPr lang="cs-CZ" dirty="0" err="1"/>
              <a:t>protected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western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routes</a:t>
            </a:r>
            <a:r>
              <a:rPr lang="cs-CZ" dirty="0"/>
              <a:t>;</a:t>
            </a:r>
          </a:p>
          <a:p>
            <a:pPr lvl="0"/>
            <a:r>
              <a:rPr lang="cs-CZ" dirty="0" err="1"/>
              <a:t>Trade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 </a:t>
            </a:r>
            <a:r>
              <a:rPr lang="cs-CZ" dirty="0" err="1"/>
              <a:t>revived</a:t>
            </a:r>
            <a:r>
              <a:rPr lang="cs-CZ" dirty="0"/>
              <a:t> and </a:t>
            </a:r>
            <a:r>
              <a:rPr lang="cs-CZ" dirty="0" err="1"/>
              <a:t>reached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zenith</a:t>
            </a:r>
            <a:r>
              <a:rPr lang="cs-CZ" dirty="0"/>
              <a:t> 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Yuan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Dynasty</a:t>
            </a:r>
            <a:r>
              <a:rPr lang="cs-CZ" dirty="0"/>
              <a:t> (1271–1368),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Mongols</a:t>
            </a:r>
            <a:r>
              <a:rPr lang="cs-CZ" dirty="0"/>
              <a:t> </a:t>
            </a:r>
            <a:r>
              <a:rPr lang="cs-CZ" dirty="0" err="1"/>
              <a:t>promoted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huge</a:t>
            </a:r>
            <a:r>
              <a:rPr lang="cs-CZ" dirty="0"/>
              <a:t> empire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stretched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Eurasia</a:t>
            </a:r>
            <a:r>
              <a:rPr lang="cs-CZ" dirty="0"/>
              <a:t>. </a:t>
            </a:r>
            <a:r>
              <a:rPr lang="cs-CZ" dirty="0" err="1"/>
              <a:t>Genghis</a:t>
            </a:r>
            <a:r>
              <a:rPr lang="cs-CZ" dirty="0"/>
              <a:t> </a:t>
            </a:r>
            <a:r>
              <a:rPr lang="cs-CZ" dirty="0" err="1"/>
              <a:t>Khan</a:t>
            </a:r>
            <a:r>
              <a:rPr lang="cs-CZ" dirty="0"/>
              <a:t> </a:t>
            </a:r>
            <a:r>
              <a:rPr lang="cs-CZ" dirty="0" err="1"/>
              <a:t>conquered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, </a:t>
            </a:r>
            <a:r>
              <a:rPr lang="cs-CZ" dirty="0" err="1"/>
              <a:t>unified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, and </a:t>
            </a:r>
            <a:r>
              <a:rPr lang="cs-CZ" dirty="0" err="1"/>
              <a:t>built</a:t>
            </a:r>
            <a:r>
              <a:rPr lang="cs-CZ" dirty="0"/>
              <a:t> a </a:t>
            </a:r>
            <a:r>
              <a:rPr lang="cs-CZ" dirty="0" err="1"/>
              <a:t>large</a:t>
            </a:r>
            <a:r>
              <a:rPr lang="cs-CZ" dirty="0"/>
              <a:t> empire </a:t>
            </a:r>
            <a:r>
              <a:rPr lang="cs-CZ" dirty="0" err="1"/>
              <a:t>under</a:t>
            </a:r>
            <a:r>
              <a:rPr lang="cs-CZ" dirty="0"/>
              <a:t> his rule;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2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679</Words>
  <Application>Microsoft Office PowerPoint</Application>
  <PresentationFormat>Širokoúhlá obrazovka</PresentationFormat>
  <Paragraphs>48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Reconnection of Eurasia</vt:lpstr>
      <vt:lpstr>Ancient Silk Road and Tea Horse Road</vt:lpstr>
      <vt:lpstr>Prezentace aplikace PowerPoint</vt:lpstr>
      <vt:lpstr>Sogdian territories</vt:lpstr>
      <vt:lpstr>Silk Road and Han Dynasty</vt:lpstr>
      <vt:lpstr>Gansu Corridor</vt:lpstr>
      <vt:lpstr>Prezentace aplikace PowerPoint</vt:lpstr>
      <vt:lpstr>Silk Road and Tang Dynasty</vt:lpstr>
      <vt:lpstr>Silk Road and Mongols</vt:lpstr>
      <vt:lpstr>Classical Silk Road</vt:lpstr>
      <vt:lpstr>End of Ancient Silk Road</vt:lpstr>
      <vt:lpstr>Tea Horse Road</vt:lpstr>
      <vt:lpstr>New Silk Road</vt:lpstr>
      <vt:lpstr>Silk Road Economic Belt</vt:lpstr>
      <vt:lpstr>21st century Maritime Silk Road and String of Pearls</vt:lpstr>
      <vt:lpstr>String of Pearls</vt:lpstr>
      <vt:lpstr>TRACECA - Transport Corridor Europe-Caucasus-Asia</vt:lpstr>
      <vt:lpstr>Cotton Route</vt:lpstr>
      <vt:lpstr>Eurasian Economic Union </vt:lpstr>
      <vt:lpstr>Shanghai Cooperation Organisation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Reconnection of Eurasia</dc:title>
  <dc:creator>Alexandra Šmídová</dc:creator>
  <cp:lastModifiedBy>Ucitel</cp:lastModifiedBy>
  <cp:revision>1</cp:revision>
  <dcterms:created xsi:type="dcterms:W3CDTF">2018-10-08T22:08:59Z</dcterms:created>
  <dcterms:modified xsi:type="dcterms:W3CDTF">2019-10-07T14:10:36Z</dcterms:modified>
</cp:coreProperties>
</file>