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1.10.2019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D47-A72A-48B3-835B-C292F7CAC95A}" type="datetimeFigureOut">
              <a:rPr lang="cs-CZ" smtClean="0"/>
              <a:pPr/>
              <a:t>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34D47-A72A-48B3-835B-C292F7CAC95A}" type="datetimeFigureOut">
              <a:rPr lang="cs-CZ" smtClean="0"/>
              <a:pPr/>
              <a:t>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D00F-0724-412E-A46C-2DA9F036257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Židovsko-křesťanská tradice jako zdroj ekologické krize?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Kritika argumentů </a:t>
            </a:r>
            <a:r>
              <a:rPr lang="cs-CZ" dirty="0" err="1" smtClean="0"/>
              <a:t>Lynna</a:t>
            </a:r>
            <a:r>
              <a:rPr lang="cs-CZ" dirty="0" smtClean="0"/>
              <a:t> </a:t>
            </a:r>
            <a:r>
              <a:rPr lang="cs-CZ" dirty="0" err="1" smtClean="0"/>
              <a:t>Whitea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Nacházíme se v ekologické krizi?</a:t>
            </a:r>
          </a:p>
          <a:p>
            <a:r>
              <a:rPr lang="cs-CZ" dirty="0" smtClean="0"/>
              <a:t>Je s židovsko-křesťanskou tradicí spjata víra v pokrok?</a:t>
            </a:r>
          </a:p>
          <a:p>
            <a:r>
              <a:rPr lang="cs-CZ" dirty="0" smtClean="0"/>
              <a:t>Je západní křesťanství antropocentrické?</a:t>
            </a:r>
          </a:p>
          <a:p>
            <a:r>
              <a:rPr lang="cs-CZ" dirty="0" smtClean="0"/>
              <a:t>Je židovsko-křesťanská tradice spjata s </a:t>
            </a:r>
            <a:r>
              <a:rPr lang="cs-CZ" dirty="0" err="1" smtClean="0"/>
              <a:t>desakralizací</a:t>
            </a:r>
            <a:r>
              <a:rPr lang="cs-CZ" dirty="0" smtClean="0"/>
              <a:t> přírody?</a:t>
            </a:r>
          </a:p>
          <a:p>
            <a:r>
              <a:rPr lang="cs-CZ" dirty="0" smtClean="0"/>
              <a:t>Je západní věda plodem křesťanské teologie?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argumentů </a:t>
            </a:r>
            <a:r>
              <a:rPr lang="cs-CZ" dirty="0" err="1" smtClean="0"/>
              <a:t>Lynna</a:t>
            </a:r>
            <a:r>
              <a:rPr lang="cs-CZ" dirty="0" smtClean="0"/>
              <a:t> </a:t>
            </a:r>
            <a:r>
              <a:rPr lang="cs-CZ" dirty="0" err="1" smtClean="0"/>
              <a:t>Whitea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Výklad textu z Genesis 1,28</a:t>
            </a:r>
          </a:p>
          <a:p>
            <a:r>
              <a:rPr lang="cs-CZ" dirty="0" smtClean="0"/>
              <a:t>Byl František z </a:t>
            </a:r>
            <a:r>
              <a:rPr lang="cs-CZ" dirty="0" err="1" smtClean="0"/>
              <a:t>Assisi</a:t>
            </a:r>
            <a:r>
              <a:rPr lang="cs-CZ" dirty="0" smtClean="0"/>
              <a:t> heretik?</a:t>
            </a:r>
          </a:p>
          <a:p>
            <a:r>
              <a:rPr lang="cs-CZ" dirty="0" smtClean="0"/>
              <a:t>Je židovsko-křesťanská tradice kořenem ekologické krize?</a:t>
            </a:r>
          </a:p>
          <a:p>
            <a:endParaRPr lang="cs-CZ" dirty="0" smtClean="0"/>
          </a:p>
          <a:p>
            <a:pPr lvl="1">
              <a:buNone/>
            </a:pPr>
            <a:r>
              <a:rPr lang="cs-CZ" i="1" dirty="0" smtClean="0"/>
              <a:t>Michael S. </a:t>
            </a:r>
            <a:r>
              <a:rPr lang="cs-CZ" i="1" dirty="0" err="1" smtClean="0"/>
              <a:t>Northcott</a:t>
            </a:r>
            <a:r>
              <a:rPr lang="cs-CZ" i="1" dirty="0" smtClean="0"/>
              <a:t> </a:t>
            </a:r>
            <a:r>
              <a:rPr lang="cs-CZ" dirty="0" smtClean="0"/>
              <a:t>(1955) popisuje faktory vzniku ekologické krize (zemědělská revoluce; příroda jako zboží; věda, technika a mytologie pokroku)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Pohled Johna </a:t>
            </a:r>
            <a:r>
              <a:rPr lang="cs-CZ" dirty="0" err="1" smtClean="0"/>
              <a:t>Passmorea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(1914–2004)</a:t>
            </a:r>
            <a:br>
              <a:rPr lang="cs-CZ" dirty="0" smtClean="0"/>
            </a:br>
            <a:r>
              <a:rPr lang="cs-CZ" i="1" dirty="0" smtClean="0"/>
              <a:t>Man´s </a:t>
            </a:r>
            <a:r>
              <a:rPr lang="cs-CZ" i="1" dirty="0" err="1" smtClean="0"/>
              <a:t>Responsibility</a:t>
            </a:r>
            <a:r>
              <a:rPr lang="cs-CZ" i="1" dirty="0" smtClean="0"/>
              <a:t> </a:t>
            </a:r>
            <a:r>
              <a:rPr lang="cs-CZ" i="1" dirty="0" err="1" smtClean="0"/>
              <a:t>for</a:t>
            </a:r>
            <a:r>
              <a:rPr lang="cs-CZ" i="1" dirty="0" smtClean="0"/>
              <a:t> </a:t>
            </a:r>
            <a:r>
              <a:rPr lang="cs-CZ" i="1" dirty="0" err="1" smtClean="0"/>
              <a:t>Nature</a:t>
            </a:r>
            <a:r>
              <a:rPr lang="cs-CZ" dirty="0" smtClean="0"/>
              <a:t>, 1974</a:t>
            </a:r>
            <a:endParaRPr lang="cs-CZ" dirty="0"/>
          </a:p>
        </p:txBody>
      </p:sp>
      <p:pic>
        <p:nvPicPr>
          <p:cNvPr id="4" name="Zástupný symbol pro obsah 3" descr="john-passmor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916140"/>
            <a:ext cx="3384376" cy="43576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dirty="0" smtClean="0"/>
              <a:t>Zlatý věk</a:t>
            </a:r>
          </a:p>
          <a:p>
            <a:r>
              <a:rPr lang="cs-CZ" dirty="0" smtClean="0"/>
              <a:t>Zpráva v Genesi jako ospravedlnění praxe</a:t>
            </a:r>
          </a:p>
          <a:p>
            <a:r>
              <a:rPr lang="cs-CZ" dirty="0" smtClean="0"/>
              <a:t>Popření jednoznačnosti antropocentrismu v Bibli </a:t>
            </a:r>
          </a:p>
          <a:p>
            <a:r>
              <a:rPr lang="cs-CZ" dirty="0" smtClean="0"/>
              <a:t>Antropocentrismus jako plod řecké filosofie a jejího spojení s křesťanstvím</a:t>
            </a:r>
          </a:p>
          <a:p>
            <a:r>
              <a:rPr lang="cs-CZ" dirty="0" err="1" smtClean="0"/>
              <a:t>Desakralizace</a:t>
            </a:r>
            <a:endParaRPr lang="cs-CZ" dirty="0" smtClean="0"/>
          </a:p>
          <a:p>
            <a:r>
              <a:rPr lang="cs-CZ" dirty="0" smtClean="0"/>
              <a:t>Věda a vědecko-technická revoluce</a:t>
            </a:r>
          </a:p>
          <a:p>
            <a:r>
              <a:rPr lang="cs-CZ" dirty="0" smtClean="0"/>
              <a:t>Křesťanství a jiná náboženství (šintoismus v Japonsku)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Passmoreův</a:t>
            </a:r>
            <a:r>
              <a:rPr lang="cs-CZ" dirty="0" smtClean="0"/>
              <a:t>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Ekologické problémy může vyřešit jen společné</a:t>
            </a:r>
          </a:p>
          <a:p>
            <a:pPr algn="ctr">
              <a:buNone/>
            </a:pPr>
            <a:r>
              <a:rPr lang="cs-CZ" dirty="0" smtClean="0"/>
              <a:t>úsilí vědců, techniků, ekonomů, státníků a úředníků.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Pohled </a:t>
            </a:r>
            <a:r>
              <a:rPr lang="cs-CZ" dirty="0" err="1" smtClean="0"/>
              <a:t>Douglase</a:t>
            </a:r>
            <a:r>
              <a:rPr lang="cs-CZ" dirty="0" smtClean="0"/>
              <a:t> Johna </a:t>
            </a:r>
            <a:r>
              <a:rPr lang="cs-CZ" dirty="0" err="1" smtClean="0"/>
              <a:t>Halla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(*1928)</a:t>
            </a:r>
            <a:br>
              <a:rPr lang="cs-CZ" dirty="0" smtClean="0"/>
            </a:br>
            <a:r>
              <a:rPr lang="cs-CZ" sz="3100" i="1" dirty="0" err="1" smtClean="0"/>
              <a:t>The</a:t>
            </a:r>
            <a:r>
              <a:rPr lang="cs-CZ" sz="3100" i="1" dirty="0" smtClean="0"/>
              <a:t> Steward: A </a:t>
            </a:r>
            <a:r>
              <a:rPr lang="cs-CZ" sz="3100" i="1" dirty="0" err="1" smtClean="0"/>
              <a:t>Biblical</a:t>
            </a:r>
            <a:r>
              <a:rPr lang="cs-CZ" sz="3100" i="1" dirty="0" smtClean="0"/>
              <a:t> Symbol </a:t>
            </a:r>
            <a:r>
              <a:rPr lang="cs-CZ" sz="3100" i="1" dirty="0" err="1" smtClean="0"/>
              <a:t>Come</a:t>
            </a:r>
            <a:r>
              <a:rPr lang="cs-CZ" sz="3100" i="1" dirty="0" smtClean="0"/>
              <a:t> </a:t>
            </a:r>
            <a:r>
              <a:rPr lang="cs-CZ" sz="3100" i="1" dirty="0" err="1" smtClean="0"/>
              <a:t>of</a:t>
            </a:r>
            <a:r>
              <a:rPr lang="cs-CZ" sz="3100" i="1" dirty="0" smtClean="0"/>
              <a:t> </a:t>
            </a:r>
            <a:r>
              <a:rPr lang="cs-CZ" sz="3100" i="1" dirty="0" err="1" smtClean="0"/>
              <a:t>Age</a:t>
            </a:r>
            <a:r>
              <a:rPr lang="cs-CZ" sz="3100" i="1" dirty="0" smtClean="0"/>
              <a:t>,</a:t>
            </a:r>
            <a:r>
              <a:rPr lang="cs-CZ" sz="3100" dirty="0" smtClean="0"/>
              <a:t> 1982</a:t>
            </a:r>
            <a:endParaRPr lang="cs-CZ" sz="3100" dirty="0"/>
          </a:p>
        </p:txBody>
      </p:sp>
      <p:pic>
        <p:nvPicPr>
          <p:cNvPr id="4" name="Zástupný symbol pro obsah 3" descr="JD-H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348880"/>
            <a:ext cx="3096343" cy="41701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Tři aktuální způsoby stanovení vztahu mezi lidstvem a přírodou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Lidstvo nad přírodou</a:t>
            </a:r>
          </a:p>
          <a:p>
            <a:r>
              <a:rPr lang="cs-CZ" dirty="0" smtClean="0"/>
              <a:t>Lidstvo v přírodě</a:t>
            </a:r>
          </a:p>
          <a:p>
            <a:r>
              <a:rPr lang="cs-CZ" dirty="0" smtClean="0"/>
              <a:t>Lidstvo s přírodou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Pohled </a:t>
            </a:r>
            <a:r>
              <a:rPr lang="cs-CZ" dirty="0" err="1" smtClean="0"/>
              <a:t>Francise</a:t>
            </a:r>
            <a:r>
              <a:rPr lang="cs-CZ" dirty="0" smtClean="0"/>
              <a:t> </a:t>
            </a:r>
            <a:r>
              <a:rPr lang="cs-CZ" dirty="0" err="1" smtClean="0"/>
              <a:t>Schaeffera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(1912–1984)</a:t>
            </a:r>
            <a:br>
              <a:rPr lang="cs-CZ" dirty="0" smtClean="0"/>
            </a:br>
            <a:r>
              <a:rPr lang="cs-CZ" sz="3600" i="1" dirty="0" err="1" smtClean="0"/>
              <a:t>Pollution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and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the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Death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of</a:t>
            </a:r>
            <a:r>
              <a:rPr lang="cs-CZ" sz="3600" i="1" dirty="0" smtClean="0"/>
              <a:t> Man, </a:t>
            </a:r>
            <a:r>
              <a:rPr lang="cs-CZ" sz="3600" dirty="0" smtClean="0"/>
              <a:t>1970</a:t>
            </a:r>
            <a:endParaRPr lang="cs-CZ" sz="3600" dirty="0"/>
          </a:p>
        </p:txBody>
      </p:sp>
      <p:pic>
        <p:nvPicPr>
          <p:cNvPr id="4" name="Zástupný symbol pro obsah 3" descr="Francis-Schaeff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8510" y="1832151"/>
            <a:ext cx="6481842" cy="3807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Nová senzitivita v 60. a 70. letech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Skupina </a:t>
            </a:r>
            <a:r>
              <a:rPr lang="cs-CZ" b="1" dirty="0" err="1" smtClean="0"/>
              <a:t>Doors</a:t>
            </a:r>
            <a:r>
              <a:rPr lang="cs-CZ" dirty="0" smtClean="0"/>
              <a:t> – píseň </a:t>
            </a:r>
            <a:r>
              <a:rPr lang="cs-CZ" i="1" dirty="0" err="1" smtClean="0"/>
              <a:t>When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Music´s </a:t>
            </a:r>
            <a:r>
              <a:rPr lang="cs-CZ" i="1" dirty="0" err="1" smtClean="0"/>
              <a:t>Over</a:t>
            </a:r>
            <a:r>
              <a:rPr lang="cs-CZ" i="1" dirty="0" smtClean="0"/>
              <a:t> </a:t>
            </a:r>
            <a:r>
              <a:rPr lang="cs-CZ" dirty="0" smtClean="0"/>
              <a:t>(album </a:t>
            </a:r>
            <a:r>
              <a:rPr lang="cs-CZ" i="1" dirty="0" err="1" smtClean="0"/>
              <a:t>Strange</a:t>
            </a:r>
            <a:r>
              <a:rPr lang="cs-CZ" i="1" dirty="0" smtClean="0"/>
              <a:t> </a:t>
            </a:r>
            <a:r>
              <a:rPr lang="cs-CZ" i="1" dirty="0" err="1" smtClean="0"/>
              <a:t>Days</a:t>
            </a:r>
            <a:r>
              <a:rPr lang="cs-CZ" i="1" dirty="0" smtClean="0"/>
              <a:t>, 1967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r>
              <a:rPr lang="cs-CZ" i="1" dirty="0" smtClean="0"/>
              <a:t>„</a:t>
            </a:r>
            <a:r>
              <a:rPr lang="cs-CZ" i="1" dirty="0" err="1" smtClean="0"/>
              <a:t>What</a:t>
            </a:r>
            <a:r>
              <a:rPr lang="cs-CZ" i="1" dirty="0" smtClean="0"/>
              <a:t> </a:t>
            </a:r>
            <a:r>
              <a:rPr lang="cs-CZ" i="1" dirty="0" err="1" smtClean="0"/>
              <a:t>have</a:t>
            </a:r>
            <a:r>
              <a:rPr lang="cs-CZ" i="1" dirty="0" smtClean="0"/>
              <a:t> </a:t>
            </a:r>
            <a:r>
              <a:rPr lang="cs-CZ" i="1" dirty="0" err="1" smtClean="0"/>
              <a:t>they</a:t>
            </a:r>
            <a:r>
              <a:rPr lang="cs-CZ" i="1" dirty="0" smtClean="0"/>
              <a:t> </a:t>
            </a:r>
            <a:r>
              <a:rPr lang="cs-CZ" i="1" dirty="0" err="1" smtClean="0"/>
              <a:t>done</a:t>
            </a:r>
            <a:r>
              <a:rPr lang="cs-CZ" i="1" dirty="0" smtClean="0"/>
              <a:t> to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earth</a:t>
            </a:r>
            <a:r>
              <a:rPr lang="cs-CZ" i="1" dirty="0" smtClean="0"/>
              <a:t>?</a:t>
            </a:r>
          </a:p>
          <a:p>
            <a:pPr>
              <a:buNone/>
            </a:pPr>
            <a:r>
              <a:rPr lang="cs-CZ" i="1" dirty="0" err="1" smtClean="0"/>
              <a:t>What</a:t>
            </a:r>
            <a:r>
              <a:rPr lang="cs-CZ" i="1" dirty="0" smtClean="0"/>
              <a:t> </a:t>
            </a:r>
            <a:r>
              <a:rPr lang="cs-CZ" i="1" dirty="0" err="1" smtClean="0"/>
              <a:t>have</a:t>
            </a:r>
            <a:r>
              <a:rPr lang="cs-CZ" i="1" dirty="0" smtClean="0"/>
              <a:t> </a:t>
            </a:r>
            <a:r>
              <a:rPr lang="cs-CZ" i="1" dirty="0" err="1" smtClean="0"/>
              <a:t>they</a:t>
            </a:r>
            <a:r>
              <a:rPr lang="cs-CZ" i="1" dirty="0" smtClean="0"/>
              <a:t> </a:t>
            </a:r>
            <a:r>
              <a:rPr lang="cs-CZ" i="1" dirty="0" err="1" smtClean="0"/>
              <a:t>done</a:t>
            </a:r>
            <a:r>
              <a:rPr lang="cs-CZ" i="1" dirty="0" smtClean="0"/>
              <a:t> to </a:t>
            </a:r>
            <a:r>
              <a:rPr lang="cs-CZ" i="1" dirty="0" err="1" smtClean="0"/>
              <a:t>our</a:t>
            </a:r>
            <a:r>
              <a:rPr lang="cs-CZ" i="1" dirty="0" smtClean="0"/>
              <a:t> fair sister?</a:t>
            </a:r>
          </a:p>
          <a:p>
            <a:pPr>
              <a:buNone/>
            </a:pPr>
            <a:r>
              <a:rPr lang="cs-CZ" i="1" dirty="0" err="1" smtClean="0"/>
              <a:t>Ravaged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plundered</a:t>
            </a:r>
            <a:r>
              <a:rPr lang="cs-CZ" i="1" dirty="0" smtClean="0"/>
              <a:t>, </a:t>
            </a:r>
          </a:p>
          <a:p>
            <a:pPr>
              <a:buNone/>
            </a:pPr>
            <a:r>
              <a:rPr lang="cs-CZ" i="1" dirty="0" smtClean="0"/>
              <a:t>And </a:t>
            </a:r>
            <a:r>
              <a:rPr lang="cs-CZ" i="1" dirty="0" err="1" smtClean="0"/>
              <a:t>ripped</a:t>
            </a:r>
            <a:r>
              <a:rPr lang="cs-CZ" i="1" dirty="0" smtClean="0"/>
              <a:t> her </a:t>
            </a:r>
            <a:r>
              <a:rPr lang="cs-CZ" i="1" dirty="0" err="1" smtClean="0"/>
              <a:t>and</a:t>
            </a:r>
            <a:r>
              <a:rPr lang="cs-CZ" i="1" dirty="0" smtClean="0"/>
              <a:t> bit her,</a:t>
            </a:r>
          </a:p>
          <a:p>
            <a:pPr>
              <a:buNone/>
            </a:pPr>
            <a:r>
              <a:rPr lang="cs-CZ" i="1" dirty="0" err="1" smtClean="0"/>
              <a:t>Stuck</a:t>
            </a:r>
            <a:r>
              <a:rPr lang="cs-CZ" i="1" dirty="0" smtClean="0"/>
              <a:t> her </a:t>
            </a:r>
            <a:r>
              <a:rPr lang="cs-CZ" i="1" dirty="0" err="1" smtClean="0"/>
              <a:t>with</a:t>
            </a:r>
            <a:r>
              <a:rPr lang="cs-CZ" i="1" dirty="0" smtClean="0"/>
              <a:t> </a:t>
            </a:r>
            <a:r>
              <a:rPr lang="cs-CZ" i="1" dirty="0" err="1" smtClean="0"/>
              <a:t>knives</a:t>
            </a:r>
            <a:r>
              <a:rPr lang="cs-CZ" i="1" dirty="0" smtClean="0"/>
              <a:t> in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side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dawn</a:t>
            </a:r>
            <a:r>
              <a:rPr lang="cs-CZ" i="1" dirty="0" smtClean="0"/>
              <a:t>, </a:t>
            </a:r>
          </a:p>
          <a:p>
            <a:pPr>
              <a:buNone/>
            </a:pPr>
            <a:r>
              <a:rPr lang="cs-CZ" i="1" dirty="0" smtClean="0"/>
              <a:t>And </a:t>
            </a:r>
            <a:r>
              <a:rPr lang="cs-CZ" i="1" dirty="0" err="1" smtClean="0"/>
              <a:t>tied</a:t>
            </a:r>
            <a:r>
              <a:rPr lang="cs-CZ" i="1" dirty="0" smtClean="0"/>
              <a:t> her </a:t>
            </a:r>
            <a:r>
              <a:rPr lang="cs-CZ" i="1" dirty="0" err="1" smtClean="0"/>
              <a:t>with</a:t>
            </a:r>
            <a:r>
              <a:rPr lang="cs-CZ" i="1" dirty="0" smtClean="0"/>
              <a:t> </a:t>
            </a:r>
            <a:r>
              <a:rPr lang="cs-CZ" i="1" dirty="0" err="1" smtClean="0"/>
              <a:t>fences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dragged</a:t>
            </a:r>
            <a:r>
              <a:rPr lang="cs-CZ" i="1" dirty="0" smtClean="0"/>
              <a:t> her </a:t>
            </a:r>
            <a:r>
              <a:rPr lang="cs-CZ" i="1" dirty="0" err="1" smtClean="0"/>
              <a:t>down</a:t>
            </a:r>
            <a:r>
              <a:rPr lang="cs-CZ" i="1" dirty="0" smtClean="0"/>
              <a:t>.“</a:t>
            </a:r>
            <a:endParaRPr lang="cs-CZ" i="1" dirty="0"/>
          </a:p>
        </p:txBody>
      </p:sp>
      <p:pic>
        <p:nvPicPr>
          <p:cNvPr id="5" name="Zástupný symbol pro obsah 4" descr="Doors_electra_publicity_ph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00808"/>
            <a:ext cx="4254805" cy="3156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642194"/>
          </a:xfrm>
        </p:spPr>
        <p:txBody>
          <a:bodyPr>
            <a:noAutofit/>
          </a:bodyPr>
          <a:lstStyle/>
          <a:p>
            <a:r>
              <a:rPr lang="cs-CZ" sz="3600" dirty="0" smtClean="0"/>
              <a:t>Ve své knize rozebírá </a:t>
            </a:r>
            <a:r>
              <a:rPr lang="cs-CZ" sz="3600" dirty="0" err="1" smtClean="0"/>
              <a:t>Schaeffer</a:t>
            </a:r>
            <a:r>
              <a:rPr lang="cs-CZ" sz="3600" dirty="0" smtClean="0"/>
              <a:t> článek </a:t>
            </a:r>
            <a:r>
              <a:rPr lang="cs-CZ" sz="3600" b="1" dirty="0" smtClean="0"/>
              <a:t>Richarda L. </a:t>
            </a:r>
            <a:r>
              <a:rPr lang="cs-CZ" sz="3600" b="1" dirty="0" err="1" smtClean="0"/>
              <a:t>Meanse</a:t>
            </a:r>
            <a:r>
              <a:rPr lang="cs-CZ" sz="3600" dirty="0" smtClean="0"/>
              <a:t> „</a:t>
            </a:r>
            <a:r>
              <a:rPr lang="cs-CZ" sz="3600" dirty="0" err="1" smtClean="0"/>
              <a:t>Why</a:t>
            </a:r>
            <a:r>
              <a:rPr lang="cs-CZ" sz="3600" dirty="0" smtClean="0"/>
              <a:t> </a:t>
            </a:r>
            <a:r>
              <a:rPr lang="cs-CZ" sz="3600" dirty="0" err="1" smtClean="0"/>
              <a:t>Worry</a:t>
            </a:r>
            <a:r>
              <a:rPr lang="cs-CZ" sz="3600" dirty="0" smtClean="0"/>
              <a:t> </a:t>
            </a:r>
            <a:r>
              <a:rPr lang="cs-CZ" sz="3600" dirty="0" err="1" smtClean="0"/>
              <a:t>About</a:t>
            </a:r>
            <a:r>
              <a:rPr lang="cs-CZ" sz="3600" dirty="0" smtClean="0"/>
              <a:t> </a:t>
            </a:r>
            <a:r>
              <a:rPr lang="cs-CZ" sz="3600" dirty="0" err="1" smtClean="0"/>
              <a:t>Nature</a:t>
            </a:r>
            <a:r>
              <a:rPr lang="cs-CZ" sz="3600" dirty="0" smtClean="0"/>
              <a:t>“, 1967</a:t>
            </a:r>
            <a:endParaRPr lang="cs-CZ" sz="36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916832"/>
            <a:ext cx="8147248" cy="4209331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Manko dosavadní etiky – zabývá se jen člověkem</a:t>
            </a:r>
          </a:p>
          <a:p>
            <a:r>
              <a:rPr lang="cs-CZ" dirty="0" smtClean="0"/>
              <a:t>Zdravý instinkt beatniků a </a:t>
            </a:r>
            <a:r>
              <a:rPr lang="cs-CZ" dirty="0" err="1" smtClean="0"/>
              <a:t>hippies</a:t>
            </a:r>
            <a:r>
              <a:rPr lang="cs-CZ" dirty="0" smtClean="0"/>
              <a:t> (příklon k zen-buddhismu)</a:t>
            </a:r>
          </a:p>
          <a:p>
            <a:r>
              <a:rPr lang="cs-CZ" dirty="0" smtClean="0"/>
              <a:t>Poškození přírody zasáhne člověka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Lynn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(1907–1987)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Lynn-White-J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772816"/>
            <a:ext cx="3132348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Schaefferův</a:t>
            </a:r>
            <a:r>
              <a:rPr lang="cs-CZ" dirty="0" smtClean="0"/>
              <a:t> postoj – kudy cesta nevede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cs-CZ" dirty="0" smtClean="0"/>
              <a:t>Kritika panteismu</a:t>
            </a:r>
          </a:p>
          <a:p>
            <a:r>
              <a:rPr lang="cs-CZ" dirty="0" smtClean="0"/>
              <a:t>Kritika platonismu v křesťanství</a:t>
            </a:r>
          </a:p>
          <a:p>
            <a:r>
              <a:rPr lang="cs-CZ" dirty="0" smtClean="0"/>
              <a:t>Kritika egoismu, který přírodě nepřiznává vnitřní hodnotu</a:t>
            </a:r>
          </a:p>
          <a:p>
            <a:endParaRPr lang="cs-CZ" dirty="0"/>
          </a:p>
        </p:txBody>
      </p:sp>
      <p:pic>
        <p:nvPicPr>
          <p:cNvPr id="5" name="Zástupný symbol pro obsah 4" descr="slepá cest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843881"/>
            <a:ext cx="3322712" cy="3322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err="1" smtClean="0"/>
              <a:t>Schaefferův</a:t>
            </a:r>
            <a:r>
              <a:rPr lang="cs-CZ" sz="3600" dirty="0" smtClean="0"/>
              <a:t> postoj – kudy cesta vede – návrat k biblickému pohledu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Příroda má hodnotu o sobě</a:t>
            </a:r>
          </a:p>
          <a:p>
            <a:r>
              <a:rPr lang="cs-CZ" dirty="0" smtClean="0"/>
              <a:t>Vymezení vůči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 evolucionismu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 platonismu 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modernímu pohledu</a:t>
            </a:r>
          </a:p>
        </p:txBody>
      </p:sp>
      <p:pic>
        <p:nvPicPr>
          <p:cNvPr id="7" name="Zástupný symbol pro obsah 6" descr="prikazany sm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5364088" y="2132856"/>
            <a:ext cx="2844750" cy="284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err="1" smtClean="0"/>
              <a:t>Schaefferův</a:t>
            </a:r>
            <a:r>
              <a:rPr lang="cs-CZ" sz="3600" dirty="0" smtClean="0"/>
              <a:t> postoj – kudy cesta vede – návrat k biblickému pohledu II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Postavení člověka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 rámci přírody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Úkol člověka: přinést uzdravení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Zpronevěra úkolu: hřích</a:t>
            </a:r>
            <a:endParaRPr lang="cs-CZ" dirty="0"/>
          </a:p>
        </p:txBody>
      </p:sp>
      <p:pic>
        <p:nvPicPr>
          <p:cNvPr id="7" name="Zástupný symbol pro obsah 6" descr="prikazany sm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5436096" y="1988840"/>
            <a:ext cx="2880320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Pohled Maxe </a:t>
            </a:r>
            <a:r>
              <a:rPr lang="cs-CZ" dirty="0" err="1" smtClean="0"/>
              <a:t>Oelschlaegera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(*</a:t>
            </a:r>
            <a:r>
              <a:rPr lang="cs-CZ" sz="4000" dirty="0" smtClean="0"/>
              <a:t>1943)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3600" i="1" dirty="0" err="1" smtClean="0"/>
              <a:t>Caring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for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Creation</a:t>
            </a:r>
            <a:r>
              <a:rPr lang="cs-CZ" sz="3600" i="1" dirty="0" smtClean="0"/>
              <a:t>: </a:t>
            </a:r>
            <a:r>
              <a:rPr lang="cs-CZ" sz="3600" i="1" dirty="0" err="1" smtClean="0"/>
              <a:t>An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Ecumenical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Approach</a:t>
            </a:r>
            <a:r>
              <a:rPr lang="cs-CZ" sz="3600" i="1" dirty="0" smtClean="0"/>
              <a:t> to </a:t>
            </a:r>
            <a:r>
              <a:rPr lang="cs-CZ" sz="3600" i="1" dirty="0" err="1" smtClean="0"/>
              <a:t>Environmental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Crisis</a:t>
            </a:r>
            <a:r>
              <a:rPr lang="cs-CZ" sz="3600" dirty="0" smtClean="0"/>
              <a:t>, 1994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7" name="Zástupný symbol pro obsah 6" descr="max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564904"/>
            <a:ext cx="3384375" cy="3824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Iluze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Náboženství jako zdroj ekologické krize</a:t>
            </a:r>
          </a:p>
          <a:p>
            <a:r>
              <a:rPr lang="cs-CZ" dirty="0" smtClean="0"/>
              <a:t> Odborník jako zachránce</a:t>
            </a:r>
          </a:p>
          <a:p>
            <a:r>
              <a:rPr lang="cs-CZ" dirty="0" smtClean="0"/>
              <a:t>„Zelení spasitelé“ na jedné straně a </a:t>
            </a:r>
          </a:p>
          <a:p>
            <a:pPr>
              <a:buNone/>
            </a:pPr>
            <a:r>
              <a:rPr lang="cs-CZ" dirty="0" smtClean="0"/>
              <a:t>    „zlí vykořisťovatelé“ na straně druhé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Paradox </a:t>
            </a:r>
            <a:r>
              <a:rPr lang="cs-CZ" dirty="0" err="1" smtClean="0"/>
              <a:t>environmentalismu</a:t>
            </a:r>
            <a:r>
              <a:rPr lang="cs-CZ" dirty="0" smtClean="0"/>
              <a:t> – globální ekologická krize se zhoršuje přes veškerou snahu s ní něco udělat.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Dominantní sociální matrix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Příroda má pouze instrumentální hodnotu</a:t>
            </a:r>
          </a:p>
          <a:p>
            <a:r>
              <a:rPr lang="cs-CZ" dirty="0" smtClean="0"/>
              <a:t>Krátkodobé ekonomické zájmy mají přednost před dlouhodobými problémy</a:t>
            </a:r>
          </a:p>
          <a:p>
            <a:r>
              <a:rPr lang="cs-CZ" dirty="0" smtClean="0"/>
              <a:t>Pokud jsou environmentální rizika ekonomicky výhodná, jsou přijatelná</a:t>
            </a:r>
          </a:p>
          <a:p>
            <a:r>
              <a:rPr lang="cs-CZ" dirty="0" smtClean="0"/>
              <a:t>Environmentální rizika lze vyřešit technologiemi</a:t>
            </a:r>
          </a:p>
          <a:p>
            <a:r>
              <a:rPr lang="cs-CZ" dirty="0" smtClean="0"/>
              <a:t>Politika zájmů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Nový sociální matrix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Příroda má vnitřní hodnotu i instrumentální hodnotu</a:t>
            </a:r>
          </a:p>
          <a:p>
            <a:r>
              <a:rPr lang="cs-CZ" dirty="0" smtClean="0"/>
              <a:t>Dlouhodobé problémy jsou přinejmenším stejně důležité jako ekonomické zájmy</a:t>
            </a:r>
          </a:p>
          <a:p>
            <a:r>
              <a:rPr lang="cs-CZ" dirty="0" smtClean="0"/>
              <a:t>Ekonomické aktivity s nevratnými nebo nevyzpytatelnými ekologickými následky jsou nepřijatelné</a:t>
            </a:r>
          </a:p>
          <a:p>
            <a:r>
              <a:rPr lang="cs-CZ" dirty="0" smtClean="0"/>
              <a:t>Akceptování mezí růstu</a:t>
            </a:r>
          </a:p>
          <a:p>
            <a:r>
              <a:rPr lang="cs-CZ" dirty="0" smtClean="0"/>
              <a:t>Občanská společnost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Čtyři určující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Stát</a:t>
            </a:r>
          </a:p>
          <a:p>
            <a:r>
              <a:rPr lang="cs-CZ" dirty="0" smtClean="0"/>
              <a:t>Obchodní společnosti</a:t>
            </a:r>
          </a:p>
          <a:p>
            <a:r>
              <a:rPr lang="cs-CZ" dirty="0" smtClean="0"/>
              <a:t>Univerzity </a:t>
            </a:r>
          </a:p>
          <a:p>
            <a:r>
              <a:rPr lang="cs-CZ" dirty="0" smtClean="0"/>
              <a:t>Církve</a:t>
            </a:r>
            <a:endParaRPr lang="cs-CZ" dirty="0"/>
          </a:p>
        </p:txBody>
      </p:sp>
      <p:pic>
        <p:nvPicPr>
          <p:cNvPr id="5" name="Zástupný symbol pro obsah 4" descr="ctyrliste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20435"/>
            <a:ext cx="4038600" cy="40854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„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Roots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Ecologic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“, 1967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Kořeny ekologické krize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Ekologická krize je produktem vynořující se demokratické kultury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Vztah k přírodě je podmiňován světonázorem člověka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Židovsko-křesťanská tradice jako zdroj ekologické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Víra v pokrok</a:t>
            </a:r>
          </a:p>
          <a:p>
            <a:r>
              <a:rPr lang="cs-CZ" dirty="0" smtClean="0"/>
              <a:t>Antropocentrismus a dualismus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5" name="Obrázek 4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924944"/>
            <a:ext cx="3240360" cy="360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cs-CZ" dirty="0" err="1" smtClean="0"/>
              <a:t>Desakralizace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Západní „přirozená teologie“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dreamstimefree_109666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482453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z krize ven? Řešení může být jedině náboženské!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Mimo křesťanskou tradici?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V rámci křesťanství?</a:t>
            </a:r>
          </a:p>
          <a:p>
            <a:endParaRPr lang="cs-CZ" dirty="0"/>
          </a:p>
        </p:txBody>
      </p:sp>
      <p:pic>
        <p:nvPicPr>
          <p:cNvPr id="6" name="Obrázek 5" descr="buddhismus_285_430_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08920"/>
            <a:ext cx="2592288" cy="3168352"/>
          </a:xfrm>
          <a:prstGeom prst="rect">
            <a:avLst/>
          </a:prstGeom>
        </p:spPr>
      </p:pic>
      <p:pic>
        <p:nvPicPr>
          <p:cNvPr id="7" name="Obrázek 6" descr="san-francesco-0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204864"/>
            <a:ext cx="3048000" cy="4087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„</a:t>
            </a:r>
            <a:r>
              <a:rPr lang="cs-CZ" sz="4000" dirty="0" err="1" smtClean="0"/>
              <a:t>Continuing</a:t>
            </a:r>
            <a:r>
              <a:rPr lang="cs-CZ" sz="4000" dirty="0" smtClean="0"/>
              <a:t>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Conversation</a:t>
            </a:r>
            <a:r>
              <a:rPr lang="cs-CZ" sz="4000" dirty="0" smtClean="0"/>
              <a:t>“, 1973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Vzpomínka na hady aneb křesťané vs. buddhisté</a:t>
            </a:r>
          </a:p>
          <a:p>
            <a:r>
              <a:rPr lang="cs-CZ" dirty="0" smtClean="0"/>
              <a:t>Poznatelnost kulturních hodnot</a:t>
            </a:r>
          </a:p>
          <a:p>
            <a:r>
              <a:rPr lang="cs-CZ" dirty="0" smtClean="0"/>
              <a:t>Role náboženství ve společnosti</a:t>
            </a:r>
          </a:p>
          <a:p>
            <a:r>
              <a:rPr lang="cs-CZ" dirty="0" smtClean="0"/>
              <a:t>Náboženství jako jediné „kořeny</a:t>
            </a:r>
            <a:r>
              <a:rPr lang="cs-CZ" smtClean="0"/>
              <a:t>“ ekologické </a:t>
            </a:r>
            <a:r>
              <a:rPr lang="cs-CZ" dirty="0" smtClean="0"/>
              <a:t>krize?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i="1" dirty="0" err="1" smtClean="0"/>
              <a:t>Jacob</a:t>
            </a:r>
            <a:r>
              <a:rPr lang="cs-CZ" sz="3600" i="1" dirty="0" smtClean="0"/>
              <a:t> de </a:t>
            </a:r>
            <a:r>
              <a:rPr lang="cs-CZ" sz="3600" i="1" dirty="0" err="1" smtClean="0"/>
              <a:t>Backer</a:t>
            </a:r>
            <a:r>
              <a:rPr lang="cs-CZ" sz="3600" i="1" dirty="0" smtClean="0"/>
              <a:t> – Zahrada v Edenu, kol. 1580</a:t>
            </a:r>
            <a:endParaRPr lang="cs-CZ" sz="3600" i="1" dirty="0"/>
          </a:p>
        </p:txBody>
      </p:sp>
      <p:pic>
        <p:nvPicPr>
          <p:cNvPr id="4" name="Obrázek 3" descr="Jacob_de_Backer_-_Garden_of_Eden_-_WGA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41611"/>
            <a:ext cx="6408712" cy="4734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Různé reakce na </a:t>
            </a:r>
            <a:r>
              <a:rPr lang="cs-CZ" dirty="0" err="1" smtClean="0"/>
              <a:t>Whiteův</a:t>
            </a:r>
            <a:r>
              <a:rPr lang="cs-CZ" dirty="0" smtClean="0"/>
              <a:t> článek z roku 1967</a:t>
            </a:r>
          </a:p>
          <a:p>
            <a:r>
              <a:rPr lang="cs-CZ" dirty="0" err="1" smtClean="0"/>
              <a:t>Whiteova</a:t>
            </a:r>
            <a:r>
              <a:rPr lang="cs-CZ" dirty="0" smtClean="0"/>
              <a:t> odpověď na kritiku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stewards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348880"/>
            <a:ext cx="5781079" cy="383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588</Words>
  <Application>Microsoft Office PowerPoint</Application>
  <PresentationFormat>Předvádění na obrazovce (4:3)</PresentationFormat>
  <Paragraphs>125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Courier New</vt:lpstr>
      <vt:lpstr>Motiv sady Office</vt:lpstr>
      <vt:lpstr>Židovsko-křesťanská tradice jako zdroj ekologické krize?</vt:lpstr>
      <vt:lpstr>Lynn White (1907–1987) </vt:lpstr>
      <vt:lpstr> „The Historical Roots of Our Ecologic Crisis“, 1967 </vt:lpstr>
      <vt:lpstr>Židovsko-křesťanská tradice jako zdroj ekologické krize</vt:lpstr>
      <vt:lpstr>Prezentace aplikace PowerPoint</vt:lpstr>
      <vt:lpstr>Jak z krize ven? Řešení může být jedině náboženské!</vt:lpstr>
      <vt:lpstr>„Continuing the Conversation“, 1973</vt:lpstr>
      <vt:lpstr>Jacob de Backer – Zahrada v Edenu, kol. 1580</vt:lpstr>
      <vt:lpstr>Prezentace aplikace PowerPoint</vt:lpstr>
      <vt:lpstr>Kritika argumentů Lynna Whitea </vt:lpstr>
      <vt:lpstr>Kritika argumentů Lynna Whitea II</vt:lpstr>
      <vt:lpstr>Pohled Johna Passmorea  (1914–2004) Man´s Responsibility for Nature, 1974</vt:lpstr>
      <vt:lpstr>Prezentace aplikace PowerPoint</vt:lpstr>
      <vt:lpstr>Passmoreův závěr</vt:lpstr>
      <vt:lpstr> Pohled Douglase Johna Halla  (*1928) The Steward: A Biblical Symbol Come of Age, 1982</vt:lpstr>
      <vt:lpstr>Tři aktuální způsoby stanovení vztahu mezi lidstvem a přírodou</vt:lpstr>
      <vt:lpstr>Pohled Francise Schaeffera  (1912–1984) Pollution and the Death of Man, 1970</vt:lpstr>
      <vt:lpstr>Nová senzitivita v 60. a 70. letech</vt:lpstr>
      <vt:lpstr>Ve své knize rozebírá Schaeffer článek Richarda L. Meanse „Why Worry About Nature“, 1967</vt:lpstr>
      <vt:lpstr>Schaefferův postoj – kudy cesta nevede</vt:lpstr>
      <vt:lpstr>Schaefferův postoj – kudy cesta vede – návrat k biblickému pohledu</vt:lpstr>
      <vt:lpstr>Schaefferův postoj – kudy cesta vede – návrat k biblickému pohledu II</vt:lpstr>
      <vt:lpstr>  Pohled Maxe Oelschlaegera (*1943) Caring for Creation: An Ecumenical Approach to Environmental Crisis, 1994 </vt:lpstr>
      <vt:lpstr>Iluze</vt:lpstr>
      <vt:lpstr>Dominantní sociální matrix</vt:lpstr>
      <vt:lpstr>Nový sociální matrix</vt:lpstr>
      <vt:lpstr>Čtyři určující instituce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 Zámečníková</dc:creator>
  <cp:lastModifiedBy>Bohuslav Binka</cp:lastModifiedBy>
  <cp:revision>65</cp:revision>
  <dcterms:created xsi:type="dcterms:W3CDTF">2015-01-02T19:38:06Z</dcterms:created>
  <dcterms:modified xsi:type="dcterms:W3CDTF">2019-10-01T12:51:20Z</dcterms:modified>
</cp:coreProperties>
</file>