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B90C-0C8E-41E0-90B6-0C3F9DA35336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01F29-8C80-4E00-9920-8429D11217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Vztah teologie a přírodních věd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Dialog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Hraniční otázky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Proč je něco a ne nic?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Proč je vesmír vyladěn tak, že je v něm možný život?</a:t>
            </a:r>
          </a:p>
          <a:p>
            <a:endParaRPr lang="cs-CZ" dirty="0" smtClean="0"/>
          </a:p>
          <a:p>
            <a:r>
              <a:rPr lang="cs-CZ" dirty="0" smtClean="0"/>
              <a:t>Rozhovor o metodologii věd a náboženství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Modely a analogie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Přirozená teologie</a:t>
            </a:r>
          </a:p>
          <a:p>
            <a:r>
              <a:rPr lang="cs-CZ" dirty="0" smtClean="0"/>
              <a:t>Teologie přírody</a:t>
            </a:r>
          </a:p>
          <a:p>
            <a:r>
              <a:rPr lang="cs-CZ" dirty="0" smtClean="0"/>
              <a:t>Systematická integrace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Biblické texty o stvoření (přírodě)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Interpretace Bible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Doslovný přístup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Alegorický přístup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Akomodace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zpráva o stvoření v Genesis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Interpretace jako </a:t>
            </a:r>
            <a:r>
              <a:rPr lang="cs-CZ" dirty="0" err="1" smtClean="0"/>
              <a:t>antimýtus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 descr="marduk_tiam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054920" cy="3354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Teologické poselství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dirty="0" smtClean="0"/>
              <a:t>Boží transcendence</a:t>
            </a:r>
          </a:p>
          <a:p>
            <a:endParaRPr lang="cs-CZ" dirty="0"/>
          </a:p>
        </p:txBody>
      </p:sp>
      <p:pic>
        <p:nvPicPr>
          <p:cNvPr id="4" name="Obrázek 3" descr="bla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3258" y="1772816"/>
            <a:ext cx="333808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Teologické poselství 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Důstojnost člověka</a:t>
            </a:r>
          </a:p>
          <a:p>
            <a:endParaRPr lang="cs-CZ" sz="2800" dirty="0"/>
          </a:p>
        </p:txBody>
      </p:sp>
      <p:pic>
        <p:nvPicPr>
          <p:cNvPr id="4" name="Obrázek 3" descr="tiger-riding-ukelele-man-henri-rouss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88840"/>
            <a:ext cx="5058562" cy="404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Teologické poselství III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Řád a jednota stvoření</a:t>
            </a:r>
          </a:p>
          <a:p>
            <a:endParaRPr lang="cs-CZ" sz="2800" dirty="0"/>
          </a:p>
        </p:txBody>
      </p:sp>
      <p:pic>
        <p:nvPicPr>
          <p:cNvPr id="4" name="Obrázek 3" descr="cosm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531" y="1700809"/>
            <a:ext cx="4703991" cy="4769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Pasáže důležité z hlediska ekologické etiky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Stvoření k Božímu obrazu</a:t>
            </a:r>
          </a:p>
          <a:p>
            <a:r>
              <a:rPr lang="cs-CZ" dirty="0" smtClean="0"/>
              <a:t>Podmanění a panování</a:t>
            </a:r>
          </a:p>
          <a:p>
            <a:r>
              <a:rPr lang="cs-CZ" dirty="0" smtClean="0"/>
              <a:t>Naplnění země</a:t>
            </a:r>
          </a:p>
          <a:p>
            <a:r>
              <a:rPr lang="cs-CZ" dirty="0" smtClean="0"/>
              <a:t>Dobrota stvoření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Druhá zpráva o stvoření v Genesis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Pasáže důležité z hlediska ekologické etiky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67944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Obdělávání a střežení </a:t>
            </a:r>
          </a:p>
          <a:p>
            <a:pPr>
              <a:buNone/>
            </a:pPr>
            <a:r>
              <a:rPr lang="cs-CZ" dirty="0" smtClean="0"/>
              <a:t>     Edenu</a:t>
            </a:r>
          </a:p>
          <a:p>
            <a:r>
              <a:rPr lang="cs-CZ" dirty="0" smtClean="0"/>
              <a:t>Pojmenování zvířat</a:t>
            </a:r>
            <a:endParaRPr lang="cs-CZ" dirty="0"/>
          </a:p>
        </p:txBody>
      </p:sp>
      <p:pic>
        <p:nvPicPr>
          <p:cNvPr id="5" name="Zástupný symbol pro obsah 4" descr="ad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924944"/>
            <a:ext cx="5012432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Nauka o stvoření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Radikální Boží odlišnost</a:t>
            </a:r>
          </a:p>
          <a:p>
            <a:r>
              <a:rPr lang="cs-CZ" dirty="0" smtClean="0"/>
              <a:t>Stvoření je aktem svobody</a:t>
            </a:r>
          </a:p>
          <a:p>
            <a:r>
              <a:rPr lang="cs-CZ" dirty="0" smtClean="0"/>
              <a:t>Stvoření je dobré</a:t>
            </a:r>
          </a:p>
          <a:p>
            <a:r>
              <a:rPr lang="cs-CZ" dirty="0" smtClean="0"/>
              <a:t>Koexistence stvořených bytostí</a:t>
            </a:r>
          </a:p>
          <a:p>
            <a:r>
              <a:rPr lang="cs-CZ" dirty="0" smtClean="0"/>
              <a:t>Řád stvoření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Vztahy mezi přírodní vědou a teologií podle </a:t>
            </a:r>
            <a:r>
              <a:rPr lang="cs-CZ" dirty="0" err="1" smtClean="0"/>
              <a:t>Iana</a:t>
            </a:r>
            <a:r>
              <a:rPr lang="cs-CZ" dirty="0" smtClean="0"/>
              <a:t> G. </a:t>
            </a:r>
            <a:r>
              <a:rPr lang="cs-CZ" dirty="0" err="1" smtClean="0"/>
              <a:t>Barboura</a:t>
            </a:r>
            <a:r>
              <a:rPr lang="cs-CZ" dirty="0" smtClean="0"/>
              <a:t> (1923–2013)</a:t>
            </a:r>
            <a:endParaRPr lang="cs-CZ" dirty="0"/>
          </a:p>
        </p:txBody>
      </p:sp>
      <p:pic>
        <p:nvPicPr>
          <p:cNvPr id="4" name="Zástupný symbol pro obsah 3" descr="215132-Ian-Barbour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8321" y="2060848"/>
            <a:ext cx="3811479" cy="316835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200" dirty="0" smtClean="0"/>
              <a:t>Konflikt</a:t>
            </a:r>
          </a:p>
          <a:p>
            <a:r>
              <a:rPr lang="cs-CZ" sz="3200" dirty="0" smtClean="0"/>
              <a:t>Nezávislost</a:t>
            </a:r>
          </a:p>
          <a:p>
            <a:r>
              <a:rPr lang="cs-CZ" sz="3200" dirty="0" smtClean="0"/>
              <a:t>Dialog</a:t>
            </a:r>
          </a:p>
          <a:p>
            <a:r>
              <a:rPr lang="cs-CZ" sz="3200" dirty="0" smtClean="0"/>
              <a:t>Integrace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modely stvoření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Umělecký výtvor/hra</a:t>
            </a:r>
          </a:p>
          <a:p>
            <a:r>
              <a:rPr lang="cs-CZ" dirty="0" smtClean="0"/>
              <a:t>Plození</a:t>
            </a:r>
          </a:p>
          <a:p>
            <a:r>
              <a:rPr lang="cs-CZ" dirty="0" smtClean="0"/>
              <a:t>Výroba či formování</a:t>
            </a:r>
          </a:p>
          <a:p>
            <a:r>
              <a:rPr lang="cs-CZ" dirty="0" smtClean="0"/>
              <a:t>Emanace</a:t>
            </a:r>
          </a:p>
          <a:p>
            <a:r>
              <a:rPr lang="cs-CZ" dirty="0" smtClean="0"/>
              <a:t>Tělo a duch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Creatio</a:t>
            </a:r>
            <a:r>
              <a:rPr lang="cs-CZ" dirty="0" smtClean="0"/>
              <a:t> </a:t>
            </a:r>
            <a:r>
              <a:rPr lang="cs-CZ" dirty="0" err="1" smtClean="0"/>
              <a:t>continua</a:t>
            </a:r>
            <a:r>
              <a:rPr lang="cs-CZ" dirty="0" smtClean="0"/>
              <a:t>, Bůh jako udržovatel a </a:t>
            </a:r>
            <a:r>
              <a:rPr lang="cs-CZ" dirty="0" err="1" smtClean="0"/>
              <a:t>creatio</a:t>
            </a:r>
            <a:r>
              <a:rPr lang="cs-CZ" dirty="0" smtClean="0"/>
              <a:t> nova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Creatio</a:t>
            </a:r>
            <a:r>
              <a:rPr lang="cs-CZ" dirty="0" smtClean="0"/>
              <a:t> </a:t>
            </a:r>
            <a:r>
              <a:rPr lang="cs-CZ" dirty="0" err="1" smtClean="0"/>
              <a:t>continua</a:t>
            </a:r>
            <a:r>
              <a:rPr lang="cs-CZ" dirty="0" smtClean="0"/>
              <a:t>/udržování</a:t>
            </a:r>
          </a:p>
          <a:p>
            <a:r>
              <a:rPr lang="cs-CZ" dirty="0" err="1" smtClean="0"/>
              <a:t>Creatio</a:t>
            </a:r>
            <a:r>
              <a:rPr lang="cs-CZ" dirty="0" smtClean="0"/>
              <a:t> nova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Potopa a </a:t>
            </a:r>
            <a:r>
              <a:rPr lang="cs-CZ" dirty="0" err="1" smtClean="0"/>
              <a:t>Noemova</a:t>
            </a:r>
            <a:r>
              <a:rPr lang="cs-CZ" dirty="0" smtClean="0"/>
              <a:t> archa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/>
              <a:t>Záchrana tvorstva, nejen člověka</a:t>
            </a:r>
          </a:p>
          <a:p>
            <a:r>
              <a:rPr lang="cs-CZ" dirty="0" smtClean="0"/>
              <a:t>Povolení jíst maso a děs, který padne na živočichy</a:t>
            </a:r>
          </a:p>
          <a:p>
            <a:r>
              <a:rPr lang="cs-CZ" dirty="0" smtClean="0"/>
              <a:t>Boží smlouva s celým tvorstvem, nejen s člověkem</a:t>
            </a:r>
          </a:p>
          <a:p>
            <a:endParaRPr lang="cs-CZ" dirty="0"/>
          </a:p>
        </p:txBody>
      </p:sp>
      <p:pic>
        <p:nvPicPr>
          <p:cNvPr id="4" name="Obrázek 3" descr="du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2358" y="3478968"/>
            <a:ext cx="4446876" cy="3175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Zjevení Janovo</a:t>
            </a:r>
            <a:endParaRPr lang="cs-CZ" dirty="0"/>
          </a:p>
        </p:txBody>
      </p:sp>
      <p:pic>
        <p:nvPicPr>
          <p:cNvPr id="4" name="Zástupný symbol pro obsah 3" descr="Hieronymus_Bosch_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01868" y="1196752"/>
            <a:ext cx="3570332" cy="5378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Přístupy k výkladu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Nehistorický (idealistický) výklad</a:t>
            </a:r>
          </a:p>
          <a:p>
            <a:r>
              <a:rPr lang="cs-CZ" dirty="0" smtClean="0"/>
              <a:t>Výklad z hlediska světových (církevních) dějin</a:t>
            </a:r>
          </a:p>
          <a:p>
            <a:r>
              <a:rPr lang="cs-CZ" dirty="0" smtClean="0"/>
              <a:t>Výklad z hlediska konce časů</a:t>
            </a:r>
          </a:p>
          <a:p>
            <a:r>
              <a:rPr lang="cs-CZ" dirty="0" smtClean="0"/>
              <a:t>Současný historický výklad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 smtClean="0"/>
              <a:t>Členění podle R. B. </a:t>
            </a:r>
            <a:r>
              <a:rPr lang="cs-CZ" dirty="0" err="1" smtClean="0"/>
              <a:t>Hayse</a:t>
            </a:r>
            <a:r>
              <a:rPr lang="cs-CZ" dirty="0" smtClean="0"/>
              <a:t> 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Prorocký přístup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Historický přístup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Nábožensko-básnický </a:t>
            </a:r>
            <a:r>
              <a:rPr lang="cs-CZ" i="1" dirty="0" smtClean="0"/>
              <a:t>(</a:t>
            </a:r>
            <a:r>
              <a:rPr lang="cs-CZ" i="1" dirty="0" err="1" smtClean="0"/>
              <a:t>theopoetic</a:t>
            </a:r>
            <a:r>
              <a:rPr lang="cs-CZ" i="1" dirty="0" smtClean="0"/>
              <a:t>)</a:t>
            </a:r>
            <a:r>
              <a:rPr lang="cs-CZ" dirty="0" smtClean="0"/>
              <a:t> přístup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Ekologický výklad Zjevení Janova </a:t>
            </a:r>
            <a:br>
              <a:rPr lang="cs-CZ" sz="3600" dirty="0" smtClean="0"/>
            </a:br>
            <a:r>
              <a:rPr lang="cs-CZ" sz="2700" dirty="0" smtClean="0"/>
              <a:t>(8,7-13)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aseline="30000" dirty="0" smtClean="0"/>
              <a:t>7</a:t>
            </a:r>
            <a:r>
              <a:rPr lang="cs-CZ" sz="2000" dirty="0" smtClean="0"/>
              <a:t>Zatroubil první anděl: Nastalo krupobití a na zem začal padat oheň smíšený s krví. Třetina země, třetina stromoví a veškerá zeleň byla sežehnuta.</a:t>
            </a:r>
          </a:p>
          <a:p>
            <a:pPr>
              <a:buNone/>
            </a:pPr>
            <a:r>
              <a:rPr lang="cs-CZ" sz="2000" baseline="30000" dirty="0" smtClean="0"/>
              <a:t>8</a:t>
            </a:r>
            <a:r>
              <a:rPr lang="cs-CZ" sz="2000" dirty="0" smtClean="0"/>
              <a:t>Zatroubil druhý anděl; a jakoby mohutná hora hořící ohněm byla vržena do moře. Třetina moře se obrátila v krev</a:t>
            </a:r>
          </a:p>
          <a:p>
            <a:pPr>
              <a:buNone/>
            </a:pPr>
            <a:r>
              <a:rPr lang="cs-CZ" sz="2000" baseline="30000" dirty="0" smtClean="0"/>
              <a:t>9</a:t>
            </a:r>
            <a:r>
              <a:rPr lang="cs-CZ" sz="2000" dirty="0" smtClean="0"/>
              <a:t>a zahynula třetina mořských tvorů a byla zničena třetina lodí.</a:t>
            </a:r>
          </a:p>
          <a:p>
            <a:pPr>
              <a:buNone/>
            </a:pPr>
            <a:r>
              <a:rPr lang="cs-CZ" sz="2000" baseline="30000" dirty="0" smtClean="0"/>
              <a:t>10</a:t>
            </a:r>
            <a:r>
              <a:rPr lang="cs-CZ" sz="2000" dirty="0" smtClean="0"/>
              <a:t>Zatroubil třetí anděl, a zřítila se z nebe veliká hvězda hořící jako pochodeň, padla na třetinu řek a na prameny vod.</a:t>
            </a:r>
          </a:p>
          <a:p>
            <a:pPr>
              <a:buNone/>
            </a:pPr>
            <a:r>
              <a:rPr lang="cs-CZ" sz="2000" baseline="30000" dirty="0" smtClean="0"/>
              <a:t>11</a:t>
            </a:r>
            <a:r>
              <a:rPr lang="cs-CZ" sz="2000" dirty="0" smtClean="0"/>
              <a:t>Jméno té hvězdy je Pelyněk. Třetina vod se změnila v pelyněk a množství lidí umřelo z těch vod, protože byly otráveny.</a:t>
            </a:r>
          </a:p>
          <a:p>
            <a:pPr>
              <a:buNone/>
            </a:pPr>
            <a:r>
              <a:rPr lang="cs-CZ" sz="2000" baseline="30000" dirty="0" smtClean="0"/>
              <a:t>12</a:t>
            </a:r>
            <a:r>
              <a:rPr lang="cs-CZ" sz="2000" dirty="0" smtClean="0"/>
              <a:t>Zatroubil čtvrtý anděl, a byla zasažena třetina slunce, třetina měsíce a třetina hvězd, takže ze třetiny potemněly, a den i noc byly o třetinu temnější.</a:t>
            </a:r>
          </a:p>
          <a:p>
            <a:pPr>
              <a:buNone/>
            </a:pPr>
            <a:r>
              <a:rPr lang="cs-CZ" sz="2000" baseline="30000" dirty="0" smtClean="0"/>
              <a:t>13</a:t>
            </a:r>
            <a:r>
              <a:rPr lang="cs-CZ" sz="2000" dirty="0" smtClean="0"/>
              <a:t>A viděl jsem a slyšel, jak středem nebeské klenby letí orel a volá mocným hlasem: „Běda, </a:t>
            </a:r>
            <a:r>
              <a:rPr lang="cs-CZ" sz="2000" dirty="0" err="1" smtClean="0"/>
              <a:t>běda</a:t>
            </a:r>
            <a:r>
              <a:rPr lang="cs-CZ" sz="2000" dirty="0" smtClean="0"/>
              <a:t>, </a:t>
            </a:r>
            <a:r>
              <a:rPr lang="cs-CZ" sz="2000" dirty="0" err="1" smtClean="0"/>
              <a:t>běda</a:t>
            </a:r>
            <a:r>
              <a:rPr lang="cs-CZ" sz="2000" dirty="0" smtClean="0"/>
              <a:t> obyvatelům země, až zaznějí polnice tří andělů, kteří ještě netroubili!“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pokalyp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0785" y="188640"/>
            <a:ext cx="7407521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600" dirty="0" err="1" smtClean="0"/>
              <a:t>Ozeáš</a:t>
            </a:r>
            <a:r>
              <a:rPr lang="cs-CZ" sz="3600" dirty="0" smtClean="0"/>
              <a:t> (2,20-25)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8000" baseline="30000" dirty="0" smtClean="0"/>
              <a:t>20</a:t>
            </a:r>
            <a:r>
              <a:rPr lang="cs-CZ" sz="8000" dirty="0" smtClean="0"/>
              <a:t>V onen den pro ně uzavřu smlouvu s polní zvěří a s nebeským ptactvem i se zeměplazy. Vymýtím ze země luk, meč i válku a dám jim uléhat v bezpečí.</a:t>
            </a:r>
            <a:br>
              <a:rPr lang="cs-CZ" sz="8000" dirty="0" smtClean="0"/>
            </a:br>
            <a:endParaRPr lang="cs-CZ" sz="8000" dirty="0" smtClean="0"/>
          </a:p>
          <a:p>
            <a:pPr>
              <a:buNone/>
            </a:pPr>
            <a:r>
              <a:rPr lang="cs-CZ" sz="8000" baseline="30000" dirty="0" smtClean="0"/>
              <a:t>21</a:t>
            </a:r>
            <a:r>
              <a:rPr lang="cs-CZ" sz="8000" dirty="0" smtClean="0"/>
              <a:t>Zasnoubím si tě navěky, zasnoubím si tě spravedlností a právem, milosrdenstvím a slitováním,</a:t>
            </a:r>
            <a:br>
              <a:rPr lang="cs-CZ" sz="8000" dirty="0" smtClean="0"/>
            </a:br>
            <a:endParaRPr lang="cs-CZ" sz="8000" dirty="0" smtClean="0"/>
          </a:p>
          <a:p>
            <a:pPr>
              <a:buNone/>
            </a:pPr>
            <a:r>
              <a:rPr lang="cs-CZ" sz="8000" baseline="30000" dirty="0" smtClean="0"/>
              <a:t>22</a:t>
            </a:r>
            <a:r>
              <a:rPr lang="cs-CZ" sz="8000" dirty="0" smtClean="0"/>
              <a:t>zasnoubím si tě věrností a poznáš Hospodina.</a:t>
            </a:r>
            <a:br>
              <a:rPr lang="cs-CZ" sz="8000" dirty="0" smtClean="0"/>
            </a:br>
            <a:endParaRPr lang="cs-CZ" sz="8000" dirty="0" smtClean="0"/>
          </a:p>
          <a:p>
            <a:pPr>
              <a:buNone/>
            </a:pPr>
            <a:r>
              <a:rPr lang="cs-CZ" sz="8000" baseline="30000" dirty="0" smtClean="0"/>
              <a:t>23</a:t>
            </a:r>
            <a:r>
              <a:rPr lang="cs-CZ" sz="8000" dirty="0" smtClean="0"/>
              <a:t>V onen den odpovím, je výrok Hospodinův, odpovím nebesům a ona odpovědí zemi,</a:t>
            </a:r>
            <a:br>
              <a:rPr lang="cs-CZ" sz="8000" dirty="0" smtClean="0"/>
            </a:br>
            <a:endParaRPr lang="cs-CZ" sz="8000" dirty="0" smtClean="0"/>
          </a:p>
          <a:p>
            <a:pPr>
              <a:buNone/>
            </a:pPr>
            <a:r>
              <a:rPr lang="cs-CZ" sz="8000" baseline="30000" dirty="0" smtClean="0"/>
              <a:t>24</a:t>
            </a:r>
            <a:r>
              <a:rPr lang="cs-CZ" sz="8000" dirty="0" smtClean="0"/>
              <a:t>země pak odpoví obilí, moštu a oleji a ony odpovědí </a:t>
            </a:r>
            <a:r>
              <a:rPr lang="cs-CZ" sz="8000" dirty="0" err="1" smtClean="0"/>
              <a:t>Jizreelu</a:t>
            </a:r>
            <a:r>
              <a:rPr lang="cs-CZ" sz="8000" dirty="0" smtClean="0"/>
              <a:t> </a:t>
            </a:r>
            <a:r>
              <a:rPr lang="cs-CZ" sz="8000" i="1" dirty="0" smtClean="0"/>
              <a:t>(to je Bůh rozsívá).</a:t>
            </a:r>
            <a:r>
              <a:rPr lang="cs-CZ" sz="8000" dirty="0" smtClean="0"/>
              <a:t/>
            </a:r>
            <a:br>
              <a:rPr lang="cs-CZ" sz="8000" dirty="0" smtClean="0"/>
            </a:br>
            <a:endParaRPr lang="cs-CZ" sz="8000" dirty="0" smtClean="0"/>
          </a:p>
          <a:p>
            <a:pPr>
              <a:buNone/>
            </a:pPr>
            <a:r>
              <a:rPr lang="cs-CZ" sz="8000" baseline="30000" dirty="0" smtClean="0"/>
              <a:t>25</a:t>
            </a:r>
            <a:r>
              <a:rPr lang="cs-CZ" sz="8000" dirty="0" smtClean="0"/>
              <a:t>Vseji jej pro sebe do země, Neomilostněné budu milostiv, těm, </a:t>
            </a:r>
            <a:r>
              <a:rPr lang="cs-CZ" sz="8000" i="1" dirty="0" smtClean="0"/>
              <a:t>kdo</a:t>
            </a:r>
            <a:r>
              <a:rPr lang="cs-CZ" sz="8000" dirty="0" smtClean="0"/>
              <a:t> </a:t>
            </a:r>
            <a:r>
              <a:rPr lang="cs-CZ" sz="8000" dirty="0" err="1" smtClean="0"/>
              <a:t>Nejsou</a:t>
            </a:r>
            <a:r>
              <a:rPr lang="cs-CZ" sz="8000" dirty="0" smtClean="0"/>
              <a:t>-lid-můj, řeknu: „Tys můj lid,“ a on řekne: „Můj Bože!“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zeáš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8640"/>
            <a:ext cx="7272808" cy="60843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Galileo Galilei</a:t>
            </a:r>
          </a:p>
          <a:p>
            <a:endParaRPr lang="cs-CZ" b="1" dirty="0" smtClean="0"/>
          </a:p>
          <a:p>
            <a:pPr>
              <a:buNone/>
            </a:pPr>
            <a:endParaRPr lang="cs-CZ" b="1" dirty="0"/>
          </a:p>
        </p:txBody>
      </p:sp>
      <p:pic>
        <p:nvPicPr>
          <p:cNvPr id="6" name="Obrázek 5" descr="galileo-galil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7626" y="2204865"/>
            <a:ext cx="3400881" cy="4320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Charles Darwin</a:t>
            </a:r>
          </a:p>
          <a:p>
            <a:pPr lvl="1">
              <a:buFont typeface="Courier New" pitchFamily="49" charset="0"/>
              <a:buChar char="o"/>
            </a:pP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Zpochybnění doslovného výkladu Bible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Zpochybnění lidské důstojnosti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Zpochybnění účelového plánu</a:t>
            </a:r>
            <a:endParaRPr lang="cs-CZ" dirty="0"/>
          </a:p>
        </p:txBody>
      </p:sp>
      <p:pic>
        <p:nvPicPr>
          <p:cNvPr id="6" name="Zástupný symbol pro obsah 5" descr="Charles_Darwin_by_G._Richmon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6226" y="1600200"/>
            <a:ext cx="338254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Vědecký materialismus (Richard </a:t>
            </a:r>
            <a:r>
              <a:rPr lang="cs-CZ" dirty="0" err="1" smtClean="0"/>
              <a:t>Dawkins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7" name="Obrázek 6" descr="richard-dawk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5904656" cy="3322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Doslovný výklad Bible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Scopesův</a:t>
            </a:r>
            <a:r>
              <a:rPr lang="cs-CZ" dirty="0" smtClean="0"/>
              <a:t> (opičí) proces z roku 1925</a:t>
            </a:r>
          </a:p>
          <a:p>
            <a:pPr lvl="1">
              <a:buFont typeface="Courier New" pitchFamily="49" charset="0"/>
              <a:buChar char="o"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doslovn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3029719" cy="4899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Kritika neodarwinismu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Radikální kreacionismus</a:t>
            </a:r>
          </a:p>
          <a:p>
            <a:r>
              <a:rPr lang="cs-CZ" sz="2800" dirty="0" smtClean="0"/>
              <a:t>Umírněný kreacionismus</a:t>
            </a:r>
          </a:p>
          <a:p>
            <a:r>
              <a:rPr lang="cs-CZ" sz="2800" dirty="0" smtClean="0"/>
              <a:t>Inteligentní design</a:t>
            </a:r>
            <a:endParaRPr lang="cs-CZ" sz="2800" dirty="0"/>
          </a:p>
        </p:txBody>
      </p:sp>
      <p:pic>
        <p:nvPicPr>
          <p:cNvPr id="8" name="Zástupný symbol pro obsah 7" descr="intelligent_design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901321"/>
            <a:ext cx="5112568" cy="3732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Nezávislost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Věda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Věda klade otázky typu „Jak?“</a:t>
            </a:r>
          </a:p>
          <a:p>
            <a:endParaRPr lang="cs-CZ" dirty="0" smtClean="0"/>
          </a:p>
          <a:p>
            <a:r>
              <a:rPr lang="cs-CZ" dirty="0" smtClean="0"/>
              <a:t>Věda pokrývá empirickou oblast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Náboženství</a:t>
            </a:r>
            <a:endParaRPr lang="cs-CZ" sz="2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Náboženství klade otázky typu „Proč?“</a:t>
            </a:r>
          </a:p>
          <a:p>
            <a:endParaRPr lang="cs-CZ" dirty="0" smtClean="0"/>
          </a:p>
          <a:p>
            <a:r>
              <a:rPr lang="cs-CZ" dirty="0" smtClean="0"/>
              <a:t>Náboženství se zabývá smyslem a morálními hodnotami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Petr </a:t>
            </a:r>
            <a:r>
              <a:rPr lang="cs-CZ" dirty="0" err="1" smtClean="0"/>
              <a:t>Bezruč</a:t>
            </a:r>
            <a:r>
              <a:rPr lang="cs-CZ" dirty="0" smtClean="0"/>
              <a:t> - </a:t>
            </a:r>
            <a:r>
              <a:rPr lang="cs-CZ" i="1" dirty="0" smtClean="0"/>
              <a:t>Ostrava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i="1" dirty="0" smtClean="0"/>
              <a:t>     Sto roků v šachtě žil, mlčel jsem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sto roků kopal jsem uhlí,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za sto let v rameni bezmasém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svaly mi v železo ztuhly.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Uhelný prach sed mi do očí,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rubíny ze rtů mi uhly,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ze vlasů, z vousů a z obočí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visí mi rampouchy uhlí.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Chléb s uhlím beru si do práce,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z roboty jdu na robotu,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při Dunaji strmí paláce,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 smtClean="0"/>
              <a:t>z krve mé a z mého potu.</a:t>
            </a:r>
            <a:endParaRPr lang="cs-CZ" dirty="0"/>
          </a:p>
        </p:txBody>
      </p:sp>
      <p:pic>
        <p:nvPicPr>
          <p:cNvPr id="5" name="Zástupný symbol pro obsah 4" descr="horní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780928"/>
            <a:ext cx="4244280" cy="2579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545</Words>
  <Application>Microsoft Office PowerPoint</Application>
  <PresentationFormat>Předvádění na obrazovce (4:3)</PresentationFormat>
  <Paragraphs>126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Vztah teologie a přírodních věd</vt:lpstr>
      <vt:lpstr>Vztahy mezi přírodní vědou a teologií podle Iana G. Barboura (1923–2013)</vt:lpstr>
      <vt:lpstr>Konflikt</vt:lpstr>
      <vt:lpstr>Konflikt </vt:lpstr>
      <vt:lpstr>Konflikt </vt:lpstr>
      <vt:lpstr>Konflikt </vt:lpstr>
      <vt:lpstr>Kritika neodarwinismu</vt:lpstr>
      <vt:lpstr>Nezávislost</vt:lpstr>
      <vt:lpstr>Petr Bezruč - Ostrava</vt:lpstr>
      <vt:lpstr>Dialog</vt:lpstr>
      <vt:lpstr>Integrace</vt:lpstr>
      <vt:lpstr>Biblické texty o stvoření (přírodě)</vt:lpstr>
      <vt:lpstr>První zpráva o stvoření v Genesis</vt:lpstr>
      <vt:lpstr>Teologické poselství</vt:lpstr>
      <vt:lpstr>Teologické poselství II</vt:lpstr>
      <vt:lpstr>Teologické poselství III</vt:lpstr>
      <vt:lpstr>Pasáže důležité z hlediska ekologické etiky</vt:lpstr>
      <vt:lpstr>Druhá zpráva o stvoření v Genesis  Pasáže důležité z hlediska ekologické etiky</vt:lpstr>
      <vt:lpstr>Nauka o stvoření - shrnutí</vt:lpstr>
      <vt:lpstr>Alternativní modely stvoření</vt:lpstr>
      <vt:lpstr>Creatio continua, Bůh jako udržovatel a creatio nova </vt:lpstr>
      <vt:lpstr>Potopa a Noemova archa</vt:lpstr>
      <vt:lpstr>Zjevení Janovo</vt:lpstr>
      <vt:lpstr>Přístupy k výkladu</vt:lpstr>
      <vt:lpstr>Ekologický výklad Zjevení Janova  (8,7-13)</vt:lpstr>
      <vt:lpstr>Snímek 26</vt:lpstr>
      <vt:lpstr>Ozeáš (2,20-25)</vt:lpstr>
      <vt:lpstr>Snímek 28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Vztah teologie a přírodních věd</dc:title>
  <dc:creator>Jana Zámečníková</dc:creator>
  <cp:lastModifiedBy>Your User Name</cp:lastModifiedBy>
  <cp:revision>24</cp:revision>
  <dcterms:created xsi:type="dcterms:W3CDTF">2015-01-08T19:47:04Z</dcterms:created>
  <dcterms:modified xsi:type="dcterms:W3CDTF">2015-03-03T16:27:56Z</dcterms:modified>
</cp:coreProperties>
</file>