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0" r:id="rId3"/>
    <p:sldId id="261" r:id="rId4"/>
    <p:sldId id="262" r:id="rId5"/>
    <p:sldId id="263" r:id="rId6"/>
    <p:sldId id="264" r:id="rId7"/>
    <p:sldId id="270" r:id="rId8"/>
    <p:sldId id="269" r:id="rId9"/>
    <p:sldId id="265" r:id="rId10"/>
    <p:sldId id="274" r:id="rId11"/>
    <p:sldId id="282" r:id="rId12"/>
    <p:sldId id="283" r:id="rId13"/>
    <p:sldId id="281" r:id="rId14"/>
    <p:sldId id="275" r:id="rId15"/>
    <p:sldId id="266" r:id="rId16"/>
    <p:sldId id="276" r:id="rId17"/>
    <p:sldId id="277" r:id="rId18"/>
    <p:sldId id="280" r:id="rId19"/>
    <p:sldId id="279" r:id="rId20"/>
    <p:sldId id="278" r:id="rId21"/>
    <p:sldId id="267" r:id="rId22"/>
    <p:sldId id="284"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A0536-8591-44B4-B296-89B3DDFBAD09}" type="datetimeFigureOut">
              <a:rPr lang="cs-CZ" smtClean="0"/>
              <a:t>22.10.2019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593DBF-E7BF-4100-9430-86D450234B54}" type="slidenum">
              <a:rPr lang="cs-CZ" smtClean="0"/>
              <a:t>‹#›</a:t>
            </a:fld>
            <a:endParaRPr lang="cs-CZ"/>
          </a:p>
        </p:txBody>
      </p:sp>
    </p:spTree>
    <p:extLst>
      <p:ext uri="{BB962C8B-B14F-4D97-AF65-F5344CB8AC3E}">
        <p14:creationId xmlns:p14="http://schemas.microsoft.com/office/powerpoint/2010/main" val="4001494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6</a:t>
            </a:fld>
            <a:endParaRPr lang="cs-CZ"/>
          </a:p>
        </p:txBody>
      </p:sp>
    </p:spTree>
    <p:extLst>
      <p:ext uri="{BB962C8B-B14F-4D97-AF65-F5344CB8AC3E}">
        <p14:creationId xmlns:p14="http://schemas.microsoft.com/office/powerpoint/2010/main" val="4220330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15</a:t>
            </a:fld>
            <a:endParaRPr lang="cs-CZ"/>
          </a:p>
        </p:txBody>
      </p:sp>
    </p:spTree>
    <p:extLst>
      <p:ext uri="{BB962C8B-B14F-4D97-AF65-F5344CB8AC3E}">
        <p14:creationId xmlns:p14="http://schemas.microsoft.com/office/powerpoint/2010/main" val="90554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16</a:t>
            </a:fld>
            <a:endParaRPr lang="cs-CZ"/>
          </a:p>
        </p:txBody>
      </p:sp>
    </p:spTree>
    <p:extLst>
      <p:ext uri="{BB962C8B-B14F-4D97-AF65-F5344CB8AC3E}">
        <p14:creationId xmlns:p14="http://schemas.microsoft.com/office/powerpoint/2010/main" val="240782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17</a:t>
            </a:fld>
            <a:endParaRPr lang="cs-CZ"/>
          </a:p>
        </p:txBody>
      </p:sp>
    </p:spTree>
    <p:extLst>
      <p:ext uri="{BB962C8B-B14F-4D97-AF65-F5344CB8AC3E}">
        <p14:creationId xmlns:p14="http://schemas.microsoft.com/office/powerpoint/2010/main" val="3119961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18</a:t>
            </a:fld>
            <a:endParaRPr lang="cs-CZ"/>
          </a:p>
        </p:txBody>
      </p:sp>
    </p:spTree>
    <p:extLst>
      <p:ext uri="{BB962C8B-B14F-4D97-AF65-F5344CB8AC3E}">
        <p14:creationId xmlns:p14="http://schemas.microsoft.com/office/powerpoint/2010/main" val="4046042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19</a:t>
            </a:fld>
            <a:endParaRPr lang="cs-CZ"/>
          </a:p>
        </p:txBody>
      </p:sp>
    </p:spTree>
    <p:extLst>
      <p:ext uri="{BB962C8B-B14F-4D97-AF65-F5344CB8AC3E}">
        <p14:creationId xmlns:p14="http://schemas.microsoft.com/office/powerpoint/2010/main" val="3922835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20</a:t>
            </a:fld>
            <a:endParaRPr lang="cs-CZ"/>
          </a:p>
        </p:txBody>
      </p:sp>
    </p:spTree>
    <p:extLst>
      <p:ext uri="{BB962C8B-B14F-4D97-AF65-F5344CB8AC3E}">
        <p14:creationId xmlns:p14="http://schemas.microsoft.com/office/powerpoint/2010/main" val="3768488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21</a:t>
            </a:fld>
            <a:endParaRPr lang="cs-CZ"/>
          </a:p>
        </p:txBody>
      </p:sp>
    </p:spTree>
    <p:extLst>
      <p:ext uri="{BB962C8B-B14F-4D97-AF65-F5344CB8AC3E}">
        <p14:creationId xmlns:p14="http://schemas.microsoft.com/office/powerpoint/2010/main" val="1842039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22</a:t>
            </a:fld>
            <a:endParaRPr lang="cs-CZ"/>
          </a:p>
        </p:txBody>
      </p:sp>
    </p:spTree>
    <p:extLst>
      <p:ext uri="{BB962C8B-B14F-4D97-AF65-F5344CB8AC3E}">
        <p14:creationId xmlns:p14="http://schemas.microsoft.com/office/powerpoint/2010/main" val="1807161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7</a:t>
            </a:fld>
            <a:endParaRPr lang="cs-CZ"/>
          </a:p>
        </p:txBody>
      </p:sp>
    </p:spTree>
    <p:extLst>
      <p:ext uri="{BB962C8B-B14F-4D97-AF65-F5344CB8AC3E}">
        <p14:creationId xmlns:p14="http://schemas.microsoft.com/office/powerpoint/2010/main" val="541300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8</a:t>
            </a:fld>
            <a:endParaRPr lang="cs-CZ"/>
          </a:p>
        </p:txBody>
      </p:sp>
    </p:spTree>
    <p:extLst>
      <p:ext uri="{BB962C8B-B14F-4D97-AF65-F5344CB8AC3E}">
        <p14:creationId xmlns:p14="http://schemas.microsoft.com/office/powerpoint/2010/main" val="1069419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9</a:t>
            </a:fld>
            <a:endParaRPr lang="cs-CZ"/>
          </a:p>
        </p:txBody>
      </p:sp>
    </p:spTree>
    <p:extLst>
      <p:ext uri="{BB962C8B-B14F-4D97-AF65-F5344CB8AC3E}">
        <p14:creationId xmlns:p14="http://schemas.microsoft.com/office/powerpoint/2010/main" val="1833191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10</a:t>
            </a:fld>
            <a:endParaRPr lang="cs-CZ"/>
          </a:p>
        </p:txBody>
      </p:sp>
    </p:spTree>
    <p:extLst>
      <p:ext uri="{BB962C8B-B14F-4D97-AF65-F5344CB8AC3E}">
        <p14:creationId xmlns:p14="http://schemas.microsoft.com/office/powerpoint/2010/main" val="3200695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11</a:t>
            </a:fld>
            <a:endParaRPr lang="cs-CZ"/>
          </a:p>
        </p:txBody>
      </p:sp>
    </p:spTree>
    <p:extLst>
      <p:ext uri="{BB962C8B-B14F-4D97-AF65-F5344CB8AC3E}">
        <p14:creationId xmlns:p14="http://schemas.microsoft.com/office/powerpoint/2010/main" val="3946397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12</a:t>
            </a:fld>
            <a:endParaRPr lang="cs-CZ"/>
          </a:p>
        </p:txBody>
      </p:sp>
    </p:spTree>
    <p:extLst>
      <p:ext uri="{BB962C8B-B14F-4D97-AF65-F5344CB8AC3E}">
        <p14:creationId xmlns:p14="http://schemas.microsoft.com/office/powerpoint/2010/main" val="94903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13</a:t>
            </a:fld>
            <a:endParaRPr lang="cs-CZ"/>
          </a:p>
        </p:txBody>
      </p:sp>
    </p:spTree>
    <p:extLst>
      <p:ext uri="{BB962C8B-B14F-4D97-AF65-F5344CB8AC3E}">
        <p14:creationId xmlns:p14="http://schemas.microsoft.com/office/powerpoint/2010/main" val="62104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B593DBF-E7BF-4100-9430-86D450234B54}" type="slidenum">
              <a:rPr lang="cs-CZ" smtClean="0"/>
              <a:t>14</a:t>
            </a:fld>
            <a:endParaRPr lang="cs-CZ"/>
          </a:p>
        </p:txBody>
      </p:sp>
    </p:spTree>
    <p:extLst>
      <p:ext uri="{BB962C8B-B14F-4D97-AF65-F5344CB8AC3E}">
        <p14:creationId xmlns:p14="http://schemas.microsoft.com/office/powerpoint/2010/main" val="70381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484AD4B0-7EF9-4B6D-8C96-F1600B661981}" type="datetimeFigureOut">
              <a:rPr lang="cs-CZ" smtClean="0"/>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1244272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4AD4B0-7EF9-4B6D-8C96-F1600B661981}" type="datetimeFigureOut">
              <a:rPr lang="cs-CZ" smtClean="0"/>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51818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4AD4B0-7EF9-4B6D-8C96-F1600B661981}" type="datetimeFigureOut">
              <a:rPr lang="cs-CZ" smtClean="0"/>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280835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4AD4B0-7EF9-4B6D-8C96-F1600B661981}" type="datetimeFigureOut">
              <a:rPr lang="cs-CZ" smtClean="0"/>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58689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484AD4B0-7EF9-4B6D-8C96-F1600B661981}" type="datetimeFigureOut">
              <a:rPr lang="cs-CZ" smtClean="0"/>
              <a:t>22.10.2019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3757032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84AD4B0-7EF9-4B6D-8C96-F1600B661981}" type="datetimeFigureOut">
              <a:rPr lang="cs-CZ" smtClean="0"/>
              <a:t>22.10.2019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1398183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84AD4B0-7EF9-4B6D-8C96-F1600B661981}" type="datetimeFigureOut">
              <a:rPr lang="cs-CZ" smtClean="0"/>
              <a:t>22.10.2019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63894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84AD4B0-7EF9-4B6D-8C96-F1600B661981}" type="datetimeFigureOut">
              <a:rPr lang="cs-CZ" smtClean="0"/>
              <a:t>22.10.2019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3579522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84AD4B0-7EF9-4B6D-8C96-F1600B661981}" type="datetimeFigureOut">
              <a:rPr lang="cs-CZ" smtClean="0"/>
              <a:t>22.10.2019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1965843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84AD4B0-7EF9-4B6D-8C96-F1600B661981}" type="datetimeFigureOut">
              <a:rPr lang="cs-CZ" smtClean="0"/>
              <a:t>22.10.2019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252205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84AD4B0-7EF9-4B6D-8C96-F1600B661981}" type="datetimeFigureOut">
              <a:rPr lang="cs-CZ" smtClean="0"/>
              <a:t>22.10.2019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6AF298-989B-4111-9FF8-2DCF0A149302}" type="slidenum">
              <a:rPr lang="cs-CZ" smtClean="0"/>
              <a:t>‹#›</a:t>
            </a:fld>
            <a:endParaRPr lang="cs-CZ"/>
          </a:p>
        </p:txBody>
      </p:sp>
    </p:spTree>
    <p:extLst>
      <p:ext uri="{BB962C8B-B14F-4D97-AF65-F5344CB8AC3E}">
        <p14:creationId xmlns:p14="http://schemas.microsoft.com/office/powerpoint/2010/main" val="1113797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AD4B0-7EF9-4B6D-8C96-F1600B661981}" type="datetimeFigureOut">
              <a:rPr lang="cs-CZ" smtClean="0"/>
              <a:t>22.10.2019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6AF298-989B-4111-9FF8-2DCF0A149302}" type="slidenum">
              <a:rPr lang="cs-CZ" smtClean="0"/>
              <a:t>‹#›</a:t>
            </a:fld>
            <a:endParaRPr lang="cs-CZ"/>
          </a:p>
        </p:txBody>
      </p:sp>
    </p:spTree>
    <p:extLst>
      <p:ext uri="{BB962C8B-B14F-4D97-AF65-F5344CB8AC3E}">
        <p14:creationId xmlns:p14="http://schemas.microsoft.com/office/powerpoint/2010/main" val="2613600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pojenabecva.cz/"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eskatelevize.cz/ct24/regiony/1868151-stavba-prehrady-nove-herminovy-se-opozduje-nedari-se-vykoupit-pozemk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pod.cz/data/pages/files/OhO-vizualizace-01-prehrada.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ctrTitle"/>
          </p:nvPr>
        </p:nvSpPr>
        <p:spPr/>
        <p:txBody>
          <a:bodyPr/>
          <a:lstStyle/>
          <a:p>
            <a:r>
              <a:rPr lang="cs-CZ" b="1" dirty="0" smtClean="0"/>
              <a:t>Seminář </a:t>
            </a:r>
            <a:r>
              <a:rPr lang="cs-CZ" b="1" dirty="0" smtClean="0"/>
              <a:t/>
            </a:r>
            <a:br>
              <a:rPr lang="cs-CZ" b="1" dirty="0" smtClean="0"/>
            </a:br>
            <a:r>
              <a:rPr lang="cs-CZ" b="1" dirty="0" smtClean="0"/>
              <a:t>Vodní nádrže</a:t>
            </a:r>
            <a:endParaRPr lang="cs-CZ" b="1" dirty="0"/>
          </a:p>
        </p:txBody>
      </p:sp>
      <p:sp>
        <p:nvSpPr>
          <p:cNvPr id="6" name="Podnadpis 5"/>
          <p:cNvSpPr>
            <a:spLocks noGrp="1"/>
          </p:cNvSpPr>
          <p:nvPr>
            <p:ph type="subTitle" idx="1"/>
          </p:nvPr>
        </p:nvSpPr>
        <p:spPr/>
        <p:txBody>
          <a:bodyPr>
            <a:normAutofit/>
          </a:bodyPr>
          <a:lstStyle/>
          <a:p>
            <a:pPr algn="r"/>
            <a:r>
              <a:rPr lang="sk-SK" sz="4000" dirty="0" smtClean="0"/>
              <a:t>22</a:t>
            </a:r>
            <a:r>
              <a:rPr lang="sk-SK" sz="4000" dirty="0" smtClean="0"/>
              <a:t>.10.2019</a:t>
            </a:r>
            <a:endParaRPr lang="cs-CZ" sz="4000" dirty="0"/>
          </a:p>
        </p:txBody>
      </p:sp>
    </p:spTree>
    <p:extLst>
      <p:ext uri="{BB962C8B-B14F-4D97-AF65-F5344CB8AC3E}">
        <p14:creationId xmlns:p14="http://schemas.microsoft.com/office/powerpoint/2010/main" val="9436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b="1" dirty="0" err="1"/>
              <a:t>Pěčín</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cs-CZ" sz="3600" dirty="0" smtClean="0"/>
              <a:t>Důvody pro přehradu </a:t>
            </a:r>
          </a:p>
          <a:p>
            <a:r>
              <a:rPr lang="cs-CZ" sz="3600" dirty="0" smtClean="0"/>
              <a:t>Dopady na přírodní území </a:t>
            </a:r>
          </a:p>
          <a:p>
            <a:r>
              <a:rPr lang="cs-CZ" sz="3600" dirty="0" smtClean="0"/>
              <a:t>Dopady na lidské sídla + investice</a:t>
            </a:r>
          </a:p>
          <a:p>
            <a:r>
              <a:rPr lang="cs-CZ" sz="3600" dirty="0" smtClean="0"/>
              <a:t>Reakce a odpor různých skupin</a:t>
            </a:r>
          </a:p>
          <a:p>
            <a:r>
              <a:rPr lang="cs-CZ" sz="3600" dirty="0" smtClean="0"/>
              <a:t>Opuštění záměru a zdůvodnění</a:t>
            </a:r>
            <a:endParaRPr lang="sk-SK" sz="3200" dirty="0"/>
          </a:p>
          <a:p>
            <a:pPr marL="457200" lvl="1" indent="0">
              <a:buNone/>
            </a:pPr>
            <a:endParaRPr lang="sk-SK" sz="4800" dirty="0" smtClean="0"/>
          </a:p>
          <a:p>
            <a:pPr lvl="1"/>
            <a:endParaRPr lang="cs-CZ" sz="2000" dirty="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176444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b="1" dirty="0" err="1" smtClean="0"/>
              <a:t>Skalička</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cs-CZ" sz="3600" dirty="0" smtClean="0"/>
              <a:t>Důvod výstavby</a:t>
            </a:r>
          </a:p>
          <a:p>
            <a:r>
              <a:rPr lang="cs-CZ" sz="3600" dirty="0" smtClean="0"/>
              <a:t>Odpor ekologů</a:t>
            </a:r>
            <a:endParaRPr lang="cs-CZ" sz="3600" dirty="0" smtClean="0"/>
          </a:p>
          <a:p>
            <a:r>
              <a:rPr lang="cs-CZ" sz="3600" dirty="0" smtClean="0"/>
              <a:t>Diskutované </a:t>
            </a:r>
            <a:r>
              <a:rPr lang="cs-CZ" sz="3600" dirty="0" smtClean="0"/>
              <a:t>varianty</a:t>
            </a:r>
          </a:p>
          <a:p>
            <a:r>
              <a:rPr lang="cs-CZ" sz="3600" dirty="0" smtClean="0"/>
              <a:t>Vypořádání </a:t>
            </a:r>
            <a:r>
              <a:rPr lang="cs-CZ" sz="3600" dirty="0" smtClean="0"/>
              <a:t>pozemků </a:t>
            </a:r>
          </a:p>
          <a:p>
            <a:r>
              <a:rPr lang="cs-CZ" sz="3600" dirty="0" smtClean="0"/>
              <a:t>Současný stav</a:t>
            </a:r>
          </a:p>
          <a:p>
            <a:endParaRPr lang="cs-CZ" sz="3600" dirty="0"/>
          </a:p>
          <a:p>
            <a:pPr marL="0" indent="0">
              <a:buNone/>
            </a:pPr>
            <a:r>
              <a:rPr lang="cs-CZ" sz="3600" dirty="0" smtClean="0"/>
              <a:t> </a:t>
            </a:r>
            <a:endParaRPr lang="cs-CZ" sz="3600" dirty="0" smtClean="0"/>
          </a:p>
          <a:p>
            <a:pPr marL="0" indent="0">
              <a:buNone/>
            </a:pPr>
            <a:endParaRPr lang="cs-CZ" sz="3600" dirty="0" smtClean="0"/>
          </a:p>
          <a:p>
            <a:endParaRPr lang="cs-CZ" sz="3600" dirty="0" smtClean="0"/>
          </a:p>
          <a:p>
            <a:endParaRPr lang="cs-CZ" sz="36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235950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b="1" dirty="0" smtClean="0"/>
              <a:t>Nové </a:t>
            </a:r>
            <a:r>
              <a:rPr lang="sk-SK" b="1" dirty="0" err="1" smtClean="0"/>
              <a:t>Heřminovy</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cs-CZ" sz="3600" dirty="0" smtClean="0"/>
              <a:t>Důvod výstavby</a:t>
            </a:r>
          </a:p>
          <a:p>
            <a:r>
              <a:rPr lang="cs-CZ" sz="3600" dirty="0" smtClean="0"/>
              <a:t>Reakce obcí a sdružení</a:t>
            </a:r>
          </a:p>
          <a:p>
            <a:r>
              <a:rPr lang="cs-CZ" sz="3600" dirty="0" smtClean="0"/>
              <a:t>Diskutované </a:t>
            </a:r>
            <a:r>
              <a:rPr lang="cs-CZ" sz="3600" dirty="0" smtClean="0"/>
              <a:t>varianty</a:t>
            </a:r>
          </a:p>
          <a:p>
            <a:r>
              <a:rPr lang="cs-CZ" sz="3600" dirty="0" smtClean="0"/>
              <a:t>Vypořádání </a:t>
            </a:r>
            <a:r>
              <a:rPr lang="cs-CZ" sz="3600" dirty="0" smtClean="0"/>
              <a:t>pozemků </a:t>
            </a:r>
          </a:p>
          <a:p>
            <a:r>
              <a:rPr lang="cs-CZ" sz="3600" dirty="0" smtClean="0"/>
              <a:t>Současný </a:t>
            </a:r>
            <a:r>
              <a:rPr lang="cs-CZ" sz="3600" dirty="0" smtClean="0"/>
              <a:t>stav </a:t>
            </a:r>
          </a:p>
          <a:p>
            <a:pPr marL="0" indent="0">
              <a:buNone/>
            </a:pPr>
            <a:endParaRPr lang="cs-CZ" sz="3600" dirty="0" smtClean="0"/>
          </a:p>
          <a:p>
            <a:endParaRPr lang="cs-CZ" sz="3600" dirty="0" smtClean="0"/>
          </a:p>
          <a:p>
            <a:endParaRPr lang="cs-CZ" sz="36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1006344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b="1" dirty="0" err="1"/>
              <a:t>Pěčín</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92500" lnSpcReduction="10000"/>
          </a:bodyPr>
          <a:lstStyle/>
          <a:p>
            <a:r>
              <a:rPr lang="cs-CZ" sz="3600" dirty="0" smtClean="0"/>
              <a:t>Důvody pro přehradu</a:t>
            </a:r>
          </a:p>
          <a:p>
            <a:pPr lvl="1"/>
            <a:r>
              <a:rPr lang="cs-CZ" sz="3200" dirty="0" smtClean="0"/>
              <a:t>Rezervoár vody pro Hradec Králové; povodně  </a:t>
            </a:r>
          </a:p>
          <a:p>
            <a:r>
              <a:rPr lang="cs-CZ" sz="3600" dirty="0" smtClean="0"/>
              <a:t>Dopady na přírodní území</a:t>
            </a:r>
          </a:p>
          <a:p>
            <a:pPr lvl="1"/>
            <a:r>
              <a:rPr lang="cs-CZ" sz="3200" dirty="0" smtClean="0"/>
              <a:t>CHKO (1. + 2. zóna) + zatopení horského údolí </a:t>
            </a:r>
          </a:p>
          <a:p>
            <a:r>
              <a:rPr lang="cs-CZ" sz="3600" dirty="0" smtClean="0"/>
              <a:t>Dopady na lidské sídla + investice</a:t>
            </a:r>
          </a:p>
          <a:p>
            <a:pPr lvl="1"/>
            <a:r>
              <a:rPr lang="sk-SK" sz="3200" dirty="0" smtClean="0"/>
              <a:t>Pozemky, domy, </a:t>
            </a:r>
            <a:r>
              <a:rPr lang="sk-SK" sz="3200" dirty="0" err="1" smtClean="0"/>
              <a:t>silnice</a:t>
            </a:r>
            <a:r>
              <a:rPr lang="sk-SK" sz="3200" dirty="0" smtClean="0"/>
              <a:t> </a:t>
            </a:r>
            <a:endParaRPr lang="cs-CZ" sz="3200" dirty="0" smtClean="0"/>
          </a:p>
          <a:p>
            <a:r>
              <a:rPr lang="cs-CZ" sz="3600" dirty="0" smtClean="0"/>
              <a:t>Reakce a odpor různých skupin</a:t>
            </a:r>
          </a:p>
          <a:p>
            <a:pPr lvl="1"/>
            <a:r>
              <a:rPr lang="sk-SK" sz="3200" dirty="0" smtClean="0"/>
              <a:t>Miestni + </a:t>
            </a:r>
            <a:r>
              <a:rPr lang="sk-SK" sz="3200" dirty="0" err="1" smtClean="0"/>
              <a:t>ekologové</a:t>
            </a:r>
            <a:r>
              <a:rPr lang="sk-SK" sz="3200" dirty="0" smtClean="0"/>
              <a:t> + vodohospodári</a:t>
            </a:r>
            <a:endParaRPr lang="cs-CZ" sz="3200" dirty="0" smtClean="0"/>
          </a:p>
          <a:p>
            <a:r>
              <a:rPr lang="cs-CZ" sz="3600" dirty="0" smtClean="0"/>
              <a:t>Opuštění záměru a zdůvodnění</a:t>
            </a:r>
          </a:p>
          <a:p>
            <a:pPr lvl="1"/>
            <a:r>
              <a:rPr lang="sk-SK" sz="2800" dirty="0" smtClean="0"/>
              <a:t>Nezískalo dostatočnú podporu v okolí</a:t>
            </a:r>
            <a:endParaRPr lang="sk-SK" sz="2800" dirty="0"/>
          </a:p>
          <a:p>
            <a:pPr marL="457200" lvl="1" indent="0">
              <a:buNone/>
            </a:pPr>
            <a:endParaRPr lang="sk-SK" sz="4800" dirty="0" smtClean="0"/>
          </a:p>
          <a:p>
            <a:pPr lvl="1"/>
            <a:endParaRPr lang="cs-CZ" sz="2000" dirty="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2043919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b="1" dirty="0" err="1" smtClean="0"/>
              <a:t>Skalička</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92500" lnSpcReduction="10000"/>
          </a:bodyPr>
          <a:lstStyle/>
          <a:p>
            <a:r>
              <a:rPr lang="cs-CZ" sz="3600" dirty="0" smtClean="0"/>
              <a:t>Důvod výstavby</a:t>
            </a:r>
          </a:p>
          <a:p>
            <a:pPr lvl="1"/>
            <a:r>
              <a:rPr lang="sk-SK" sz="3200" dirty="0" smtClean="0"/>
              <a:t>Protipovodňová ochrana</a:t>
            </a:r>
            <a:endParaRPr lang="cs-CZ" sz="3200" dirty="0" smtClean="0"/>
          </a:p>
          <a:p>
            <a:r>
              <a:rPr lang="cs-CZ" sz="3600" dirty="0" smtClean="0"/>
              <a:t>Odpor ekologů – charakter řeky, ohrožené druhy</a:t>
            </a:r>
          </a:p>
          <a:p>
            <a:pPr lvl="1"/>
            <a:r>
              <a:rPr lang="sk-SK" sz="2800" dirty="0" err="1" smtClean="0"/>
              <a:t>Štěrkonosná</a:t>
            </a:r>
            <a:r>
              <a:rPr lang="sk-SK" sz="2800" dirty="0" smtClean="0"/>
              <a:t> </a:t>
            </a:r>
            <a:r>
              <a:rPr lang="sk-SK" sz="2800" dirty="0" err="1" smtClean="0"/>
              <a:t>řeka</a:t>
            </a:r>
            <a:r>
              <a:rPr lang="sk-SK" sz="2800" dirty="0" smtClean="0"/>
              <a:t>, </a:t>
            </a:r>
            <a:r>
              <a:rPr lang="sk-SK" sz="2800" dirty="0" err="1" smtClean="0"/>
              <a:t>brouk</a:t>
            </a:r>
            <a:r>
              <a:rPr lang="sk-SK" sz="2800" dirty="0" smtClean="0"/>
              <a:t> </a:t>
            </a:r>
            <a:endParaRPr lang="cs-CZ" sz="2800" dirty="0" smtClean="0"/>
          </a:p>
          <a:p>
            <a:r>
              <a:rPr lang="cs-CZ" sz="3600" dirty="0" smtClean="0"/>
              <a:t>Diskutované varianty</a:t>
            </a:r>
          </a:p>
          <a:p>
            <a:pPr lvl="1"/>
            <a:r>
              <a:rPr lang="sk-SK" sz="3200" dirty="0" smtClean="0"/>
              <a:t>Stála vodní hladina, suchá nádrž, </a:t>
            </a:r>
            <a:r>
              <a:rPr lang="sk-SK" sz="3200" dirty="0" err="1" smtClean="0"/>
              <a:t>poldr</a:t>
            </a:r>
            <a:r>
              <a:rPr lang="sk-SK" sz="3200" dirty="0" smtClean="0"/>
              <a:t> </a:t>
            </a:r>
            <a:endParaRPr lang="cs-CZ" sz="3200" dirty="0" smtClean="0"/>
          </a:p>
          <a:p>
            <a:r>
              <a:rPr lang="cs-CZ" sz="3600" dirty="0" smtClean="0"/>
              <a:t>Vypořádání pozemků </a:t>
            </a:r>
          </a:p>
          <a:p>
            <a:pPr lvl="1"/>
            <a:r>
              <a:rPr lang="sk-SK" sz="3200" dirty="0" err="1" smtClean="0"/>
              <a:t>Potřeba</a:t>
            </a:r>
            <a:r>
              <a:rPr lang="sk-SK" sz="3200" dirty="0" smtClean="0"/>
              <a:t> výkupu </a:t>
            </a:r>
            <a:r>
              <a:rPr lang="sk-SK" sz="3200" dirty="0" err="1" smtClean="0"/>
              <a:t>pozemk</a:t>
            </a:r>
            <a:r>
              <a:rPr lang="cs-CZ" sz="3200" dirty="0" smtClean="0"/>
              <a:t>ů</a:t>
            </a:r>
          </a:p>
          <a:p>
            <a:r>
              <a:rPr lang="cs-CZ" sz="3600" dirty="0" smtClean="0"/>
              <a:t>Současný stav </a:t>
            </a:r>
            <a:endParaRPr lang="sk-SK" sz="3200" dirty="0" smtClean="0"/>
          </a:p>
          <a:p>
            <a:pPr lvl="1"/>
            <a:r>
              <a:rPr lang="cs-CZ" sz="3200" u="sng" dirty="0" smtClean="0">
                <a:hlinkClick r:id="rId3"/>
              </a:rPr>
              <a:t>https</a:t>
            </a:r>
            <a:r>
              <a:rPr lang="cs-CZ" sz="3200" u="sng" dirty="0">
                <a:hlinkClick r:id="rId3"/>
              </a:rPr>
              <a:t>://www.spojenabecva.cz/</a:t>
            </a:r>
            <a:endParaRPr lang="sk-SK" sz="3200" dirty="0"/>
          </a:p>
          <a:p>
            <a:pPr lvl="1"/>
            <a:endParaRPr lang="cs-CZ" sz="3200" dirty="0" smtClean="0"/>
          </a:p>
          <a:p>
            <a:endParaRPr lang="cs-CZ" sz="3600" dirty="0" smtClean="0"/>
          </a:p>
          <a:p>
            <a:endParaRPr lang="cs-CZ" sz="3600" dirty="0" smtClean="0"/>
          </a:p>
          <a:p>
            <a:endParaRPr lang="cs-CZ" sz="36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3498400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Vodní nádrž Nové </a:t>
            </a:r>
            <a:r>
              <a:rPr lang="cs-CZ" b="1" dirty="0" err="1" smtClean="0"/>
              <a:t>Heřminovy</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sk-SK" dirty="0" smtClean="0"/>
              <a:t>Časová </a:t>
            </a:r>
            <a:r>
              <a:rPr lang="sk-SK" dirty="0" smtClean="0"/>
              <a:t>os</a:t>
            </a:r>
            <a:endParaRPr lang="cs-CZ" u="sng" dirty="0" smtClean="0">
              <a:hlinkClick r:id="rId3"/>
            </a:endParaRPr>
          </a:p>
          <a:p>
            <a:pPr lvl="1"/>
            <a:r>
              <a:rPr lang="cs-CZ" u="sng" dirty="0" smtClean="0">
                <a:hlinkClick r:id="rId3"/>
              </a:rPr>
              <a:t>http</a:t>
            </a:r>
            <a:r>
              <a:rPr lang="cs-CZ" u="sng" dirty="0">
                <a:hlinkClick r:id="rId3"/>
              </a:rPr>
              <a:t>://www.ceskatelevize.cz/ct24/regiony/1868151-stavba-prehrady-nove-herminovy-se-opozduje-nedari-se-vykoupit-pozemky</a:t>
            </a:r>
            <a:r>
              <a:rPr lang="cs-CZ" dirty="0"/>
              <a:t>  </a:t>
            </a:r>
          </a:p>
          <a:p>
            <a:r>
              <a:rPr lang="cs-CZ" dirty="0" smtClean="0"/>
              <a:t>Vizualizace</a:t>
            </a:r>
            <a:endParaRPr lang="cs-CZ" u="sng" dirty="0">
              <a:hlinkClick r:id="rId3"/>
            </a:endParaRPr>
          </a:p>
          <a:p>
            <a:pPr lvl="1"/>
            <a:r>
              <a:rPr lang="sk-SK" u="sng" dirty="0">
                <a:hlinkClick r:id="rId4"/>
              </a:rPr>
              <a:t>http://www.pod.cz/data/pages/files/OhO-vizualizace-01-prehrada.pdf</a:t>
            </a:r>
            <a:r>
              <a:rPr lang="sk-SK" dirty="0"/>
              <a:t> </a:t>
            </a:r>
            <a:r>
              <a:rPr lang="sk-SK" dirty="0" smtClean="0"/>
              <a:t> </a:t>
            </a:r>
            <a:endParaRPr lang="cs-CZ" dirty="0"/>
          </a:p>
          <a:p>
            <a:endParaRPr lang="cs-CZ" dirty="0"/>
          </a:p>
          <a:p>
            <a:pPr marL="457200" lvl="1" indent="0">
              <a:buNone/>
            </a:pPr>
            <a:endParaRPr lang="sk-SK" sz="4800" dirty="0" smtClean="0"/>
          </a:p>
          <a:p>
            <a:pPr lvl="1"/>
            <a:endParaRPr lang="cs-CZ" sz="2000" dirty="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3494195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Vodní nádrž Nové </a:t>
            </a:r>
            <a:r>
              <a:rPr lang="cs-CZ" b="1" dirty="0" err="1" smtClean="0"/>
              <a:t>Heřminovy</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92500" lnSpcReduction="10000"/>
          </a:bodyPr>
          <a:lstStyle/>
          <a:p>
            <a:r>
              <a:rPr lang="cs-CZ" dirty="0" smtClean="0"/>
              <a:t>1923 – první projekt přehrady Nové </a:t>
            </a:r>
            <a:r>
              <a:rPr lang="cs-CZ" dirty="0" err="1" smtClean="0"/>
              <a:t>Heřminovy</a:t>
            </a:r>
            <a:endParaRPr lang="cs-CZ" dirty="0" smtClean="0"/>
          </a:p>
          <a:p>
            <a:r>
              <a:rPr lang="cs-CZ" dirty="0" smtClean="0"/>
              <a:t>1960 – stavební uzávěra v obci kvůli výstavbě nádrže </a:t>
            </a:r>
          </a:p>
          <a:p>
            <a:r>
              <a:rPr lang="cs-CZ" dirty="0" smtClean="0"/>
              <a:t>1994 – územní plán velkého územního celku počítá s nádrží</a:t>
            </a:r>
          </a:p>
          <a:p>
            <a:r>
              <a:rPr lang="cs-CZ" dirty="0" smtClean="0"/>
              <a:t>1997 – katastrofální povodně na řece Opava (MZE - do roka a do dne)</a:t>
            </a:r>
          </a:p>
          <a:p>
            <a:r>
              <a:rPr lang="cs-CZ" dirty="0" smtClean="0"/>
              <a:t>1999 – 13 obcí pro, 4 je nevyloučili a 4 proti</a:t>
            </a:r>
          </a:p>
          <a:p>
            <a:r>
              <a:rPr lang="cs-CZ" dirty="0" smtClean="0"/>
              <a:t>2001 studie – nádrž nezastupitelná pro ochranu Krnova</a:t>
            </a:r>
          </a:p>
          <a:p>
            <a:r>
              <a:rPr lang="cs-CZ" dirty="0" smtClean="0"/>
              <a:t>2003 – Moravskoslezský kraj – doporučili zatopení vesnice</a:t>
            </a:r>
          </a:p>
          <a:p>
            <a:r>
              <a:rPr lang="cs-CZ" dirty="0" smtClean="0"/>
              <a:t>2004 – petice – sdružení Arnika – 4000 podpisů</a:t>
            </a:r>
          </a:p>
          <a:p>
            <a:r>
              <a:rPr lang="cs-CZ" dirty="0" smtClean="0"/>
              <a:t>2005 – Unie pro řeku Moravu – ochrana Krnova zvýšením kapacity koryta a revitalizací řeky </a:t>
            </a:r>
          </a:p>
          <a:p>
            <a:r>
              <a:rPr lang="cs-CZ" dirty="0"/>
              <a:t>2007 – další povodně </a:t>
            </a:r>
          </a:p>
          <a:p>
            <a:endParaRPr lang="cs-CZ" dirty="0" smtClean="0"/>
          </a:p>
          <a:p>
            <a:endParaRPr lang="cs-CZ" dirty="0" smtClean="0"/>
          </a:p>
          <a:p>
            <a:pPr marL="457200" lvl="1" indent="0">
              <a:buNone/>
            </a:pPr>
            <a:endParaRPr lang="cs-CZ" sz="48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1047168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Vodní nádrž Nové </a:t>
            </a:r>
            <a:r>
              <a:rPr lang="cs-CZ" b="1" dirty="0" err="1" smtClean="0"/>
              <a:t>Heřminovy</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92500" lnSpcReduction="20000"/>
          </a:bodyPr>
          <a:lstStyle/>
          <a:p>
            <a:r>
              <a:rPr lang="cs-CZ" dirty="0" smtClean="0"/>
              <a:t>2008 – vláda schválila variantu menší přehrady</a:t>
            </a:r>
          </a:p>
          <a:p>
            <a:pPr lvl="1"/>
            <a:r>
              <a:rPr lang="cs-CZ" dirty="0" smtClean="0"/>
              <a:t>56 objektů, 24 obytných</a:t>
            </a:r>
          </a:p>
          <a:p>
            <a:pPr lvl="1"/>
            <a:r>
              <a:rPr lang="cs-CZ" dirty="0" smtClean="0"/>
              <a:t>Původní velká varianta – 156 objektů – 120 rodin</a:t>
            </a:r>
          </a:p>
          <a:p>
            <a:r>
              <a:rPr lang="cs-CZ" dirty="0"/>
              <a:t>2008 – </a:t>
            </a:r>
            <a:r>
              <a:rPr lang="cs-CZ" dirty="0" smtClean="0"/>
              <a:t>referendum – obyvatelé Nových </a:t>
            </a:r>
            <a:r>
              <a:rPr lang="cs-CZ" dirty="0" err="1" smtClean="0"/>
              <a:t>Heřminov</a:t>
            </a:r>
            <a:r>
              <a:rPr lang="cs-CZ" dirty="0" smtClean="0"/>
              <a:t> nesouhlasí s výstavbou přehrady </a:t>
            </a:r>
          </a:p>
          <a:p>
            <a:r>
              <a:rPr lang="cs-CZ" dirty="0" smtClean="0"/>
              <a:t>2012 – MŽP schválilo studii EIA – plán výstavby na 2016</a:t>
            </a:r>
          </a:p>
          <a:p>
            <a:pPr lvl="1"/>
            <a:r>
              <a:rPr lang="cs-CZ" dirty="0" smtClean="0"/>
              <a:t>Obec – chybí jiné varianty</a:t>
            </a:r>
          </a:p>
          <a:p>
            <a:pPr lvl="1"/>
            <a:r>
              <a:rPr lang="cs-CZ" dirty="0" smtClean="0"/>
              <a:t>Náklady 8 miliard </a:t>
            </a:r>
          </a:p>
          <a:p>
            <a:r>
              <a:rPr lang="cs-CZ" dirty="0" smtClean="0"/>
              <a:t>2013 – demolice první budovy </a:t>
            </a:r>
          </a:p>
          <a:p>
            <a:r>
              <a:rPr lang="cs-CZ" dirty="0" smtClean="0"/>
              <a:t>2016 – vykoupeno 97 % pozemků – posun předpokládaného termínu výstavby na 2019 </a:t>
            </a:r>
          </a:p>
          <a:p>
            <a:r>
              <a:rPr lang="cs-CZ" dirty="0" smtClean="0"/>
              <a:t>2017 – Povodí Odry – přípravy územního řízení X Obec proti</a:t>
            </a:r>
          </a:p>
          <a:p>
            <a:pPr lvl="1"/>
            <a:r>
              <a:rPr lang="cs-CZ" dirty="0" smtClean="0"/>
              <a:t>Hrozba vyvlastňování </a:t>
            </a:r>
          </a:p>
          <a:p>
            <a:pPr lvl="1"/>
            <a:r>
              <a:rPr lang="cs-CZ" dirty="0" smtClean="0"/>
              <a:t>Zahájení až 2023; 14,61 mil. m³; 425 mil. </a:t>
            </a:r>
            <a:r>
              <a:rPr lang="cs-CZ" dirty="0"/>
              <a:t>k</a:t>
            </a:r>
            <a:r>
              <a:rPr lang="cs-CZ" dirty="0" smtClean="0"/>
              <a:t>ompenzace pro obec</a:t>
            </a:r>
            <a:endParaRPr lang="cs-CZ" dirty="0"/>
          </a:p>
          <a:p>
            <a:pPr lvl="1"/>
            <a:endParaRPr lang="cs-CZ" dirty="0" smtClean="0"/>
          </a:p>
          <a:p>
            <a:pPr lvl="1"/>
            <a:endParaRPr lang="cs-CZ" dirty="0" smtClean="0"/>
          </a:p>
          <a:p>
            <a:endParaRPr lang="cs-CZ" dirty="0" smtClean="0"/>
          </a:p>
          <a:p>
            <a:pPr marL="457200" lvl="1" indent="0">
              <a:buNone/>
            </a:pPr>
            <a:endParaRPr lang="cs-CZ" sz="48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139233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Vodní nádrž Nové </a:t>
            </a:r>
            <a:r>
              <a:rPr lang="cs-CZ" b="1" dirty="0" err="1" smtClean="0"/>
              <a:t>Heřminovy</a:t>
            </a:r>
            <a:endParaRPr lang="cs-CZ" b="1" dirty="0"/>
          </a:p>
        </p:txBody>
      </p:sp>
      <p:sp>
        <p:nvSpPr>
          <p:cNvPr id="3" name="Zástupný symbol pro obsah 2"/>
          <p:cNvSpPr>
            <a:spLocks noGrp="1"/>
          </p:cNvSpPr>
          <p:nvPr>
            <p:ph idx="1"/>
          </p:nvPr>
        </p:nvSpPr>
        <p:spPr>
          <a:xfrm>
            <a:off x="838200" y="1825624"/>
            <a:ext cx="10515600" cy="4838411"/>
          </a:xfrm>
        </p:spPr>
        <p:txBody>
          <a:bodyPr>
            <a:normAutofit lnSpcReduction="10000"/>
          </a:bodyPr>
          <a:lstStyle/>
          <a:p>
            <a:pPr marL="228600" lvl="1">
              <a:spcBef>
                <a:spcPts val="1000"/>
              </a:spcBef>
            </a:pPr>
            <a:r>
              <a:rPr lang="cs-CZ" dirty="0"/>
              <a:t>Hlavní účel přehrady je protipovodňový</a:t>
            </a:r>
            <a:endParaRPr lang="cs-CZ" dirty="0" smtClean="0"/>
          </a:p>
          <a:p>
            <a:pPr marL="228600" lvl="1">
              <a:spcBef>
                <a:spcPts val="1000"/>
              </a:spcBef>
            </a:pPr>
            <a:r>
              <a:rPr lang="cs-CZ" dirty="0" smtClean="0"/>
              <a:t>tížná </a:t>
            </a:r>
            <a:r>
              <a:rPr lang="cs-CZ" dirty="0"/>
              <a:t>betonová hráz s řadou dosud v Česku unikátních ekologických prvků</a:t>
            </a:r>
          </a:p>
          <a:p>
            <a:pPr lvl="1"/>
            <a:r>
              <a:rPr lang="cs-CZ" dirty="0" smtClean="0"/>
              <a:t>obtok </a:t>
            </a:r>
            <a:r>
              <a:rPr lang="cs-CZ" dirty="0"/>
              <a:t>hráze a celé nádrže, který umožní cestování – migraci – zde žijícím rybám a dalším zástupcům vodního </a:t>
            </a:r>
            <a:r>
              <a:rPr lang="cs-CZ" dirty="0" smtClean="0"/>
              <a:t>prostředí</a:t>
            </a:r>
          </a:p>
          <a:p>
            <a:pPr lvl="2"/>
            <a:r>
              <a:rPr lang="cs-CZ" dirty="0" smtClean="0"/>
              <a:t>4 kilometry </a:t>
            </a:r>
            <a:r>
              <a:rPr lang="cs-CZ" dirty="0"/>
              <a:t>dlouhý potok, který odbočí z řeky Opavy nad nádrží a bude pokračovat po jejím levém </a:t>
            </a:r>
            <a:r>
              <a:rPr lang="cs-CZ" dirty="0" smtClean="0"/>
              <a:t>břehu</a:t>
            </a:r>
          </a:p>
          <a:p>
            <a:pPr lvl="2"/>
            <a:r>
              <a:rPr lang="cs-CZ" dirty="0"/>
              <a:t>Speciálním prostupem pak projde hrází a zaústí do Opavy pod </a:t>
            </a:r>
            <a:r>
              <a:rPr lang="cs-CZ" dirty="0" smtClean="0"/>
              <a:t>hrází</a:t>
            </a:r>
          </a:p>
          <a:p>
            <a:pPr lvl="1"/>
            <a:r>
              <a:rPr lang="cs-CZ" dirty="0"/>
              <a:t>Před vlastní nádrží projektanti naplánovali usazovací prostor, štěrk pak bude převážen pod hráz, aby tam voda nevymílala </a:t>
            </a:r>
            <a:r>
              <a:rPr lang="cs-CZ" dirty="0" smtClean="0"/>
              <a:t>dno.</a:t>
            </a:r>
          </a:p>
          <a:p>
            <a:pPr marL="228600" lvl="1">
              <a:spcBef>
                <a:spcPts val="1000"/>
              </a:spcBef>
            </a:pPr>
            <a:r>
              <a:rPr lang="cs-CZ" dirty="0" smtClean="0"/>
              <a:t>Hnutí DUHA</a:t>
            </a:r>
            <a:endParaRPr lang="cs-CZ" dirty="0"/>
          </a:p>
          <a:p>
            <a:pPr lvl="1"/>
            <a:r>
              <a:rPr lang="cs-CZ" dirty="0"/>
              <a:t>Navrhovaná přehrada ochrání 6000 obyvatel, což znamená, že ochrana jednoho občana bude stát 1,1 milionu korun, což rozhodně není rentabilní </a:t>
            </a:r>
            <a:r>
              <a:rPr lang="cs-CZ" dirty="0" smtClean="0"/>
              <a:t>řešení</a:t>
            </a:r>
          </a:p>
          <a:p>
            <a:pPr lvl="1"/>
            <a:r>
              <a:rPr lang="cs-CZ" dirty="0" smtClean="0"/>
              <a:t>Úspornější varianta bez přehrady </a:t>
            </a:r>
          </a:p>
          <a:p>
            <a:pPr lvl="2"/>
            <a:endParaRPr lang="cs-CZ" dirty="0" smtClean="0"/>
          </a:p>
          <a:p>
            <a:pPr lvl="1"/>
            <a:endParaRPr lang="cs-CZ" dirty="0" smtClean="0"/>
          </a:p>
          <a:p>
            <a:endParaRPr lang="cs-CZ" dirty="0" smtClean="0"/>
          </a:p>
          <a:p>
            <a:pPr marL="457200" lvl="1" indent="0">
              <a:buNone/>
            </a:pPr>
            <a:endParaRPr lang="cs-CZ" sz="48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2312504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Referendum</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cs-CZ" dirty="0" smtClean="0"/>
              <a:t>"</a:t>
            </a:r>
            <a:r>
              <a:rPr lang="cs-CZ" dirty="0"/>
              <a:t>Souhlasíte s tím, aby obec Nové </a:t>
            </a:r>
            <a:r>
              <a:rPr lang="cs-CZ" dirty="0" err="1"/>
              <a:t>Heřminovy</a:t>
            </a:r>
            <a:r>
              <a:rPr lang="cs-CZ" dirty="0"/>
              <a:t> aktivně využila všech zákonných prostředků a dalších legitimních nástrojů, aby zabránila bourání budov na území obce v souvislosti s plánovaným záměrem přehrady v obci Nové </a:t>
            </a:r>
            <a:r>
              <a:rPr lang="cs-CZ" dirty="0" err="1"/>
              <a:t>Heřminovy</a:t>
            </a:r>
            <a:r>
              <a:rPr lang="cs-CZ" dirty="0"/>
              <a:t>, zejména aby ve všech správních či soudních řízeních souvisejících s povolováním přehrady v obci Nové </a:t>
            </a:r>
            <a:r>
              <a:rPr lang="cs-CZ" dirty="0" err="1"/>
              <a:t>Heřminovy</a:t>
            </a:r>
            <a:r>
              <a:rPr lang="cs-CZ" dirty="0"/>
              <a:t> vystupovala vždy proti realizaci záměru přehrady?"</a:t>
            </a:r>
          </a:p>
          <a:p>
            <a:r>
              <a:rPr lang="cs-CZ" dirty="0"/>
              <a:t>Aby bylo referendum platné </a:t>
            </a:r>
            <a:r>
              <a:rPr lang="cs-CZ" dirty="0" smtClean="0"/>
              <a:t>musí </a:t>
            </a:r>
            <a:r>
              <a:rPr lang="cs-CZ" dirty="0"/>
              <a:t>se ho zúčastnit 35 % ze všech voličů v obci. To znamená, že přijít musí minimálně 77 lidí. K uznání výsledku stačí, aby shodně hlasovala 1/4 z celkového množství voličů, 55 lidí. </a:t>
            </a:r>
          </a:p>
          <a:p>
            <a:r>
              <a:rPr lang="cs-CZ" dirty="0"/>
              <a:t>Přišlo jich přesně 77, pro boj s přehradou se vyslovilo 55 z nich, proti 21.</a:t>
            </a:r>
          </a:p>
          <a:p>
            <a:endParaRPr lang="cs-CZ" dirty="0" smtClean="0"/>
          </a:p>
          <a:p>
            <a:endParaRPr lang="cs-CZ" dirty="0"/>
          </a:p>
          <a:p>
            <a:pPr marL="0" indent="0">
              <a:buNone/>
            </a:pPr>
            <a:endParaRPr lang="cs-CZ" dirty="0"/>
          </a:p>
          <a:p>
            <a:pPr lvl="1"/>
            <a:endParaRPr lang="cs-CZ" dirty="0" smtClean="0"/>
          </a:p>
          <a:p>
            <a:pPr lvl="1"/>
            <a:endParaRPr lang="cs-CZ" dirty="0" smtClean="0"/>
          </a:p>
          <a:p>
            <a:endParaRPr lang="cs-CZ" dirty="0" smtClean="0"/>
          </a:p>
          <a:p>
            <a:pPr marL="457200" lvl="1" indent="0">
              <a:buNone/>
            </a:pPr>
            <a:endParaRPr lang="cs-CZ" sz="48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401504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Záměry výstavby vodních nádrží</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1988 – Směrný vodohospodářský plán </a:t>
            </a:r>
          </a:p>
          <a:p>
            <a:r>
              <a:rPr lang="cs-CZ" dirty="0" smtClean="0"/>
              <a:t>2006 – MZE – tvorba Plánu hlavních povodí</a:t>
            </a:r>
          </a:p>
          <a:p>
            <a:pPr lvl="1"/>
            <a:r>
              <a:rPr lang="cs-CZ" dirty="0" smtClean="0"/>
              <a:t>Příloha - 206 lokalit vhodných pro výstavbu přehrad </a:t>
            </a:r>
          </a:p>
          <a:p>
            <a:pPr lvl="1"/>
            <a:r>
              <a:rPr lang="cs-CZ" dirty="0" smtClean="0"/>
              <a:t>Koncepční rámec – opírá se o scénáře klimatických změn </a:t>
            </a:r>
          </a:p>
          <a:p>
            <a:pPr marL="457200" lvl="1" indent="0">
              <a:buNone/>
            </a:pPr>
            <a:r>
              <a:rPr lang="cs-CZ" dirty="0"/>
              <a:t>	</a:t>
            </a:r>
            <a:r>
              <a:rPr lang="cs-CZ" dirty="0" smtClean="0"/>
              <a:t>– vodárenské nádrže + ochrana před povodněmi </a:t>
            </a:r>
          </a:p>
          <a:p>
            <a:pPr lvl="1"/>
            <a:r>
              <a:rPr lang="cs-CZ" dirty="0" smtClean="0"/>
              <a:t>Hájení územních limitů </a:t>
            </a:r>
          </a:p>
          <a:p>
            <a:r>
              <a:rPr lang="cs-CZ" dirty="0" smtClean="0"/>
              <a:t>Problémy</a:t>
            </a:r>
            <a:endParaRPr lang="cs-CZ" dirty="0"/>
          </a:p>
          <a:p>
            <a:pPr lvl="1"/>
            <a:r>
              <a:rPr lang="cs-CZ" dirty="0" smtClean="0"/>
              <a:t>Nedostatek informací pro obce </a:t>
            </a:r>
          </a:p>
          <a:p>
            <a:pPr lvl="1"/>
            <a:r>
              <a:rPr lang="cs-CZ" dirty="0" smtClean="0"/>
              <a:t>Přehrady plánovány i v prvních zónách ochrany přírody </a:t>
            </a:r>
          </a:p>
          <a:p>
            <a:pPr marL="457200" lvl="1" indent="0">
              <a:buNone/>
            </a:pPr>
            <a:r>
              <a:rPr lang="cs-CZ" dirty="0"/>
              <a:t>	</a:t>
            </a:r>
            <a:r>
              <a:rPr lang="cs-CZ" dirty="0" smtClean="0"/>
              <a:t>– 3 NP + 14 CHKO </a:t>
            </a:r>
          </a:p>
          <a:p>
            <a:pPr marL="457200" lvl="1" indent="0">
              <a:buNone/>
            </a:pPr>
            <a:r>
              <a:rPr lang="cs-CZ" dirty="0"/>
              <a:t>	– </a:t>
            </a:r>
            <a:r>
              <a:rPr lang="cs-CZ" dirty="0" smtClean="0"/>
              <a:t>přírodní památky a rezervace, evropsky významné lokality </a:t>
            </a:r>
            <a:endParaRPr lang="cs-CZ" dirty="0"/>
          </a:p>
          <a:p>
            <a:pPr marL="457200" lvl="1" indent="0">
              <a:buNone/>
            </a:pPr>
            <a:endParaRPr lang="cs-CZ" dirty="0" smtClean="0"/>
          </a:p>
          <a:p>
            <a:pPr lvl="1"/>
            <a:endParaRPr lang="cs-CZ" dirty="0"/>
          </a:p>
          <a:p>
            <a:pPr lvl="1"/>
            <a:endParaRPr lang="cs-CZ" dirty="0" smtClean="0"/>
          </a:p>
          <a:p>
            <a:pPr lvl="1"/>
            <a:endParaRPr lang="cs-CZ" dirty="0" smtClean="0"/>
          </a:p>
          <a:p>
            <a:pPr marL="457200" lvl="1" indent="0">
              <a:buNone/>
            </a:pPr>
            <a:endParaRPr lang="cs-CZ" dirty="0"/>
          </a:p>
        </p:txBody>
      </p:sp>
    </p:spTree>
    <p:extLst>
      <p:ext uri="{BB962C8B-B14F-4D97-AF65-F5344CB8AC3E}">
        <p14:creationId xmlns:p14="http://schemas.microsoft.com/office/powerpoint/2010/main" val="3582797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Referendum</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cs-CZ" dirty="0"/>
              <a:t>„Pokud si (Nové </a:t>
            </a:r>
            <a:r>
              <a:rPr lang="cs-CZ" dirty="0" err="1"/>
              <a:t>Heřminovy</a:t>
            </a:r>
            <a:r>
              <a:rPr lang="cs-CZ" dirty="0"/>
              <a:t>) myslí, že se jim podaří stavbu zastavit nebo přehradu zrušit, tak to v této chvíli (říjen 2015) považuju za naprosto nereálné, poněvadž stát už do toho investoval strašné peníze, my jsme vykoupili pozemky za nějakých 450 milionů korun, plus další peníze na přípravu této akce, takže tady už není cesty zpět.“</a:t>
            </a:r>
          </a:p>
          <a:p>
            <a:pPr marL="0" indent="0">
              <a:buNone/>
            </a:pPr>
            <a:r>
              <a:rPr lang="cs-CZ" dirty="0"/>
              <a:t>Jiří Pagáč, Generální ředitel Povodí </a:t>
            </a:r>
            <a:r>
              <a:rPr lang="cs-CZ" dirty="0" smtClean="0"/>
              <a:t>Odry</a:t>
            </a:r>
          </a:p>
          <a:p>
            <a:r>
              <a:rPr lang="cs-CZ" dirty="0" smtClean="0"/>
              <a:t>Obec </a:t>
            </a:r>
            <a:r>
              <a:rPr lang="cs-CZ" dirty="0"/>
              <a:t>podle generálního ředitele Povodí Odry musí dát svůj územní plán do souladu s vyšším územním plánem do roku </a:t>
            </a:r>
            <a:r>
              <a:rPr lang="cs-CZ" dirty="0" smtClean="0"/>
              <a:t>2020</a:t>
            </a:r>
          </a:p>
          <a:p>
            <a:pPr lvl="1"/>
            <a:r>
              <a:rPr lang="cs-CZ" dirty="0" smtClean="0"/>
              <a:t>V </a:t>
            </a:r>
            <a:r>
              <a:rPr lang="cs-CZ" dirty="0"/>
              <a:t>zásadách územního rozvoje kraje je malá varianta začleněna</a:t>
            </a:r>
          </a:p>
          <a:p>
            <a:endParaRPr lang="cs-CZ" dirty="0" smtClean="0"/>
          </a:p>
          <a:p>
            <a:endParaRPr lang="cs-CZ" dirty="0"/>
          </a:p>
          <a:p>
            <a:pPr marL="0" indent="0">
              <a:buNone/>
            </a:pPr>
            <a:endParaRPr lang="cs-CZ" dirty="0"/>
          </a:p>
          <a:p>
            <a:pPr lvl="1"/>
            <a:endParaRPr lang="cs-CZ" dirty="0" smtClean="0"/>
          </a:p>
          <a:p>
            <a:pPr lvl="1"/>
            <a:endParaRPr lang="cs-CZ" dirty="0" smtClean="0"/>
          </a:p>
          <a:p>
            <a:endParaRPr lang="cs-CZ" dirty="0" smtClean="0"/>
          </a:p>
          <a:p>
            <a:pPr marL="457200" lvl="1" indent="0">
              <a:buNone/>
            </a:pPr>
            <a:endParaRPr lang="cs-CZ" sz="4800" dirty="0" smtClean="0"/>
          </a:p>
          <a:p>
            <a:pPr lvl="1"/>
            <a:endParaRPr lang="cs-CZ" sz="2000" dirty="0" smtClean="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413257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Otázky pro diskusi</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85000" lnSpcReduction="20000"/>
          </a:bodyPr>
          <a:lstStyle/>
          <a:p>
            <a:r>
              <a:rPr lang="sk-SK" dirty="0" err="1"/>
              <a:t>Napadají</a:t>
            </a:r>
            <a:r>
              <a:rPr lang="sk-SK" dirty="0"/>
              <a:t> vás </a:t>
            </a:r>
            <a:r>
              <a:rPr lang="sk-SK" dirty="0" err="1"/>
              <a:t>nějaký</a:t>
            </a:r>
            <a:r>
              <a:rPr lang="sk-SK" dirty="0"/>
              <a:t> </a:t>
            </a:r>
            <a:r>
              <a:rPr lang="sk-SK" dirty="0" err="1"/>
              <a:t>případy</a:t>
            </a:r>
            <a:r>
              <a:rPr lang="sk-SK" dirty="0"/>
              <a:t>, </a:t>
            </a:r>
            <a:r>
              <a:rPr lang="sk-SK" dirty="0" err="1"/>
              <a:t>kdy</a:t>
            </a:r>
            <a:r>
              <a:rPr lang="sk-SK" dirty="0"/>
              <a:t> </a:t>
            </a:r>
            <a:r>
              <a:rPr lang="sk-SK" dirty="0" err="1"/>
              <a:t>se</a:t>
            </a:r>
            <a:r>
              <a:rPr lang="sk-SK" dirty="0"/>
              <a:t> odborné </a:t>
            </a:r>
            <a:r>
              <a:rPr lang="sk-SK" dirty="0" err="1"/>
              <a:t>společnosti</a:t>
            </a:r>
            <a:r>
              <a:rPr lang="sk-SK" dirty="0"/>
              <a:t> </a:t>
            </a:r>
            <a:r>
              <a:rPr lang="sk-SK" dirty="0" err="1"/>
              <a:t>podařilo</a:t>
            </a:r>
            <a:r>
              <a:rPr lang="sk-SK" dirty="0"/>
              <a:t> </a:t>
            </a:r>
            <a:r>
              <a:rPr lang="sk-SK" dirty="0" err="1"/>
              <a:t>zastavit</a:t>
            </a:r>
            <a:r>
              <a:rPr lang="sk-SK" dirty="0"/>
              <a:t> stavbu </a:t>
            </a:r>
            <a:r>
              <a:rPr lang="sk-SK" dirty="0" err="1"/>
              <a:t>takovéhoto</a:t>
            </a:r>
            <a:r>
              <a:rPr lang="sk-SK" dirty="0"/>
              <a:t> </a:t>
            </a:r>
            <a:r>
              <a:rPr lang="sk-SK" dirty="0" err="1"/>
              <a:t>nesmyslného</a:t>
            </a:r>
            <a:r>
              <a:rPr lang="sk-SK" dirty="0"/>
              <a:t> projektu a </a:t>
            </a:r>
            <a:r>
              <a:rPr lang="sk-SK" dirty="0" err="1"/>
              <a:t>prosadit</a:t>
            </a:r>
            <a:r>
              <a:rPr lang="sk-SK" dirty="0"/>
              <a:t> </a:t>
            </a:r>
            <a:r>
              <a:rPr lang="sk-SK" dirty="0" err="1"/>
              <a:t>rozumnější</a:t>
            </a:r>
            <a:r>
              <a:rPr lang="sk-SK" dirty="0"/>
              <a:t> </a:t>
            </a:r>
            <a:r>
              <a:rPr lang="sk-SK" dirty="0" err="1"/>
              <a:t>řešení</a:t>
            </a:r>
            <a:r>
              <a:rPr lang="sk-SK" dirty="0"/>
              <a:t>? Jak </a:t>
            </a:r>
            <a:r>
              <a:rPr lang="sk-SK" dirty="0" err="1"/>
              <a:t>se</a:t>
            </a:r>
            <a:r>
              <a:rPr lang="sk-SK" dirty="0"/>
              <a:t> </a:t>
            </a:r>
            <a:r>
              <a:rPr lang="sk-SK" dirty="0" err="1"/>
              <a:t>podařilo</a:t>
            </a:r>
            <a:r>
              <a:rPr lang="sk-SK" dirty="0"/>
              <a:t> </a:t>
            </a:r>
            <a:r>
              <a:rPr lang="sk-SK" dirty="0" err="1"/>
              <a:t>přesvědčit</a:t>
            </a:r>
            <a:r>
              <a:rPr lang="sk-SK" dirty="0"/>
              <a:t> ministerstva? (Marek</a:t>
            </a:r>
            <a:r>
              <a:rPr lang="sk-SK" dirty="0" smtClean="0"/>
              <a:t>)</a:t>
            </a:r>
          </a:p>
          <a:p>
            <a:r>
              <a:rPr lang="sk-SK" dirty="0" smtClean="0"/>
              <a:t>Proč </a:t>
            </a:r>
            <a:r>
              <a:rPr lang="sk-SK" dirty="0" err="1"/>
              <a:t>stát</a:t>
            </a:r>
            <a:r>
              <a:rPr lang="sk-SK" dirty="0"/>
              <a:t> </a:t>
            </a:r>
            <a:r>
              <a:rPr lang="sk-SK" dirty="0" err="1"/>
              <a:t>místo</a:t>
            </a:r>
            <a:r>
              <a:rPr lang="sk-SK" dirty="0"/>
              <a:t> drahé výstavby </a:t>
            </a:r>
            <a:r>
              <a:rPr lang="sk-SK" dirty="0" err="1"/>
              <a:t>přehrad</a:t>
            </a:r>
            <a:r>
              <a:rPr lang="sk-SK" dirty="0"/>
              <a:t> nefinancuje </a:t>
            </a:r>
            <a:r>
              <a:rPr lang="sk-SK" dirty="0" err="1"/>
              <a:t>udržení</a:t>
            </a:r>
            <a:r>
              <a:rPr lang="sk-SK" dirty="0"/>
              <a:t> vody v </a:t>
            </a:r>
            <a:r>
              <a:rPr lang="sk-SK" dirty="0" err="1"/>
              <a:t>krajině</a:t>
            </a:r>
            <a:r>
              <a:rPr lang="sk-SK" dirty="0"/>
              <a:t> </a:t>
            </a:r>
            <a:r>
              <a:rPr lang="sk-SK" dirty="0" err="1"/>
              <a:t>změnou</a:t>
            </a:r>
            <a:r>
              <a:rPr lang="sk-SK" dirty="0"/>
              <a:t> </a:t>
            </a:r>
            <a:r>
              <a:rPr lang="sk-SK" dirty="0" err="1"/>
              <a:t>zemědělství</a:t>
            </a:r>
            <a:r>
              <a:rPr lang="sk-SK" dirty="0"/>
              <a:t> a </a:t>
            </a:r>
            <a:r>
              <a:rPr lang="sk-SK" dirty="0" err="1"/>
              <a:t>lesnictví</a:t>
            </a:r>
            <a:r>
              <a:rPr lang="sk-SK" dirty="0"/>
              <a:t>? (Zuzana)</a:t>
            </a:r>
          </a:p>
          <a:p>
            <a:r>
              <a:rPr lang="sk-SK" dirty="0"/>
              <a:t>Jak </a:t>
            </a:r>
            <a:r>
              <a:rPr lang="sk-SK" dirty="0" err="1"/>
              <a:t>komunikovat</a:t>
            </a:r>
            <a:r>
              <a:rPr lang="sk-SK" dirty="0"/>
              <a:t> s </a:t>
            </a:r>
            <a:r>
              <a:rPr lang="sk-SK" dirty="0" err="1"/>
              <a:t>vládními</a:t>
            </a:r>
            <a:r>
              <a:rPr lang="sk-SK" dirty="0"/>
              <a:t> orgány </a:t>
            </a:r>
            <a:r>
              <a:rPr lang="sk-SK" dirty="0" err="1"/>
              <a:t>neúčinnost</a:t>
            </a:r>
            <a:r>
              <a:rPr lang="sk-SK" dirty="0"/>
              <a:t> a </a:t>
            </a:r>
            <a:r>
              <a:rPr lang="sk-SK" dirty="0" err="1"/>
              <a:t>neefektivnost</a:t>
            </a:r>
            <a:r>
              <a:rPr lang="sk-SK" dirty="0"/>
              <a:t> </a:t>
            </a:r>
            <a:r>
              <a:rPr lang="sk-SK" dirty="0" err="1"/>
              <a:t>vodních</a:t>
            </a:r>
            <a:r>
              <a:rPr lang="sk-SK" dirty="0"/>
              <a:t> </a:t>
            </a:r>
            <a:r>
              <a:rPr lang="sk-SK" dirty="0" err="1"/>
              <a:t>přehrad</a:t>
            </a:r>
            <a:r>
              <a:rPr lang="sk-SK" dirty="0"/>
              <a:t> v boji proti suchu? (Jana)</a:t>
            </a:r>
          </a:p>
          <a:p>
            <a:r>
              <a:rPr lang="sk-SK" dirty="0" smtClean="0"/>
              <a:t>V </a:t>
            </a:r>
            <a:r>
              <a:rPr lang="sk-SK" dirty="0" err="1"/>
              <a:t>případě</a:t>
            </a:r>
            <a:r>
              <a:rPr lang="sk-SK" dirty="0"/>
              <a:t> postavení </a:t>
            </a:r>
            <a:r>
              <a:rPr lang="sk-SK" dirty="0" err="1"/>
              <a:t>přehrady</a:t>
            </a:r>
            <a:r>
              <a:rPr lang="sk-SK" dirty="0"/>
              <a:t> </a:t>
            </a:r>
            <a:r>
              <a:rPr lang="sk-SK" dirty="0" err="1"/>
              <a:t>kvůli</a:t>
            </a:r>
            <a:r>
              <a:rPr lang="sk-SK" dirty="0"/>
              <a:t> </a:t>
            </a:r>
            <a:r>
              <a:rPr lang="sk-SK" dirty="0" err="1"/>
              <a:t>zadržení</a:t>
            </a:r>
            <a:r>
              <a:rPr lang="sk-SK" dirty="0"/>
              <a:t> vody v </a:t>
            </a:r>
            <a:r>
              <a:rPr lang="sk-SK" dirty="0" err="1"/>
              <a:t>krajině</a:t>
            </a:r>
            <a:r>
              <a:rPr lang="sk-SK" dirty="0"/>
              <a:t>, je tato stavba bezpečná v </a:t>
            </a:r>
            <a:r>
              <a:rPr lang="sk-SK" dirty="0" err="1"/>
              <a:t>případě</a:t>
            </a:r>
            <a:r>
              <a:rPr lang="sk-SK" dirty="0"/>
              <a:t> povodní? (</a:t>
            </a:r>
            <a:r>
              <a:rPr lang="sk-SK" dirty="0" err="1"/>
              <a:t>Adéla</a:t>
            </a:r>
            <a:r>
              <a:rPr lang="sk-SK" dirty="0"/>
              <a:t>)</a:t>
            </a:r>
          </a:p>
          <a:p>
            <a:r>
              <a:rPr lang="sk-SK" dirty="0"/>
              <a:t>Má </a:t>
            </a:r>
            <a:r>
              <a:rPr lang="sk-SK" dirty="0" err="1"/>
              <a:t>přehrada</a:t>
            </a:r>
            <a:r>
              <a:rPr lang="sk-SK" dirty="0"/>
              <a:t> </a:t>
            </a:r>
            <a:r>
              <a:rPr lang="sk-SK" dirty="0" err="1"/>
              <a:t>jako</a:t>
            </a:r>
            <a:r>
              <a:rPr lang="sk-SK" dirty="0"/>
              <a:t> protipovodňové </a:t>
            </a:r>
            <a:r>
              <a:rPr lang="sk-SK" dirty="0" err="1"/>
              <a:t>opatření</a:t>
            </a:r>
            <a:r>
              <a:rPr lang="sk-SK" dirty="0"/>
              <a:t> </a:t>
            </a:r>
            <a:r>
              <a:rPr lang="sk-SK" dirty="0" err="1"/>
              <a:t>nějaké</a:t>
            </a:r>
            <a:r>
              <a:rPr lang="sk-SK" dirty="0"/>
              <a:t> výhody, nebo </a:t>
            </a:r>
            <a:r>
              <a:rPr lang="sk-SK" dirty="0" err="1"/>
              <a:t>jde</a:t>
            </a:r>
            <a:r>
              <a:rPr lang="sk-SK" dirty="0"/>
              <a:t> </a:t>
            </a:r>
            <a:r>
              <a:rPr lang="sk-SK" dirty="0" err="1"/>
              <a:t>obecně</a:t>
            </a:r>
            <a:r>
              <a:rPr lang="sk-SK" dirty="0"/>
              <a:t> o </a:t>
            </a:r>
            <a:r>
              <a:rPr lang="sk-SK" dirty="0" err="1"/>
              <a:t>zastaralý</a:t>
            </a:r>
            <a:r>
              <a:rPr lang="sk-SK" dirty="0"/>
              <a:t> nešetrný a neekonomický koncept? (Marek)</a:t>
            </a:r>
          </a:p>
          <a:p>
            <a:r>
              <a:rPr lang="sk-SK" dirty="0" err="1" smtClean="0"/>
              <a:t>Nejsou</a:t>
            </a:r>
            <a:r>
              <a:rPr lang="sk-SK" dirty="0" smtClean="0"/>
              <a:t> </a:t>
            </a:r>
            <a:r>
              <a:rPr lang="sk-SK" dirty="0"/>
              <a:t>to </a:t>
            </a:r>
            <a:r>
              <a:rPr lang="sk-SK" dirty="0" err="1"/>
              <a:t>právě</a:t>
            </a:r>
            <a:r>
              <a:rPr lang="sk-SK" dirty="0"/>
              <a:t> </a:t>
            </a:r>
            <a:r>
              <a:rPr lang="sk-SK" dirty="0" err="1"/>
              <a:t>přehrady</a:t>
            </a:r>
            <a:r>
              <a:rPr lang="sk-SK" dirty="0"/>
              <a:t>, </a:t>
            </a:r>
            <a:r>
              <a:rPr lang="sk-SK" dirty="0" err="1"/>
              <a:t>které</a:t>
            </a:r>
            <a:r>
              <a:rPr lang="sk-SK" dirty="0"/>
              <a:t> </a:t>
            </a:r>
            <a:r>
              <a:rPr lang="sk-SK" dirty="0" err="1"/>
              <a:t>během</a:t>
            </a:r>
            <a:r>
              <a:rPr lang="sk-SK" dirty="0"/>
              <a:t> povodní </a:t>
            </a:r>
            <a:r>
              <a:rPr lang="sk-SK" dirty="0" err="1"/>
              <a:t>dělají</a:t>
            </a:r>
            <a:r>
              <a:rPr lang="sk-SK" dirty="0"/>
              <a:t> </a:t>
            </a:r>
            <a:r>
              <a:rPr lang="sk-SK" dirty="0" err="1"/>
              <a:t>mnohem</a:t>
            </a:r>
            <a:r>
              <a:rPr lang="sk-SK" dirty="0"/>
              <a:t> </a:t>
            </a:r>
            <a:r>
              <a:rPr lang="sk-SK" dirty="0" err="1"/>
              <a:t>více</a:t>
            </a:r>
            <a:r>
              <a:rPr lang="sk-SK" dirty="0"/>
              <a:t> škody a </a:t>
            </a:r>
            <a:r>
              <a:rPr lang="sk-SK" dirty="0" err="1"/>
              <a:t>narušují</a:t>
            </a:r>
            <a:r>
              <a:rPr lang="sk-SK" dirty="0"/>
              <a:t> </a:t>
            </a:r>
            <a:r>
              <a:rPr lang="sk-SK" dirty="0" err="1"/>
              <a:t>přirozený</a:t>
            </a:r>
            <a:r>
              <a:rPr lang="sk-SK" dirty="0"/>
              <a:t> </a:t>
            </a:r>
            <a:r>
              <a:rPr lang="sk-SK" dirty="0" err="1"/>
              <a:t>koloběh</a:t>
            </a:r>
            <a:r>
              <a:rPr lang="sk-SK" dirty="0"/>
              <a:t> vody? (</a:t>
            </a:r>
            <a:r>
              <a:rPr lang="sk-SK" dirty="0" err="1"/>
              <a:t>Kristýna</a:t>
            </a:r>
            <a:r>
              <a:rPr lang="sk-SK" dirty="0"/>
              <a:t>)</a:t>
            </a:r>
          </a:p>
          <a:p>
            <a:r>
              <a:rPr lang="sk-SK" dirty="0" err="1" smtClean="0"/>
              <a:t>Které</a:t>
            </a:r>
            <a:r>
              <a:rPr lang="sk-SK" dirty="0" smtClean="0"/>
              <a:t> </a:t>
            </a:r>
            <a:r>
              <a:rPr lang="sk-SK" dirty="0"/>
              <a:t>z </a:t>
            </a:r>
            <a:r>
              <a:rPr lang="sk-SK" dirty="0" err="1"/>
              <a:t>vodních</a:t>
            </a:r>
            <a:r>
              <a:rPr lang="sk-SK" dirty="0"/>
              <a:t> </a:t>
            </a:r>
            <a:r>
              <a:rPr lang="sk-SK" dirty="0" err="1"/>
              <a:t>děl</a:t>
            </a:r>
            <a:r>
              <a:rPr lang="sk-SK" dirty="0"/>
              <a:t> v České </a:t>
            </a:r>
            <a:r>
              <a:rPr lang="sk-SK" dirty="0" err="1"/>
              <a:t>republice</a:t>
            </a:r>
            <a:r>
              <a:rPr lang="sk-SK" dirty="0"/>
              <a:t> </a:t>
            </a:r>
            <a:r>
              <a:rPr lang="sk-SK" dirty="0" err="1"/>
              <a:t>lze</a:t>
            </a:r>
            <a:r>
              <a:rPr lang="sk-SK" dirty="0"/>
              <a:t> </a:t>
            </a:r>
            <a:r>
              <a:rPr lang="sk-SK" dirty="0" err="1"/>
              <a:t>považovat</a:t>
            </a:r>
            <a:r>
              <a:rPr lang="sk-SK" dirty="0"/>
              <a:t> za </a:t>
            </a:r>
            <a:r>
              <a:rPr lang="sk-SK" dirty="0" err="1"/>
              <a:t>nejkontroverznější</a:t>
            </a:r>
            <a:r>
              <a:rPr lang="sk-SK" dirty="0"/>
              <a:t> a </a:t>
            </a:r>
            <a:r>
              <a:rPr lang="sk-SK" dirty="0" err="1"/>
              <a:t>proč</a:t>
            </a:r>
            <a:r>
              <a:rPr lang="sk-SK" dirty="0"/>
              <a:t>? (Karolína)</a:t>
            </a:r>
          </a:p>
          <a:p>
            <a:pPr marL="0" lvl="0" indent="0">
              <a:buNone/>
            </a:pPr>
            <a:endParaRPr lang="sk-SK" dirty="0"/>
          </a:p>
          <a:p>
            <a:endParaRPr lang="cs-CZ" dirty="0" smtClean="0"/>
          </a:p>
          <a:p>
            <a:pPr lvl="1"/>
            <a:endParaRPr lang="cs-CZ" sz="2000" dirty="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446210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Otázky pro diskusi</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sk-SK" sz="2400" dirty="0"/>
              <a:t>Myslíte si, že </a:t>
            </a:r>
            <a:r>
              <a:rPr lang="sk-SK" sz="2400" dirty="0" err="1"/>
              <a:t>vládní</a:t>
            </a:r>
            <a:r>
              <a:rPr lang="sk-SK" sz="2400" dirty="0"/>
              <a:t> plány na výstavbu nových </a:t>
            </a:r>
            <a:r>
              <a:rPr lang="sk-SK" sz="2400" dirty="0" err="1"/>
              <a:t>přehrad</a:t>
            </a:r>
            <a:r>
              <a:rPr lang="sk-SK" sz="2400" dirty="0"/>
              <a:t> </a:t>
            </a:r>
            <a:r>
              <a:rPr lang="sk-SK" sz="2400" dirty="0" err="1"/>
              <a:t>budou</a:t>
            </a:r>
            <a:r>
              <a:rPr lang="sk-SK" sz="2400" dirty="0"/>
              <a:t> </a:t>
            </a:r>
            <a:r>
              <a:rPr lang="sk-SK" sz="2400" dirty="0" err="1"/>
              <a:t>nějak</a:t>
            </a:r>
            <a:r>
              <a:rPr lang="sk-SK" sz="2400" dirty="0"/>
              <a:t> </a:t>
            </a:r>
            <a:r>
              <a:rPr lang="sk-SK" sz="2400" dirty="0" err="1"/>
              <a:t>reflektovat</a:t>
            </a:r>
            <a:r>
              <a:rPr lang="sk-SK" sz="2400" dirty="0"/>
              <a:t> </a:t>
            </a:r>
            <a:r>
              <a:rPr lang="sk-SK" sz="2400" dirty="0" err="1"/>
              <a:t>narůstající</a:t>
            </a:r>
            <a:r>
              <a:rPr lang="sk-SK" sz="2400" dirty="0"/>
              <a:t> snahy </a:t>
            </a:r>
            <a:r>
              <a:rPr lang="sk-SK" sz="2400" dirty="0" err="1"/>
              <a:t>občanů</a:t>
            </a:r>
            <a:r>
              <a:rPr lang="sk-SK" sz="2400" dirty="0"/>
              <a:t>, </a:t>
            </a:r>
            <a:r>
              <a:rPr lang="sk-SK" sz="2400" dirty="0" err="1"/>
              <a:t>kteří</a:t>
            </a:r>
            <a:r>
              <a:rPr lang="sk-SK" sz="2400" dirty="0"/>
              <a:t> sami </a:t>
            </a:r>
            <a:r>
              <a:rPr lang="sk-SK" sz="2400" dirty="0" err="1"/>
              <a:t>zakládají</a:t>
            </a:r>
            <a:r>
              <a:rPr lang="sk-SK" sz="2400" dirty="0"/>
              <a:t> rybníčky a </a:t>
            </a:r>
            <a:r>
              <a:rPr lang="sk-SK" sz="2400" dirty="0" err="1"/>
              <a:t>mokřady</a:t>
            </a:r>
            <a:r>
              <a:rPr lang="sk-SK" sz="2400" dirty="0"/>
              <a:t>? (Jana</a:t>
            </a:r>
            <a:r>
              <a:rPr lang="sk-SK" sz="2400" dirty="0" smtClean="0"/>
              <a:t>)</a:t>
            </a:r>
          </a:p>
          <a:p>
            <a:r>
              <a:rPr lang="sk-SK" sz="2400" dirty="0" err="1"/>
              <a:t>Kolik</a:t>
            </a:r>
            <a:r>
              <a:rPr lang="sk-SK" sz="2400" dirty="0"/>
              <a:t> za stavbu </a:t>
            </a:r>
            <a:r>
              <a:rPr lang="sk-SK" sz="2400" dirty="0" err="1"/>
              <a:t>vodních</a:t>
            </a:r>
            <a:r>
              <a:rPr lang="sk-SK" sz="2400" dirty="0"/>
              <a:t> nádraží utratilo </a:t>
            </a:r>
            <a:r>
              <a:rPr lang="sk-SK" sz="2400" dirty="0" err="1"/>
              <a:t>peněž</a:t>
            </a:r>
            <a:r>
              <a:rPr lang="sk-SK" sz="2400" dirty="0"/>
              <a:t>, a </a:t>
            </a:r>
            <a:r>
              <a:rPr lang="sk-SK" sz="2400" dirty="0" err="1"/>
              <a:t>kolik</a:t>
            </a:r>
            <a:r>
              <a:rPr lang="sk-SK" sz="2400" dirty="0"/>
              <a:t> za stavbu „</a:t>
            </a:r>
            <a:r>
              <a:rPr lang="sk-SK" sz="2400" dirty="0" err="1"/>
              <a:t>pouhých</a:t>
            </a:r>
            <a:r>
              <a:rPr lang="sk-SK" sz="2400" dirty="0"/>
              <a:t>“ </a:t>
            </a:r>
            <a:r>
              <a:rPr lang="sk-SK" sz="2400" dirty="0" err="1"/>
              <a:t>jiných</a:t>
            </a:r>
            <a:r>
              <a:rPr lang="sk-SK" sz="2400" dirty="0"/>
              <a:t> </a:t>
            </a:r>
            <a:r>
              <a:rPr lang="sk-SK" sz="2400" dirty="0" err="1"/>
              <a:t>alternativním</a:t>
            </a:r>
            <a:r>
              <a:rPr lang="sk-SK" sz="2400" dirty="0"/>
              <a:t> protipovodňových </a:t>
            </a:r>
            <a:r>
              <a:rPr lang="sk-SK" sz="2400" dirty="0" err="1"/>
              <a:t>opatření</a:t>
            </a:r>
            <a:r>
              <a:rPr lang="sk-SK" sz="2400" dirty="0"/>
              <a:t>? (</a:t>
            </a:r>
            <a:r>
              <a:rPr lang="sk-SK" sz="2400" dirty="0" err="1"/>
              <a:t>Adéla</a:t>
            </a:r>
            <a:r>
              <a:rPr lang="sk-SK" sz="2400" dirty="0" smtClean="0"/>
              <a:t>)</a:t>
            </a:r>
          </a:p>
          <a:p>
            <a:r>
              <a:rPr lang="sk-SK" sz="2400" dirty="0"/>
              <a:t>Jak moc by </a:t>
            </a:r>
            <a:r>
              <a:rPr lang="sk-SK" sz="2400" dirty="0" err="1"/>
              <a:t>velké</a:t>
            </a:r>
            <a:r>
              <a:rPr lang="sk-SK" sz="2400" dirty="0"/>
              <a:t> vodní </a:t>
            </a:r>
            <a:r>
              <a:rPr lang="sk-SK" sz="2400" dirty="0" err="1"/>
              <a:t>otevřené</a:t>
            </a:r>
            <a:r>
              <a:rPr lang="sk-SK" sz="2400" dirty="0"/>
              <a:t> plochy </a:t>
            </a:r>
            <a:r>
              <a:rPr lang="sk-SK" sz="2400" dirty="0" err="1"/>
              <a:t>mohly</a:t>
            </a:r>
            <a:r>
              <a:rPr lang="sk-SK" sz="2400" dirty="0"/>
              <a:t> </a:t>
            </a:r>
            <a:r>
              <a:rPr lang="sk-SK" sz="2400" dirty="0" err="1"/>
              <a:t>ovlivnit</a:t>
            </a:r>
            <a:r>
              <a:rPr lang="sk-SK" sz="2400" dirty="0"/>
              <a:t> </a:t>
            </a:r>
            <a:r>
              <a:rPr lang="sk-SK" sz="2400" dirty="0" err="1"/>
              <a:t>oteplování</a:t>
            </a:r>
            <a:r>
              <a:rPr lang="sk-SK" sz="2400" dirty="0"/>
              <a:t>? </a:t>
            </a:r>
            <a:r>
              <a:rPr lang="sk-SK" sz="2400" dirty="0" err="1"/>
              <a:t>Přeci</a:t>
            </a:r>
            <a:r>
              <a:rPr lang="sk-SK" sz="2400" dirty="0"/>
              <a:t> jen voda poskytuje </a:t>
            </a:r>
            <a:r>
              <a:rPr lang="sk-SK" sz="2400" dirty="0" err="1"/>
              <a:t>dostatečně</a:t>
            </a:r>
            <a:r>
              <a:rPr lang="sk-SK" sz="2400" dirty="0"/>
              <a:t> </a:t>
            </a:r>
            <a:r>
              <a:rPr lang="sk-SK" sz="2400" dirty="0" err="1"/>
              <a:t>velkou</a:t>
            </a:r>
            <a:r>
              <a:rPr lang="sk-SK" sz="2400" dirty="0"/>
              <a:t> </a:t>
            </a:r>
            <a:r>
              <a:rPr lang="sk-SK" sz="2400" dirty="0" err="1"/>
              <a:t>odraznou</a:t>
            </a:r>
            <a:r>
              <a:rPr lang="sk-SK" sz="2400" dirty="0"/>
              <a:t> plochu. (</a:t>
            </a:r>
            <a:r>
              <a:rPr lang="sk-SK" sz="2400" dirty="0" err="1"/>
              <a:t>Kristýna</a:t>
            </a:r>
            <a:r>
              <a:rPr lang="sk-SK" sz="2400" dirty="0" smtClean="0"/>
              <a:t>)</a:t>
            </a:r>
          </a:p>
          <a:p>
            <a:r>
              <a:rPr lang="sk-SK" sz="2400" dirty="0"/>
              <a:t>Je </a:t>
            </a:r>
            <a:r>
              <a:rPr lang="sk-SK" sz="2400" dirty="0" err="1"/>
              <a:t>hloupý</a:t>
            </a:r>
            <a:r>
              <a:rPr lang="sk-SK" sz="2400" dirty="0"/>
              <a:t> nápad </a:t>
            </a:r>
            <a:r>
              <a:rPr lang="sk-SK" sz="2400" dirty="0" err="1"/>
              <a:t>prostě</a:t>
            </a:r>
            <a:r>
              <a:rPr lang="sk-SK" sz="2400" dirty="0"/>
              <a:t> jen </a:t>
            </a:r>
            <a:r>
              <a:rPr lang="sk-SK" sz="2400" dirty="0" err="1"/>
              <a:t>prohloubit</a:t>
            </a:r>
            <a:r>
              <a:rPr lang="sk-SK" sz="2400" dirty="0"/>
              <a:t> </a:t>
            </a:r>
            <a:r>
              <a:rPr lang="sk-SK" sz="2400" dirty="0" err="1"/>
              <a:t>dosavadní</a:t>
            </a:r>
            <a:r>
              <a:rPr lang="sk-SK" sz="2400" dirty="0"/>
              <a:t> </a:t>
            </a:r>
            <a:r>
              <a:rPr lang="sk-SK" sz="2400" dirty="0" err="1"/>
              <a:t>přehrady</a:t>
            </a:r>
            <a:r>
              <a:rPr lang="sk-SK" sz="2400" dirty="0"/>
              <a:t>? (</a:t>
            </a:r>
            <a:r>
              <a:rPr lang="sk-SK" sz="2400" dirty="0" err="1"/>
              <a:t>Kristýna</a:t>
            </a:r>
            <a:r>
              <a:rPr lang="sk-SK" sz="2400" dirty="0" smtClean="0"/>
              <a:t>)</a:t>
            </a:r>
          </a:p>
          <a:p>
            <a:r>
              <a:rPr lang="sk-SK" sz="2400" dirty="0"/>
              <a:t>Jak si z </a:t>
            </a:r>
            <a:r>
              <a:rPr lang="sk-SK" sz="2400" dirty="0" err="1"/>
              <a:t>hlediska</a:t>
            </a:r>
            <a:r>
              <a:rPr lang="sk-SK" sz="2400" dirty="0"/>
              <a:t> </a:t>
            </a:r>
            <a:r>
              <a:rPr lang="sk-SK" sz="2400" dirty="0" err="1"/>
              <a:t>užitečnosti</a:t>
            </a:r>
            <a:r>
              <a:rPr lang="sk-SK" sz="2400" dirty="0"/>
              <a:t> </a:t>
            </a:r>
            <a:r>
              <a:rPr lang="sk-SK" sz="2400" dirty="0" err="1"/>
              <a:t>při</a:t>
            </a:r>
            <a:r>
              <a:rPr lang="sk-SK" sz="2400" dirty="0"/>
              <a:t> </a:t>
            </a:r>
            <a:r>
              <a:rPr lang="sk-SK" sz="2400" dirty="0" err="1"/>
              <a:t>zadržování</a:t>
            </a:r>
            <a:r>
              <a:rPr lang="sk-SK" sz="2400" dirty="0"/>
              <a:t> vody v </a:t>
            </a:r>
            <a:r>
              <a:rPr lang="sk-SK" sz="2400" dirty="0" err="1"/>
              <a:t>krajině</a:t>
            </a:r>
            <a:r>
              <a:rPr lang="sk-SK" sz="2400" dirty="0"/>
              <a:t> a </a:t>
            </a:r>
            <a:r>
              <a:rPr lang="sk-SK" sz="2400" dirty="0" err="1"/>
              <a:t>ochraně</a:t>
            </a:r>
            <a:r>
              <a:rPr lang="sk-SK" sz="2400" dirty="0"/>
              <a:t> </a:t>
            </a:r>
            <a:r>
              <a:rPr lang="sk-SK" sz="2400" dirty="0" err="1"/>
              <a:t>vzácných</a:t>
            </a:r>
            <a:r>
              <a:rPr lang="sk-SK" sz="2400" dirty="0"/>
              <a:t> </a:t>
            </a:r>
            <a:r>
              <a:rPr lang="sk-SK" sz="2400" dirty="0" err="1"/>
              <a:t>biotopů</a:t>
            </a:r>
            <a:r>
              <a:rPr lang="sk-SK" sz="2400" dirty="0"/>
              <a:t> stojí </a:t>
            </a:r>
            <a:r>
              <a:rPr lang="sk-SK" sz="2400" dirty="0" err="1"/>
              <a:t>uměle</a:t>
            </a:r>
            <a:r>
              <a:rPr lang="sk-SK" sz="2400" dirty="0"/>
              <a:t> vybudované </a:t>
            </a:r>
            <a:r>
              <a:rPr lang="sk-SK" sz="2400" dirty="0" err="1"/>
              <a:t>mokřady</a:t>
            </a:r>
            <a:r>
              <a:rPr lang="sk-SK" sz="2400" dirty="0"/>
              <a:t> a </a:t>
            </a:r>
            <a:r>
              <a:rPr lang="sk-SK" sz="2400" dirty="0" err="1"/>
              <a:t>tůně</a:t>
            </a:r>
            <a:r>
              <a:rPr lang="sk-SK" sz="2400" dirty="0"/>
              <a:t>? (Karolína</a:t>
            </a:r>
            <a:r>
              <a:rPr lang="sk-SK" sz="2400" dirty="0" smtClean="0"/>
              <a:t>)</a:t>
            </a:r>
          </a:p>
          <a:p>
            <a:r>
              <a:rPr lang="sk-SK" sz="2400" dirty="0"/>
              <a:t>Proč </a:t>
            </a:r>
            <a:r>
              <a:rPr lang="sk-SK" sz="2400" dirty="0" err="1"/>
              <a:t>se</a:t>
            </a:r>
            <a:r>
              <a:rPr lang="sk-SK" sz="2400" dirty="0"/>
              <a:t> </a:t>
            </a:r>
            <a:r>
              <a:rPr lang="sk-SK" sz="2400" dirty="0" err="1"/>
              <a:t>stát</a:t>
            </a:r>
            <a:r>
              <a:rPr lang="sk-SK" sz="2400" dirty="0"/>
              <a:t> </a:t>
            </a:r>
            <a:r>
              <a:rPr lang="sk-SK" sz="2400" dirty="0" err="1"/>
              <a:t>brání</a:t>
            </a:r>
            <a:r>
              <a:rPr lang="sk-SK" sz="2400" dirty="0"/>
              <a:t> </a:t>
            </a:r>
            <a:r>
              <a:rPr lang="sk-SK" sz="2400" dirty="0" err="1"/>
              <a:t>řešení</a:t>
            </a:r>
            <a:r>
              <a:rPr lang="sk-SK" sz="2400" dirty="0"/>
              <a:t> </a:t>
            </a:r>
            <a:r>
              <a:rPr lang="sk-SK" sz="2400" dirty="0" err="1"/>
              <a:t>bočního</a:t>
            </a:r>
            <a:r>
              <a:rPr lang="sk-SK" sz="2400" dirty="0"/>
              <a:t> </a:t>
            </a:r>
            <a:r>
              <a:rPr lang="sk-SK" sz="2400" dirty="0" err="1"/>
              <a:t>poldru</a:t>
            </a:r>
            <a:r>
              <a:rPr lang="sk-SK" sz="2400" dirty="0"/>
              <a:t> na </a:t>
            </a:r>
            <a:r>
              <a:rPr lang="sk-SK" sz="2400" dirty="0" err="1"/>
              <a:t>řece</a:t>
            </a:r>
            <a:r>
              <a:rPr lang="sk-SK" sz="2400" dirty="0"/>
              <a:t> </a:t>
            </a:r>
            <a:r>
              <a:rPr lang="sk-SK" sz="2400" dirty="0" err="1"/>
              <a:t>Bečvě</a:t>
            </a:r>
            <a:r>
              <a:rPr lang="sk-SK" sz="2400" dirty="0"/>
              <a:t> i </a:t>
            </a:r>
            <a:r>
              <a:rPr lang="sk-SK" sz="2400" dirty="0" err="1"/>
              <a:t>přesto</a:t>
            </a:r>
            <a:r>
              <a:rPr lang="sk-SK" sz="2400" dirty="0"/>
              <a:t>, že by </a:t>
            </a:r>
            <a:r>
              <a:rPr lang="sk-SK" sz="2400" dirty="0" err="1"/>
              <a:t>zadržel</a:t>
            </a:r>
            <a:r>
              <a:rPr lang="sk-SK" sz="2400" dirty="0"/>
              <a:t> </a:t>
            </a:r>
            <a:r>
              <a:rPr lang="sk-SK" sz="2400" dirty="0" err="1"/>
              <a:t>stejné</a:t>
            </a:r>
            <a:r>
              <a:rPr lang="sk-SK" sz="2400" dirty="0"/>
              <a:t> </a:t>
            </a:r>
            <a:r>
              <a:rPr lang="sk-SK" sz="2400" dirty="0" err="1"/>
              <a:t>množství</a:t>
            </a:r>
            <a:r>
              <a:rPr lang="sk-SK" sz="2400" dirty="0"/>
              <a:t> vody </a:t>
            </a:r>
            <a:r>
              <a:rPr lang="sk-SK" sz="2400" dirty="0" err="1"/>
              <a:t>jako</a:t>
            </a:r>
            <a:r>
              <a:rPr lang="sk-SK" sz="2400" dirty="0"/>
              <a:t> </a:t>
            </a:r>
            <a:r>
              <a:rPr lang="sk-SK" sz="2400" dirty="0" err="1"/>
              <a:t>přehrada</a:t>
            </a:r>
            <a:r>
              <a:rPr lang="sk-SK" sz="2400" dirty="0"/>
              <a:t>? (Zuzana)</a:t>
            </a:r>
          </a:p>
          <a:p>
            <a:endParaRPr lang="sk-SK" dirty="0"/>
          </a:p>
          <a:p>
            <a:endParaRPr lang="sk-SK" dirty="0"/>
          </a:p>
          <a:p>
            <a:endParaRPr lang="sk-SK" dirty="0"/>
          </a:p>
          <a:p>
            <a:endParaRPr lang="sk-SK" dirty="0"/>
          </a:p>
          <a:p>
            <a:pPr marL="0" lvl="0" indent="0">
              <a:buNone/>
            </a:pPr>
            <a:endParaRPr lang="sk-SK" dirty="0"/>
          </a:p>
          <a:p>
            <a:endParaRPr lang="cs-CZ" dirty="0" smtClean="0"/>
          </a:p>
          <a:p>
            <a:pPr lvl="1"/>
            <a:endParaRPr lang="cs-CZ" sz="2000" dirty="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271021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Generel LAPV</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92500" lnSpcReduction="10000"/>
          </a:bodyPr>
          <a:lstStyle/>
          <a:p>
            <a:r>
              <a:rPr lang="cs-CZ" dirty="0" smtClean="0"/>
              <a:t>Příloha PHP nebyla schválena </a:t>
            </a:r>
          </a:p>
          <a:p>
            <a:r>
              <a:rPr lang="cs-CZ" dirty="0" smtClean="0"/>
              <a:t>2008 – novela zákona o vodách </a:t>
            </a:r>
          </a:p>
          <a:p>
            <a:pPr lvl="1"/>
            <a:r>
              <a:rPr lang="cs-CZ" dirty="0" smtClean="0"/>
              <a:t>doplněn § 28a, který ukládá pořízení Generelu</a:t>
            </a:r>
          </a:p>
          <a:p>
            <a:r>
              <a:rPr lang="cs-CZ" dirty="0" smtClean="0"/>
              <a:t>2011 – </a:t>
            </a:r>
            <a:r>
              <a:rPr lang="cs-CZ" b="1" dirty="0" smtClean="0"/>
              <a:t>Generel území chráněných pro akumulaci povrchových vod a základní zásady využití těchto území (MZE + MŽP)</a:t>
            </a:r>
          </a:p>
          <a:p>
            <a:r>
              <a:rPr lang="cs-CZ" dirty="0" smtClean="0"/>
              <a:t>65 lokalit pro případné zbudování vodních nádrží (2 kategorie)</a:t>
            </a:r>
          </a:p>
          <a:p>
            <a:pPr lvl="1"/>
            <a:r>
              <a:rPr lang="cs-CZ" dirty="0" smtClean="0"/>
              <a:t>Vytvoření územního limitu </a:t>
            </a:r>
          </a:p>
          <a:p>
            <a:r>
              <a:rPr lang="cs-CZ" dirty="0" smtClean="0"/>
              <a:t>Ministerstvo </a:t>
            </a:r>
            <a:r>
              <a:rPr lang="cs-CZ" dirty="0"/>
              <a:t>obce uklidňuje - nejde o seznam plánovaných staveb, ale o lokality, které jsou vytipované jen pro případ, že budou přehrady skutečně potřeba (změna klimatu, lokální sucho, zvýšená spotřeba vody)</a:t>
            </a:r>
          </a:p>
          <a:p>
            <a:r>
              <a:rPr lang="cs-CZ" dirty="0" smtClean="0"/>
              <a:t> Generel </a:t>
            </a:r>
            <a:r>
              <a:rPr lang="cs-CZ" dirty="0"/>
              <a:t>je závazným podkladem pro územní rozhodování </a:t>
            </a:r>
            <a:endParaRPr lang="cs-CZ" dirty="0" smtClean="0"/>
          </a:p>
          <a:p>
            <a:pPr lvl="1"/>
            <a:r>
              <a:rPr lang="cs-CZ" dirty="0" smtClean="0"/>
              <a:t>Limity </a:t>
            </a:r>
            <a:r>
              <a:rPr lang="cs-CZ" dirty="0"/>
              <a:t>znemožňují například výstavbu významné infrastruktury</a:t>
            </a:r>
          </a:p>
          <a:p>
            <a:endParaRPr lang="cs-CZ" dirty="0" smtClean="0"/>
          </a:p>
          <a:p>
            <a:endParaRPr lang="cs-CZ" dirty="0" smtClean="0"/>
          </a:p>
          <a:p>
            <a:pPr lvl="1"/>
            <a:endParaRPr lang="cs-CZ" dirty="0" smtClean="0"/>
          </a:p>
          <a:p>
            <a:pPr marL="457200" lvl="1" indent="0">
              <a:buNone/>
            </a:pPr>
            <a:endParaRPr lang="cs-CZ" dirty="0" smtClean="0"/>
          </a:p>
          <a:p>
            <a:pPr lvl="1"/>
            <a:endParaRPr lang="cs-CZ" dirty="0" smtClean="0"/>
          </a:p>
          <a:p>
            <a:pPr lvl="1"/>
            <a:endParaRPr lang="cs-CZ" dirty="0" smtClean="0"/>
          </a:p>
          <a:p>
            <a:pPr lvl="1"/>
            <a:endParaRPr lang="cs-CZ" dirty="0" smtClean="0"/>
          </a:p>
          <a:p>
            <a:pPr marL="457200" lvl="1" indent="0">
              <a:buNone/>
            </a:pPr>
            <a:endParaRPr lang="cs-CZ" dirty="0"/>
          </a:p>
        </p:txBody>
      </p:sp>
    </p:spTree>
    <p:extLst>
      <p:ext uri="{BB962C8B-B14F-4D97-AF65-F5344CB8AC3E}">
        <p14:creationId xmlns:p14="http://schemas.microsoft.com/office/powerpoint/2010/main" val="993206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Generel LAPV</a:t>
            </a:r>
            <a:endParaRPr lang="cs-CZ" b="1" dirty="0"/>
          </a:p>
        </p:txBody>
      </p:sp>
      <p:sp>
        <p:nvSpPr>
          <p:cNvPr id="3" name="Zástupný symbol pro obsah 2"/>
          <p:cNvSpPr>
            <a:spLocks noGrp="1"/>
          </p:cNvSpPr>
          <p:nvPr>
            <p:ph idx="1"/>
          </p:nvPr>
        </p:nvSpPr>
        <p:spPr>
          <a:xfrm>
            <a:off x="838200" y="1825624"/>
            <a:ext cx="10515600" cy="4838411"/>
          </a:xfrm>
        </p:spPr>
        <p:txBody>
          <a:bodyPr>
            <a:normAutofit lnSpcReduction="10000"/>
          </a:bodyPr>
          <a:lstStyle/>
          <a:p>
            <a:r>
              <a:rPr lang="cs-CZ" dirty="0" smtClean="0"/>
              <a:t>Kategorie A</a:t>
            </a:r>
          </a:p>
          <a:p>
            <a:pPr lvl="1"/>
            <a:r>
              <a:rPr lang="cs-CZ" dirty="0" smtClean="0"/>
              <a:t>tvoří </a:t>
            </a:r>
            <a:r>
              <a:rPr lang="cs-CZ" dirty="0"/>
              <a:t>území, která by měla sloužit hlavně pro zásobování pitnou vodou. K jejich stavbě dojde pouze v případě, že se prokazatelně začnou naplňovat negativní scénáře dopadu klimatické změny. Se stavbou by se začalo až v dlouhodobém horizontu cca 50 až 100 let</a:t>
            </a:r>
            <a:r>
              <a:rPr lang="cs-CZ" dirty="0" smtClean="0"/>
              <a:t>.</a:t>
            </a:r>
            <a:endParaRPr lang="cs-CZ" dirty="0"/>
          </a:p>
          <a:p>
            <a:r>
              <a:rPr lang="cs-CZ" dirty="0"/>
              <a:t>Kategorie B</a:t>
            </a:r>
          </a:p>
          <a:p>
            <a:pPr lvl="1"/>
            <a:r>
              <a:rPr lang="cs-CZ" dirty="0"/>
              <a:t>tvoří území, která jsou vhodná pro zajištění protipovodňové ochrany, odběrům vody nebo zlepšování průtoků v řekách. Lokality v této kategorii budou každých 6 let přezkoumávány podle aktuální situace</a:t>
            </a:r>
            <a:r>
              <a:rPr lang="cs-CZ" dirty="0" smtClean="0"/>
              <a:t>.</a:t>
            </a:r>
          </a:p>
          <a:p>
            <a:r>
              <a:rPr lang="cs-CZ" dirty="0" smtClean="0"/>
              <a:t>Jihomoravský kraj - </a:t>
            </a:r>
            <a:r>
              <a:rPr lang="cs-CZ" dirty="0"/>
              <a:t>10 plánovaných </a:t>
            </a:r>
            <a:r>
              <a:rPr lang="cs-CZ" dirty="0" smtClean="0"/>
              <a:t>lokalit</a:t>
            </a:r>
            <a:endParaRPr lang="cs-CZ" dirty="0"/>
          </a:p>
          <a:p>
            <a:pPr lvl="1"/>
            <a:r>
              <a:rPr lang="cs-CZ" dirty="0" smtClean="0"/>
              <a:t>kategorie </a:t>
            </a:r>
            <a:r>
              <a:rPr lang="cs-CZ" dirty="0"/>
              <a:t>A - Vysočany a Čučice</a:t>
            </a:r>
          </a:p>
          <a:p>
            <a:pPr lvl="1"/>
            <a:r>
              <a:rPr lang="cs-CZ" dirty="0" smtClean="0"/>
              <a:t>kategorie </a:t>
            </a:r>
            <a:r>
              <a:rPr lang="cs-CZ" dirty="0"/>
              <a:t>B - </a:t>
            </a:r>
            <a:r>
              <a:rPr lang="cs-CZ" dirty="0" err="1"/>
              <a:t>Usobrno</a:t>
            </a:r>
            <a:r>
              <a:rPr lang="cs-CZ" dirty="0"/>
              <a:t>, </a:t>
            </a:r>
            <a:r>
              <a:rPr lang="cs-CZ" dirty="0" err="1"/>
              <a:t>Rychtářov</a:t>
            </a:r>
            <a:r>
              <a:rPr lang="cs-CZ" dirty="0"/>
              <a:t>, Otaslavice, Plaveč, Kuřimské Jestřabí, Želešice, Horní Kounice a Terezín. </a:t>
            </a:r>
          </a:p>
          <a:p>
            <a:pPr marL="457200" lvl="1" indent="0">
              <a:buNone/>
            </a:pPr>
            <a:endParaRPr lang="cs-CZ" dirty="0" smtClean="0"/>
          </a:p>
          <a:p>
            <a:endParaRPr lang="cs-CZ" dirty="0" smtClean="0"/>
          </a:p>
          <a:p>
            <a:pPr lvl="1"/>
            <a:endParaRPr lang="cs-CZ" dirty="0" smtClean="0"/>
          </a:p>
          <a:p>
            <a:pPr marL="457200" lvl="1" indent="0">
              <a:buNone/>
            </a:pPr>
            <a:endParaRPr lang="cs-CZ" dirty="0" smtClean="0"/>
          </a:p>
          <a:p>
            <a:pPr lvl="1"/>
            <a:endParaRPr lang="cs-CZ" dirty="0" smtClean="0"/>
          </a:p>
          <a:p>
            <a:pPr lvl="1"/>
            <a:endParaRPr lang="cs-CZ" dirty="0" smtClean="0"/>
          </a:p>
          <a:p>
            <a:pPr lvl="1"/>
            <a:endParaRPr lang="cs-CZ" dirty="0" smtClean="0"/>
          </a:p>
          <a:p>
            <a:pPr marL="457200" lvl="1" indent="0">
              <a:buNone/>
            </a:pPr>
            <a:endParaRPr lang="cs-CZ" dirty="0"/>
          </a:p>
        </p:txBody>
      </p:sp>
    </p:spTree>
    <p:extLst>
      <p:ext uri="{BB962C8B-B14F-4D97-AF65-F5344CB8AC3E}">
        <p14:creationId xmlns:p14="http://schemas.microsoft.com/office/powerpoint/2010/main" val="3833933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1671"/>
            <a:ext cx="12192000" cy="5950693"/>
          </a:xfrm>
          <a:prstGeom prst="rect">
            <a:avLst/>
          </a:prstGeom>
        </p:spPr>
      </p:pic>
    </p:spTree>
    <p:extLst>
      <p:ext uri="{BB962C8B-B14F-4D97-AF65-F5344CB8AC3E}">
        <p14:creationId xmlns:p14="http://schemas.microsoft.com/office/powerpoint/2010/main" val="2377720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Poslední vývoj</a:t>
            </a:r>
            <a:endParaRPr lang="cs-CZ" b="1" dirty="0"/>
          </a:p>
        </p:txBody>
      </p:sp>
      <p:sp>
        <p:nvSpPr>
          <p:cNvPr id="3" name="Zástupný symbol pro obsah 2"/>
          <p:cNvSpPr>
            <a:spLocks noGrp="1"/>
          </p:cNvSpPr>
          <p:nvPr>
            <p:ph idx="1"/>
          </p:nvPr>
        </p:nvSpPr>
        <p:spPr>
          <a:xfrm>
            <a:off x="838200" y="1825624"/>
            <a:ext cx="10515600" cy="4838411"/>
          </a:xfrm>
        </p:spPr>
        <p:txBody>
          <a:bodyPr>
            <a:normAutofit lnSpcReduction="10000"/>
          </a:bodyPr>
          <a:lstStyle/>
          <a:p>
            <a:r>
              <a:rPr lang="cs-CZ" dirty="0" smtClean="0"/>
              <a:t>2016 – vláda nechá prověřit stavbu 4 nových vodních nádrží v regionech nejvíce ohrožených suchem </a:t>
            </a:r>
          </a:p>
          <a:p>
            <a:pPr lvl="1"/>
            <a:r>
              <a:rPr lang="cs-CZ" dirty="0" smtClean="0"/>
              <a:t>Pěčín, Vlachovice, Šanov, Senomaty </a:t>
            </a:r>
          </a:p>
          <a:p>
            <a:pPr lvl="1"/>
            <a:endParaRPr lang="cs-CZ" dirty="0" smtClean="0"/>
          </a:p>
          <a:p>
            <a:r>
              <a:rPr lang="cs-CZ" dirty="0" smtClean="0"/>
              <a:t>Malé vodní nádrže – Střední Čechy (Povodí Vltavy) </a:t>
            </a:r>
          </a:p>
          <a:p>
            <a:pPr lvl="1"/>
            <a:r>
              <a:rPr lang="cs-CZ" dirty="0"/>
              <a:t>rozsah a velikost dosahují velikosti středně velkého </a:t>
            </a:r>
            <a:r>
              <a:rPr lang="cs-CZ" dirty="0" smtClean="0"/>
              <a:t>rybníka</a:t>
            </a:r>
          </a:p>
          <a:p>
            <a:pPr lvl="1"/>
            <a:r>
              <a:rPr lang="cs-CZ" b="1" dirty="0" smtClean="0"/>
              <a:t>Šanov (Rakovnický potok) – 22,2 ha; 0,5 milionu </a:t>
            </a:r>
            <a:r>
              <a:rPr lang="cs-CZ" b="1" dirty="0"/>
              <a:t>m³</a:t>
            </a:r>
            <a:endParaRPr lang="cs-CZ" b="1" dirty="0" smtClean="0"/>
          </a:p>
          <a:p>
            <a:pPr lvl="1"/>
            <a:r>
              <a:rPr lang="cs-CZ" b="1" dirty="0" smtClean="0"/>
              <a:t>Senomaty (</a:t>
            </a:r>
            <a:r>
              <a:rPr lang="cs-CZ" b="1" dirty="0" err="1" smtClean="0"/>
              <a:t>Kolešovický</a:t>
            </a:r>
            <a:r>
              <a:rPr lang="cs-CZ" b="1" dirty="0" smtClean="0"/>
              <a:t> potok) – 25,6 ha; 0,7 </a:t>
            </a:r>
            <a:r>
              <a:rPr lang="cs-CZ" b="1" dirty="0"/>
              <a:t>milionu </a:t>
            </a:r>
            <a:r>
              <a:rPr lang="cs-CZ" b="1" dirty="0" smtClean="0"/>
              <a:t>m³</a:t>
            </a:r>
          </a:p>
          <a:p>
            <a:pPr lvl="1"/>
            <a:r>
              <a:rPr lang="cs-CZ" dirty="0" smtClean="0"/>
              <a:t>nejsou </a:t>
            </a:r>
            <a:r>
              <a:rPr lang="cs-CZ" dirty="0"/>
              <a:t>v </a:t>
            </a:r>
            <a:r>
              <a:rPr lang="cs-CZ" dirty="0" smtClean="0"/>
              <a:t>Generelu</a:t>
            </a:r>
          </a:p>
          <a:p>
            <a:pPr lvl="1"/>
            <a:r>
              <a:rPr lang="cs-CZ" dirty="0" smtClean="0"/>
              <a:t>Výstavba do 2022 </a:t>
            </a:r>
          </a:p>
          <a:p>
            <a:pPr lvl="1"/>
            <a:r>
              <a:rPr lang="cs-CZ" dirty="0" smtClean="0"/>
              <a:t>pomoc </a:t>
            </a:r>
            <a:r>
              <a:rPr lang="cs-CZ" dirty="0"/>
              <a:t>zemědělcům, továrnám i domácnostem v případě, že dlouho nebude </a:t>
            </a:r>
            <a:r>
              <a:rPr lang="cs-CZ" dirty="0" smtClean="0"/>
              <a:t>pršet</a:t>
            </a:r>
          </a:p>
          <a:p>
            <a:pPr lvl="1"/>
            <a:r>
              <a:rPr lang="cs-CZ" dirty="0" smtClean="0"/>
              <a:t>Místní vítají X Nesouhlas ekologických aktivistů s přehradami </a:t>
            </a:r>
            <a:endParaRPr lang="cs-CZ" dirty="0"/>
          </a:p>
          <a:p>
            <a:pPr lvl="1"/>
            <a:endParaRPr lang="cs-CZ" dirty="0"/>
          </a:p>
          <a:p>
            <a:pPr lvl="1"/>
            <a:endParaRPr lang="cs-CZ" sz="2000" dirty="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1112476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Poslední vývoj</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92500" lnSpcReduction="10000"/>
          </a:bodyPr>
          <a:lstStyle/>
          <a:p>
            <a:r>
              <a:rPr lang="cs-CZ" b="1" dirty="0" err="1" smtClean="0"/>
              <a:t>Vlachovická</a:t>
            </a:r>
            <a:r>
              <a:rPr lang="cs-CZ" b="1" dirty="0" smtClean="0"/>
              <a:t> přehrada na Zlínsku (vodní tok Vlára, povodí Moravy)</a:t>
            </a:r>
          </a:p>
          <a:p>
            <a:pPr lvl="1"/>
            <a:r>
              <a:rPr lang="cs-CZ" dirty="0" smtClean="0"/>
              <a:t>156,3 ha</a:t>
            </a:r>
          </a:p>
          <a:p>
            <a:pPr lvl="1"/>
            <a:r>
              <a:rPr lang="cs-CZ" dirty="0" smtClean="0"/>
              <a:t>19,4 mil. m³</a:t>
            </a:r>
          </a:p>
          <a:p>
            <a:pPr lvl="1"/>
            <a:r>
              <a:rPr lang="cs-CZ" dirty="0" smtClean="0"/>
              <a:t>součást Generelu LAPV – kategorie A</a:t>
            </a:r>
          </a:p>
          <a:p>
            <a:pPr lvl="1"/>
            <a:r>
              <a:rPr lang="cs-CZ" dirty="0" smtClean="0"/>
              <a:t>nemá jednoznačnou podporu místních obyvatel</a:t>
            </a:r>
          </a:p>
          <a:p>
            <a:pPr lvl="1"/>
            <a:r>
              <a:rPr lang="cs-CZ" dirty="0" smtClean="0"/>
              <a:t>5,5 mld. Kč, výstavba od 2026 do 2030 </a:t>
            </a:r>
          </a:p>
          <a:p>
            <a:pPr marL="457200" lvl="1" indent="0">
              <a:buNone/>
            </a:pPr>
            <a:endParaRPr lang="cs-CZ" dirty="0" smtClean="0"/>
          </a:p>
          <a:p>
            <a:r>
              <a:rPr lang="cs-CZ" b="1" dirty="0" smtClean="0"/>
              <a:t>Kryry (</a:t>
            </a:r>
            <a:r>
              <a:rPr lang="cs-CZ" b="1" dirty="0" err="1" smtClean="0"/>
              <a:t>Podvinecký</a:t>
            </a:r>
            <a:r>
              <a:rPr lang="cs-CZ" b="1" dirty="0" smtClean="0"/>
              <a:t> potok, </a:t>
            </a:r>
            <a:r>
              <a:rPr lang="cs-CZ" b="1" dirty="0"/>
              <a:t>povodí </a:t>
            </a:r>
            <a:r>
              <a:rPr lang="cs-CZ" b="1" dirty="0" smtClean="0"/>
              <a:t>Ohře)</a:t>
            </a:r>
            <a:endParaRPr lang="cs-CZ" b="1" dirty="0"/>
          </a:p>
          <a:p>
            <a:pPr lvl="1"/>
            <a:r>
              <a:rPr lang="cs-CZ" dirty="0" smtClean="0"/>
              <a:t>97,2 </a:t>
            </a:r>
            <a:r>
              <a:rPr lang="cs-CZ" dirty="0"/>
              <a:t>ha</a:t>
            </a:r>
          </a:p>
          <a:p>
            <a:pPr lvl="1"/>
            <a:r>
              <a:rPr lang="cs-CZ" dirty="0" smtClean="0"/>
              <a:t>6,2 mil. m³</a:t>
            </a:r>
          </a:p>
          <a:p>
            <a:pPr lvl="1"/>
            <a:r>
              <a:rPr lang="cs-CZ" dirty="0" smtClean="0"/>
              <a:t>součást </a:t>
            </a:r>
            <a:r>
              <a:rPr lang="cs-CZ" dirty="0"/>
              <a:t>Generelu LAPV – kategorie </a:t>
            </a:r>
            <a:r>
              <a:rPr lang="cs-CZ" dirty="0" smtClean="0"/>
              <a:t>B</a:t>
            </a:r>
          </a:p>
          <a:p>
            <a:pPr lvl="1"/>
            <a:r>
              <a:rPr lang="cs-CZ" dirty="0" smtClean="0"/>
              <a:t>přivádění vody </a:t>
            </a:r>
            <a:r>
              <a:rPr lang="cs-CZ" dirty="0"/>
              <a:t>z Nechranické nádrže v povodí </a:t>
            </a:r>
            <a:r>
              <a:rPr lang="cs-CZ" dirty="0" smtClean="0"/>
              <a:t>Ohře</a:t>
            </a:r>
          </a:p>
          <a:p>
            <a:pPr lvl="1"/>
            <a:r>
              <a:rPr lang="cs-CZ" dirty="0" smtClean="0"/>
              <a:t>Různé varianty – přehrad 1,7 mld., přivaděč z Nechranic 1,8 mld. </a:t>
            </a:r>
          </a:p>
          <a:p>
            <a:pPr lvl="1"/>
            <a:endParaRPr lang="cs-CZ" dirty="0"/>
          </a:p>
          <a:p>
            <a:pPr lvl="1"/>
            <a:endParaRPr lang="cs-CZ" dirty="0"/>
          </a:p>
          <a:p>
            <a:pPr lvl="1"/>
            <a:endParaRPr lang="cs-CZ" dirty="0"/>
          </a:p>
          <a:p>
            <a:endParaRPr lang="cs-CZ" dirty="0" smtClean="0"/>
          </a:p>
          <a:p>
            <a:endParaRPr lang="cs-CZ" dirty="0" smtClean="0"/>
          </a:p>
          <a:p>
            <a:pPr lvl="1"/>
            <a:endParaRPr lang="cs-CZ" dirty="0" smtClean="0"/>
          </a:p>
          <a:p>
            <a:pPr marL="457200" lvl="1" indent="0">
              <a:buNone/>
            </a:pPr>
            <a:endParaRPr lang="cs-CZ" dirty="0" smtClean="0"/>
          </a:p>
          <a:p>
            <a:pPr lvl="1"/>
            <a:endParaRPr lang="cs-CZ" dirty="0" smtClean="0"/>
          </a:p>
          <a:p>
            <a:pPr lvl="1"/>
            <a:endParaRPr lang="cs-CZ" dirty="0" smtClean="0"/>
          </a:p>
          <a:p>
            <a:pPr lvl="1"/>
            <a:endParaRPr lang="cs-CZ" dirty="0" smtClean="0"/>
          </a:p>
          <a:p>
            <a:pPr marL="457200" lvl="1" indent="0">
              <a:buNone/>
            </a:pPr>
            <a:endParaRPr lang="cs-CZ" dirty="0"/>
          </a:p>
        </p:txBody>
      </p:sp>
    </p:spTree>
    <p:extLst>
      <p:ext uri="{BB962C8B-B14F-4D97-AF65-F5344CB8AC3E}">
        <p14:creationId xmlns:p14="http://schemas.microsoft.com/office/powerpoint/2010/main" val="3546837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Aktuality MZE</a:t>
            </a:r>
            <a:endParaRPr lang="cs-CZ" b="1" dirty="0"/>
          </a:p>
        </p:txBody>
      </p:sp>
      <p:sp>
        <p:nvSpPr>
          <p:cNvPr id="3" name="Zástupný symbol pro obsah 2"/>
          <p:cNvSpPr>
            <a:spLocks noGrp="1"/>
          </p:cNvSpPr>
          <p:nvPr>
            <p:ph idx="1"/>
          </p:nvPr>
        </p:nvSpPr>
        <p:spPr>
          <a:xfrm>
            <a:off x="838200" y="1825624"/>
            <a:ext cx="10515600" cy="4838411"/>
          </a:xfrm>
        </p:spPr>
        <p:txBody>
          <a:bodyPr>
            <a:normAutofit/>
          </a:bodyPr>
          <a:lstStyle/>
          <a:p>
            <a:r>
              <a:rPr lang="cs-CZ" dirty="0" smtClean="0"/>
              <a:t>závlahové </a:t>
            </a:r>
            <a:r>
              <a:rPr lang="cs-CZ" dirty="0"/>
              <a:t>nádrže v šesti pilotních lokalitách </a:t>
            </a:r>
            <a:r>
              <a:rPr lang="cs-CZ" dirty="0" smtClean="0"/>
              <a:t> </a:t>
            </a:r>
          </a:p>
          <a:p>
            <a:pPr lvl="1"/>
            <a:r>
              <a:rPr lang="cs-CZ" dirty="0" err="1" smtClean="0"/>
              <a:t>Chrášťanech</a:t>
            </a:r>
            <a:r>
              <a:rPr lang="cs-CZ" dirty="0"/>
              <a:t>, Líšně na Rakovnicku, dvě nádrže v Podyjí a dvě nádrže u Hustopečí na vodu přiváděnou z Novomlýnských nádrží</a:t>
            </a:r>
            <a:r>
              <a:rPr lang="cs-CZ" dirty="0" smtClean="0"/>
              <a:t>.</a:t>
            </a:r>
            <a:r>
              <a:rPr lang="cs-CZ" dirty="0"/>
              <a:t> </a:t>
            </a:r>
            <a:endParaRPr lang="cs-CZ" dirty="0" smtClean="0"/>
          </a:p>
          <a:p>
            <a:r>
              <a:rPr lang="cs-CZ" dirty="0"/>
              <a:t>zjednodušit povolování stavby malých rybníků</a:t>
            </a:r>
          </a:p>
          <a:p>
            <a:pPr lvl="1"/>
            <a:r>
              <a:rPr lang="cs-CZ" dirty="0" smtClean="0"/>
              <a:t>Bez stavebního povolení </a:t>
            </a:r>
            <a:r>
              <a:rPr lang="cs-CZ" dirty="0"/>
              <a:t>na vlastním pozemku do velikosti dvou hektarů bez státní </a:t>
            </a:r>
            <a:r>
              <a:rPr lang="cs-CZ" dirty="0" smtClean="0"/>
              <a:t>dotace</a:t>
            </a:r>
          </a:p>
          <a:p>
            <a:r>
              <a:rPr lang="cs-CZ" dirty="0"/>
              <a:t>navýšit zásobní prostor Novomlýnských nádrží na Břeclavsku </a:t>
            </a:r>
            <a:endParaRPr lang="cs-CZ" dirty="0" smtClean="0"/>
          </a:p>
          <a:p>
            <a:pPr lvl="1"/>
            <a:r>
              <a:rPr lang="cs-CZ" dirty="0" smtClean="0"/>
              <a:t>o 9 mil. m³ - max. </a:t>
            </a:r>
            <a:r>
              <a:rPr lang="cs-CZ" dirty="0"/>
              <a:t>hladina ve střední a dolní nádrži by tak stoupla o </a:t>
            </a:r>
            <a:r>
              <a:rPr lang="cs-CZ" dirty="0" smtClean="0"/>
              <a:t>35 cm</a:t>
            </a:r>
          </a:p>
          <a:p>
            <a:pPr lvl="1"/>
            <a:r>
              <a:rPr lang="cs-CZ" dirty="0"/>
              <a:t>vytvořit na jihu Moravy </a:t>
            </a:r>
            <a:r>
              <a:rPr lang="cs-CZ" dirty="0" smtClean="0"/>
              <a:t>závlahovou </a:t>
            </a:r>
            <a:r>
              <a:rPr lang="cs-CZ" dirty="0"/>
              <a:t>soustava pro 5000 hektarů vinic a sadů. </a:t>
            </a:r>
            <a:endParaRPr lang="cs-CZ" dirty="0" smtClean="0"/>
          </a:p>
          <a:p>
            <a:pPr lvl="1"/>
            <a:r>
              <a:rPr lang="cs-CZ" dirty="0" smtClean="0"/>
              <a:t>kompenzační </a:t>
            </a:r>
            <a:r>
              <a:rPr lang="cs-CZ" dirty="0"/>
              <a:t>opatření ve </a:t>
            </a:r>
            <a:r>
              <a:rPr lang="cs-CZ" dirty="0" smtClean="0"/>
              <a:t>vztahu k ptačí oblasti </a:t>
            </a:r>
            <a:r>
              <a:rPr lang="cs-CZ" dirty="0"/>
              <a:t>s významným hnízdištěm rybáka </a:t>
            </a:r>
            <a:r>
              <a:rPr lang="cs-CZ" dirty="0" smtClean="0"/>
              <a:t>obecného), přírodní </a:t>
            </a:r>
            <a:r>
              <a:rPr lang="cs-CZ" dirty="0"/>
              <a:t>rezervaci Věstonická nádrž a biokoridorům</a:t>
            </a:r>
            <a:endParaRPr lang="cs-CZ" dirty="0" smtClean="0"/>
          </a:p>
          <a:p>
            <a:endParaRPr lang="cs-CZ" dirty="0" smtClean="0"/>
          </a:p>
          <a:p>
            <a:pPr lvl="1"/>
            <a:endParaRPr lang="cs-CZ" dirty="0" smtClean="0"/>
          </a:p>
          <a:p>
            <a:pPr marL="457200" lvl="1" indent="0">
              <a:buNone/>
            </a:pPr>
            <a:endParaRPr lang="cs-CZ" dirty="0" smtClean="0"/>
          </a:p>
          <a:p>
            <a:pPr lvl="1"/>
            <a:endParaRPr lang="cs-CZ" dirty="0" smtClean="0"/>
          </a:p>
          <a:p>
            <a:pPr lvl="1"/>
            <a:endParaRPr lang="cs-CZ" dirty="0" smtClean="0"/>
          </a:p>
          <a:p>
            <a:pPr lvl="1"/>
            <a:endParaRPr lang="cs-CZ" dirty="0" smtClean="0"/>
          </a:p>
          <a:p>
            <a:pPr marL="457200" lvl="1" indent="0">
              <a:buNone/>
            </a:pPr>
            <a:endParaRPr lang="cs-CZ" dirty="0"/>
          </a:p>
        </p:txBody>
      </p:sp>
    </p:spTree>
    <p:extLst>
      <p:ext uri="{BB962C8B-B14F-4D97-AF65-F5344CB8AC3E}">
        <p14:creationId xmlns:p14="http://schemas.microsoft.com/office/powerpoint/2010/main" val="48534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Aktivita</a:t>
            </a:r>
            <a:endParaRPr lang="cs-CZ" b="1" dirty="0"/>
          </a:p>
        </p:txBody>
      </p:sp>
      <p:sp>
        <p:nvSpPr>
          <p:cNvPr id="3" name="Zástupný symbol pro obsah 2"/>
          <p:cNvSpPr>
            <a:spLocks noGrp="1"/>
          </p:cNvSpPr>
          <p:nvPr>
            <p:ph idx="1"/>
          </p:nvPr>
        </p:nvSpPr>
        <p:spPr>
          <a:xfrm>
            <a:off x="838200" y="1825624"/>
            <a:ext cx="10515600" cy="4838411"/>
          </a:xfrm>
        </p:spPr>
        <p:txBody>
          <a:bodyPr>
            <a:normAutofit fontScale="92500" lnSpcReduction="10000"/>
          </a:bodyPr>
          <a:lstStyle/>
          <a:p>
            <a:r>
              <a:rPr lang="sk-SK" sz="3600" dirty="0" err="1" smtClean="0"/>
              <a:t>Představte</a:t>
            </a:r>
            <a:r>
              <a:rPr lang="cs-CZ" sz="3600" dirty="0"/>
              <a:t> </a:t>
            </a:r>
            <a:r>
              <a:rPr lang="cs-CZ" sz="3600" dirty="0" smtClean="0"/>
              <a:t>kolegům kauzy výstavby vodních nádrží, o kterých jste psali v přípravách</a:t>
            </a:r>
          </a:p>
          <a:p>
            <a:r>
              <a:rPr lang="cs-CZ" sz="3600" dirty="0"/>
              <a:t>Vývoj kauzy, aktéry, co vás zaujalo </a:t>
            </a:r>
            <a:endParaRPr lang="cs-CZ" sz="3600" dirty="0" smtClean="0"/>
          </a:p>
          <a:p>
            <a:endParaRPr lang="cs-CZ" sz="3600" dirty="0"/>
          </a:p>
          <a:p>
            <a:r>
              <a:rPr lang="cs-CZ" sz="3600" dirty="0"/>
              <a:t>Vodní nádrž Pěčín </a:t>
            </a:r>
          </a:p>
          <a:p>
            <a:pPr lvl="1"/>
            <a:r>
              <a:rPr lang="sk-SK" sz="2800" dirty="0"/>
              <a:t>Jana, </a:t>
            </a:r>
            <a:r>
              <a:rPr lang="sk-SK" sz="2800" dirty="0" err="1"/>
              <a:t>Kristýna</a:t>
            </a:r>
            <a:r>
              <a:rPr lang="sk-SK" sz="2800" dirty="0"/>
              <a:t>, </a:t>
            </a:r>
            <a:r>
              <a:rPr lang="sk-SK" sz="2800" dirty="0" smtClean="0"/>
              <a:t>Diana</a:t>
            </a:r>
            <a:endParaRPr lang="cs-CZ" sz="3200" dirty="0" smtClean="0"/>
          </a:p>
          <a:p>
            <a:r>
              <a:rPr lang="cs-CZ" sz="3600" dirty="0" smtClean="0"/>
              <a:t>Vodní </a:t>
            </a:r>
            <a:r>
              <a:rPr lang="cs-CZ" sz="3600" dirty="0"/>
              <a:t>nádrž Skalička </a:t>
            </a:r>
          </a:p>
          <a:p>
            <a:pPr lvl="1"/>
            <a:r>
              <a:rPr lang="sk-SK" sz="2800" dirty="0"/>
              <a:t>Zuzana, Marek, </a:t>
            </a:r>
            <a:r>
              <a:rPr lang="sk-SK" sz="2800" dirty="0" smtClean="0"/>
              <a:t>Karolína</a:t>
            </a:r>
          </a:p>
          <a:p>
            <a:r>
              <a:rPr lang="cs-CZ" sz="3600" dirty="0"/>
              <a:t>Vodní nádrž </a:t>
            </a:r>
            <a:r>
              <a:rPr lang="cs-CZ" sz="3600" dirty="0" smtClean="0"/>
              <a:t>Nové </a:t>
            </a:r>
            <a:r>
              <a:rPr lang="cs-CZ" sz="3600" dirty="0" err="1" smtClean="0"/>
              <a:t>Heřminovy</a:t>
            </a:r>
            <a:r>
              <a:rPr lang="cs-CZ" sz="3600" dirty="0" smtClean="0"/>
              <a:t> </a:t>
            </a:r>
            <a:endParaRPr lang="cs-CZ" sz="3600" dirty="0"/>
          </a:p>
          <a:p>
            <a:pPr lvl="1"/>
            <a:r>
              <a:rPr lang="sk-SK" sz="2800" dirty="0" err="1" smtClean="0"/>
              <a:t>Adéla</a:t>
            </a:r>
            <a:endParaRPr lang="sk-SK" sz="2800" dirty="0"/>
          </a:p>
          <a:p>
            <a:pPr marL="457200" lvl="1" indent="0">
              <a:buNone/>
            </a:pPr>
            <a:endParaRPr lang="sk-SK" sz="2800" dirty="0" smtClean="0"/>
          </a:p>
          <a:p>
            <a:pPr lvl="1"/>
            <a:endParaRPr lang="sk-SK" sz="4400" dirty="0" smtClean="0"/>
          </a:p>
          <a:p>
            <a:pPr lvl="1"/>
            <a:endParaRPr lang="cs-CZ" sz="2000" dirty="0"/>
          </a:p>
          <a:p>
            <a:endParaRPr lang="cs-CZ" sz="2400" dirty="0" smtClean="0"/>
          </a:p>
          <a:p>
            <a:endParaRPr lang="cs-CZ" sz="2400" dirty="0" smtClean="0"/>
          </a:p>
          <a:p>
            <a:pPr lvl="1"/>
            <a:endParaRPr lang="cs-CZ" sz="2000" dirty="0" smtClean="0"/>
          </a:p>
          <a:p>
            <a:pPr marL="457200" lvl="1" indent="0">
              <a:buNone/>
            </a:pPr>
            <a:endParaRPr lang="cs-CZ" sz="2000" dirty="0" smtClean="0"/>
          </a:p>
          <a:p>
            <a:pPr lvl="1"/>
            <a:endParaRPr lang="cs-CZ" sz="2000" dirty="0" smtClean="0"/>
          </a:p>
          <a:p>
            <a:pPr lvl="1"/>
            <a:endParaRPr lang="cs-CZ" sz="2000" dirty="0" smtClean="0"/>
          </a:p>
          <a:p>
            <a:pPr lvl="1"/>
            <a:endParaRPr lang="cs-CZ" sz="2000" dirty="0" smtClean="0"/>
          </a:p>
          <a:p>
            <a:pPr marL="457200" lvl="1" indent="0">
              <a:buNone/>
            </a:pPr>
            <a:endParaRPr lang="cs-CZ" sz="2000" dirty="0"/>
          </a:p>
        </p:txBody>
      </p:sp>
    </p:spTree>
    <p:extLst>
      <p:ext uri="{BB962C8B-B14F-4D97-AF65-F5344CB8AC3E}">
        <p14:creationId xmlns:p14="http://schemas.microsoft.com/office/powerpoint/2010/main" val="296500942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TotalTime>
  <Words>1596</Words>
  <Application>Microsoft Office PowerPoint</Application>
  <PresentationFormat>Širokoúhlá obrazovka</PresentationFormat>
  <Paragraphs>383</Paragraphs>
  <Slides>22</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Seminář  Vodní nádrže</vt:lpstr>
      <vt:lpstr>Záměry výstavby vodních nádrží</vt:lpstr>
      <vt:lpstr>Generel LAPV</vt:lpstr>
      <vt:lpstr>Generel LAPV</vt:lpstr>
      <vt:lpstr>Prezentace aplikace PowerPoint</vt:lpstr>
      <vt:lpstr>Poslední vývoj</vt:lpstr>
      <vt:lpstr>Poslední vývoj</vt:lpstr>
      <vt:lpstr>Aktuality MZE</vt:lpstr>
      <vt:lpstr>Aktivita</vt:lpstr>
      <vt:lpstr>Pěčín</vt:lpstr>
      <vt:lpstr>Skalička</vt:lpstr>
      <vt:lpstr>Nové Heřminovy</vt:lpstr>
      <vt:lpstr>Pěčín</vt:lpstr>
      <vt:lpstr>Skalička</vt:lpstr>
      <vt:lpstr>Vodní nádrž Nové Heřminovy</vt:lpstr>
      <vt:lpstr>Vodní nádrž Nové Heřminovy</vt:lpstr>
      <vt:lpstr>Vodní nádrž Nové Heřminovy</vt:lpstr>
      <vt:lpstr>Vodní nádrž Nové Heřminovy</vt:lpstr>
      <vt:lpstr>Referendum</vt:lpstr>
      <vt:lpstr>Referendum</vt:lpstr>
      <vt:lpstr>Otázky pro diskusi</vt:lpstr>
      <vt:lpstr>Otázky pro diskusi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Seminář  Jaderná energie</dc:title>
  <dc:creator>Tomáš Chabada</dc:creator>
  <cp:lastModifiedBy>Tomáš Chabada</cp:lastModifiedBy>
  <cp:revision>62</cp:revision>
  <dcterms:created xsi:type="dcterms:W3CDTF">2018-09-24T17:19:04Z</dcterms:created>
  <dcterms:modified xsi:type="dcterms:W3CDTF">2019-10-22T08:01:34Z</dcterms:modified>
</cp:coreProperties>
</file>