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5" r:id="rId3"/>
    <p:sldId id="301" r:id="rId4"/>
    <p:sldId id="276" r:id="rId5"/>
    <p:sldId id="283" r:id="rId6"/>
    <p:sldId id="302" r:id="rId7"/>
    <p:sldId id="284" r:id="rId8"/>
    <p:sldId id="285" r:id="rId9"/>
    <p:sldId id="286" r:id="rId10"/>
    <p:sldId id="289" r:id="rId11"/>
    <p:sldId id="290" r:id="rId12"/>
    <p:sldId id="293" r:id="rId13"/>
    <p:sldId id="291" r:id="rId14"/>
    <p:sldId id="295" r:id="rId15"/>
    <p:sldId id="294" r:id="rId16"/>
    <p:sldId id="292" r:id="rId17"/>
    <p:sldId id="296" r:id="rId18"/>
    <p:sldId id="260" r:id="rId19"/>
    <p:sldId id="271" r:id="rId20"/>
    <p:sldId id="270" r:id="rId21"/>
    <p:sldId id="269" r:id="rId22"/>
    <p:sldId id="297" r:id="rId23"/>
    <p:sldId id="298" r:id="rId24"/>
    <p:sldId id="299" r:id="rId25"/>
    <p:sldId id="300" r:id="rId26"/>
    <p:sldId id="277" r:id="rId27"/>
    <p:sldId id="278" r:id="rId28"/>
    <p:sldId id="303" r:id="rId29"/>
    <p:sldId id="267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A0536-8591-44B4-B296-89B3DDFBAD09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93DBF-E7BF-4100-9430-86D450234B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49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93DBF-E7BF-4100-9430-86D450234B5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07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93DBF-E7BF-4100-9430-86D450234B5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03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27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18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35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8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0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18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94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52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84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05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79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AD4B0-7EF9-4B6D-8C96-F1600B661981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60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zdravaova.cz/" TargetMode="External"/><Relationship Id="rId2" Type="http://schemas.openxmlformats.org/officeDocument/2006/relationships/hyperlink" Target="http://www.cistenebe.cz/stav-ovzdusi-na-ostravsku/ovzdusi-na-ostravsk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porady/11412378947-90-ct24/217411058131003/video/57260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ct24/domaci/2270599-ktere-firmy-nejvice-znecistuji-cesko-spolana-elektrarny-a-ostravske-hute-rika-nova" TargetMode="External"/><Relationship Id="rId2" Type="http://schemas.openxmlformats.org/officeDocument/2006/relationships/hyperlink" Target="http://znecistovatele.cz/rank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ct24/domaci/2270599-ktere-firmy-nejvice-znecistuji-cesko-spolana-elektrarny-a-ostravske-hute-rika-nova" TargetMode="External"/><Relationship Id="rId2" Type="http://schemas.openxmlformats.org/officeDocument/2006/relationships/hyperlink" Target="http://www.dejchejbrno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rnenskeovzdusi.cz/" TargetMode="External"/><Relationship Id="rId4" Type="http://schemas.openxmlformats.org/officeDocument/2006/relationships/hyperlink" Target="https://muzudychat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chmi.cz/aktualni-situace/stav-ovzdusi/prehled-stavu-ovzdusi" TargetMode="External"/><Relationship Id="rId2" Type="http://schemas.openxmlformats.org/officeDocument/2006/relationships/hyperlink" Target="https://www.ceskatelevize.cz/porady/11412378947-90-ct24/217411058131003/video/57260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rtal.chmi.cz/files/portal/docs/uoco/web_generator/exceed/index_CZ.html" TargetMode="External"/><Relationship Id="rId4" Type="http://schemas.openxmlformats.org/officeDocument/2006/relationships/hyperlink" Target="http://www.chmu.cz/files/portal/docs/uoco/web_generator/actual_hour_data_CZ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chmi.cz/files/portal/docs/uoco/isko/grafroc/18groc/gr18cz/Obsah_CZ.html" TargetMode="External"/><Relationship Id="rId2" Type="http://schemas.openxmlformats.org/officeDocument/2006/relationships/hyperlink" Target="http://portal.chmi.cz/files/portal/docs/uoco/isko/grafroc/16groc/gr16cz/Obsah_CZ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rtal.chmi.cz/files/portal/docs/uoco/isko/grafroc/grafroc_CZ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zp.cz/C1257458002F0DC7/cz/zpravy_o_stavu_zivotniho_prostredi_publikace/$FILE/OPZPUR-Zprava_ZP_CR_2017-20190116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6. Seminář </a:t>
            </a:r>
            <a:br>
              <a:rPr lang="cs-CZ" b="1" dirty="0"/>
            </a:br>
            <a:r>
              <a:rPr lang="cs-CZ" b="1" dirty="0"/>
              <a:t>Ovzduší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sk-SK" sz="4000" dirty="0"/>
              <a:t>5.11.2019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94366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MŽP – Zpráva o životním prostředí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Dalším závažným problémem kvality ovzduší v ČR je překračování imisního limitu </a:t>
            </a:r>
            <a:r>
              <a:rPr lang="cs-CZ" dirty="0">
                <a:highlight>
                  <a:srgbClr val="FFFF00"/>
                </a:highlight>
              </a:rPr>
              <a:t>pro </a:t>
            </a:r>
            <a:r>
              <a:rPr lang="cs-CZ" dirty="0" err="1">
                <a:highlight>
                  <a:srgbClr val="FFFF00"/>
                </a:highlight>
              </a:rPr>
              <a:t>benzo</a:t>
            </a:r>
            <a:r>
              <a:rPr lang="cs-CZ" dirty="0">
                <a:highlight>
                  <a:srgbClr val="FFFF00"/>
                </a:highlight>
              </a:rPr>
              <a:t>(a)pyren. </a:t>
            </a:r>
            <a:r>
              <a:rPr lang="cs-CZ" dirty="0"/>
              <a:t>Nejvyšších koncentrací je dosahováno v průmyslových lokalitách, nadlimitní koncentrace se však dlouhodobě vyskytují i na stanicích městských, přičemž zcela převažujícím zdrojem emisí </a:t>
            </a:r>
            <a:r>
              <a:rPr lang="cs-CZ" dirty="0" err="1"/>
              <a:t>benzo</a:t>
            </a:r>
            <a:r>
              <a:rPr lang="cs-CZ" dirty="0"/>
              <a:t>(a)pyrenu je vytápění domácností (98,4 % v roce 2016). </a:t>
            </a:r>
            <a:r>
              <a:rPr lang="cs-CZ" dirty="0">
                <a:highlight>
                  <a:srgbClr val="FFFF00"/>
                </a:highlight>
              </a:rPr>
              <a:t>Imisní limit pro </a:t>
            </a:r>
            <a:r>
              <a:rPr lang="cs-CZ" dirty="0" err="1">
                <a:highlight>
                  <a:srgbClr val="FFFF00"/>
                </a:highlight>
              </a:rPr>
              <a:t>benzo</a:t>
            </a:r>
            <a:r>
              <a:rPr lang="cs-CZ" dirty="0">
                <a:highlight>
                  <a:srgbClr val="FFFF00"/>
                </a:highlight>
              </a:rPr>
              <a:t>(a)pyren byl v roce 2017 překročen zhruba na 26,0 % území, kde žilo 61,8 % obyvatelstva </a:t>
            </a:r>
            <a:r>
              <a:rPr lang="cs-CZ" dirty="0"/>
              <a:t>(Graf 3). V roce 2016 se jednalo o 25,9 % území, kde žilo 55,7 % obyvatelstva. Koncentrace </a:t>
            </a:r>
            <a:r>
              <a:rPr lang="cs-CZ" dirty="0" err="1"/>
              <a:t>benzo</a:t>
            </a:r>
            <a:r>
              <a:rPr lang="cs-CZ" dirty="0"/>
              <a:t>(a)pyrenu vykazují výrazný roční chod s maximy v zimním období v návaznosti mimo jiné na zhoršené rozptylové podmínky. Nadlimitním ročním koncentracím </a:t>
            </a:r>
            <a:r>
              <a:rPr lang="cs-CZ" dirty="0" err="1"/>
              <a:t>benzo</a:t>
            </a:r>
            <a:r>
              <a:rPr lang="cs-CZ" dirty="0"/>
              <a:t>(a)pyrenu (1 ng.m-3) je vystaveno i ostatní evropské obyvatelstvo, v roce 2014 se </a:t>
            </a:r>
            <a:r>
              <a:rPr lang="cs-CZ" dirty="0">
                <a:highlight>
                  <a:srgbClr val="FFFF00"/>
                </a:highlight>
              </a:rPr>
              <a:t>jednalo zhruba o 17–24 % městské populace EU28</a:t>
            </a:r>
            <a:r>
              <a:rPr lang="cs-CZ" dirty="0"/>
              <a:t>.</a:t>
            </a:r>
          </a:p>
          <a:p>
            <a:r>
              <a:rPr lang="cs-CZ" dirty="0" err="1"/>
              <a:t>Benzo</a:t>
            </a:r>
            <a:r>
              <a:rPr lang="cs-CZ" dirty="0"/>
              <a:t>(a)pyren celkově navyšuje individuální celoživotní riziko vzniku nádorového onemocnění, nejvyšší riziko je v průmyslových lokalitách, v lokalitách s dopravní zátěží a také v městských lokalitách. V roce 2017 se toto riziko pohybovalo v rozsahu </a:t>
            </a:r>
            <a:r>
              <a:rPr lang="cs-CZ" dirty="0">
                <a:highlight>
                  <a:srgbClr val="FFFF00"/>
                </a:highlight>
              </a:rPr>
              <a:t>od 4,5 až 10,2 případů onemocnění na 100 tis. obyvatel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3891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MŽP – Zpráva o životním prostředí ČR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D3B9681-C820-4FDD-81BD-575CEE8C7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53" y="365125"/>
            <a:ext cx="10839893" cy="601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31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MŽP – Zpráva o životním prostředí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Dlouhodobým problémem kvality ovzduší jsou vysoké </a:t>
            </a:r>
            <a:r>
              <a:rPr lang="cs-CZ" dirty="0">
                <a:highlight>
                  <a:srgbClr val="FFFF00"/>
                </a:highlight>
              </a:rPr>
              <a:t>koncentrace oxidů dusíků </a:t>
            </a:r>
            <a:r>
              <a:rPr lang="cs-CZ" dirty="0" err="1">
                <a:highlight>
                  <a:srgbClr val="FFFF00"/>
                </a:highlight>
              </a:rPr>
              <a:t>NOx</a:t>
            </a:r>
            <a:r>
              <a:rPr lang="cs-CZ" dirty="0"/>
              <a:t>, způsobující zejména dýchací obtíže, a to v dopravně zatížených lokalitách, zejména ve velkých městech, kde je jejich hlavním zdrojem silniční doprava (Graf 4). I přesto, že celkové emise </a:t>
            </a:r>
            <a:r>
              <a:rPr lang="cs-CZ" dirty="0" err="1"/>
              <a:t>NOx</a:t>
            </a:r>
            <a:r>
              <a:rPr lang="cs-CZ" dirty="0"/>
              <a:t> v ČR dlouhodobě klesají (mezi lety 2008–2017 o 33,5 % a rovněž meziročně byl v roce 2017 zaznamenán pokles o 2,9 %), došlo v roce 2017, stejně jako v předchozích letech, </a:t>
            </a:r>
            <a:r>
              <a:rPr lang="cs-CZ" dirty="0">
                <a:highlight>
                  <a:srgbClr val="FFFF00"/>
                </a:highlight>
              </a:rPr>
              <a:t>k překročení ročního imisního limitu pro NO2 na celkem 4 dopravně zatížených lokalitách </a:t>
            </a:r>
            <a:r>
              <a:rPr lang="cs-CZ" dirty="0"/>
              <a:t>(na dvou lokalitách v Praze a dvou lokalitách v Brně). </a:t>
            </a:r>
          </a:p>
          <a:p>
            <a:pPr marL="0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449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F296E7C-A4FA-4B42-9D26-98024088A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24" y="851957"/>
            <a:ext cx="10339752" cy="515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73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MŽP – Zpráva o životním prostředí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6170"/>
            <a:ext cx="10515600" cy="4667250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Další látkou významně ovlivňující lidské zdraví i stav ekosystémů je </a:t>
            </a:r>
            <a:r>
              <a:rPr lang="cs-CZ" dirty="0">
                <a:highlight>
                  <a:srgbClr val="FFFF00"/>
                </a:highlight>
              </a:rPr>
              <a:t>přízemní ozon</a:t>
            </a:r>
            <a:r>
              <a:rPr lang="cs-CZ" dirty="0"/>
              <a:t>. Jeho koncentrace jsou ovlivňovány především charakterem meteorologických podmínek (intenzitou slunečního svitu, teplotou a výskytem srážek), přičemž nejvyšší koncentrace jsou obvykle měřeny v období </a:t>
            </a:r>
            <a:r>
              <a:rPr lang="cs-CZ" dirty="0">
                <a:highlight>
                  <a:srgbClr val="FFFF00"/>
                </a:highlight>
              </a:rPr>
              <a:t>od dubna do září</a:t>
            </a:r>
            <a:r>
              <a:rPr lang="cs-CZ" dirty="0"/>
              <a:t>. </a:t>
            </a:r>
          </a:p>
          <a:p>
            <a:r>
              <a:rPr lang="cs-CZ" dirty="0"/>
              <a:t>V roce 2017 byl imisní limit pro ochranu lidského zdraví vyjádřený denními 8hodinovými klouzavými průměrnými koncentracemi (120 µg.m-3) </a:t>
            </a:r>
            <a:r>
              <a:rPr lang="cs-CZ" dirty="0">
                <a:highlight>
                  <a:srgbClr val="FFFF00"/>
                </a:highlight>
              </a:rPr>
              <a:t>překročen na 31,2 % území, nadlimitním koncentracím bylo vystaveno 8,6 % obyvatel.</a:t>
            </a:r>
            <a:r>
              <a:rPr lang="cs-CZ" dirty="0"/>
              <a:t> V roce 2017 byly vyhlášeny 2 smogové situace pro přízemní ozon, a to v Plzeňském a Ústeckém kraji, s celkovou délkou trvání 54 hodin. Na většině území ČR nebyl v roce 2017 překročen imisní limit pro ozon (AOT40) pro ochranu ekosystémů a vegetace. </a:t>
            </a:r>
          </a:p>
        </p:txBody>
      </p:sp>
    </p:spTree>
    <p:extLst>
      <p:ext uri="{BB962C8B-B14F-4D97-AF65-F5344CB8AC3E}">
        <p14:creationId xmlns:p14="http://schemas.microsoft.com/office/powerpoint/2010/main" val="1455887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MŽP – Zpráva o životním prostředí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 roce 2017 bylo vymezeno 26,2 % území ČR, kde došlo k překročení alespoň jednoho imisního limitu bez zahrnutí přízemního ozonu (Obr. 4). Na tomto území žilo 62,4 % obyvatel. Po zahrnutí přízemního ozonu bylo v roce 2017 vymezeno 55,0 % plochy ČR (Obr. 5), na které došlo k překročení hodnoty imisního limitu u alespoň znečišťující látky, kde žilo přibližně 67,7 % obyvatel.</a:t>
            </a:r>
          </a:p>
          <a:p>
            <a:pPr marL="0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17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43AB4BA-B9DD-4C2C-BAEE-1CD4A551E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113" y="823677"/>
            <a:ext cx="9801773" cy="52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01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92CBFE3-17BC-420A-96E6-2AF4854F3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28" y="691701"/>
            <a:ext cx="10402343" cy="547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96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Ostravsko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Čisté Nebe</a:t>
            </a:r>
          </a:p>
          <a:p>
            <a:r>
              <a:rPr lang="cs-CZ" dirty="0">
                <a:hlinkClick r:id="rId2"/>
              </a:rPr>
              <a:t>http://www.cistenebe.cz/stav-ovzdusi-na-ostravsku/ovzdusi-na-ostravsku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ZdraváOva</a:t>
            </a:r>
            <a:r>
              <a:rPr lang="cs-CZ" dirty="0"/>
              <a:t> (Oficiální web města k ŽP)</a:t>
            </a:r>
          </a:p>
          <a:p>
            <a:r>
              <a:rPr lang="cs-CZ" dirty="0">
                <a:hlinkClick r:id="rId3"/>
              </a:rPr>
              <a:t>http://zdravaova.cz/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2797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B89A69C-A3DC-4530-B4A9-0F4AB914F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517" y="501063"/>
            <a:ext cx="9068966" cy="585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2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Znečištění ovzduší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Škodlivé látky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https://www.ceskatelevize.cz/porady/11412378947-90-ct24/217411058131003/video/572599</a:t>
            </a:r>
          </a:p>
          <a:p>
            <a:pPr marL="0" indent="0">
              <a:buNone/>
            </a:pPr>
            <a:r>
              <a:rPr lang="cs-CZ" dirty="0"/>
              <a:t>Mapy znečištění ovzduší v ČR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https://www.ceskatelevize.cz/porady/11412378947-90-ct24/217411058131003/video/572602</a:t>
            </a:r>
            <a:r>
              <a:rPr lang="cs-CZ" dirty="0"/>
              <a:t> </a:t>
            </a: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817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D83771C-E5D7-4DF2-BE1F-B8405FEC7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267" y="526596"/>
            <a:ext cx="9111465" cy="580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65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09" y="0"/>
            <a:ext cx="8091054" cy="669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58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87E3174-3D32-451E-9FB3-25DD329BD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595" y="0"/>
            <a:ext cx="9770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08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C9D518D-D3E0-4255-8969-72B68727F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199" y="511285"/>
            <a:ext cx="9669601" cy="583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38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7D8453E-8D76-4504-AC29-BFD8702A5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882" y="0"/>
            <a:ext cx="7986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4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29C91C7-2BF6-440F-9FB7-235D93388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073" y="0"/>
            <a:ext cx="8769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68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Velcí znečišťovatelé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Arnika</a:t>
            </a:r>
          </a:p>
          <a:p>
            <a:r>
              <a:rPr lang="cs-CZ" dirty="0">
                <a:hlinkClick r:id="rId2"/>
              </a:rPr>
              <a:t>http://znecistovatele.cz/ranks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2017</a:t>
            </a:r>
            <a:endParaRPr lang="cs-CZ" u="sng" dirty="0">
              <a:hlinkClick r:id="rId3"/>
            </a:endParaRPr>
          </a:p>
          <a:p>
            <a:r>
              <a:rPr lang="cs-CZ" u="sng" dirty="0">
                <a:hlinkClick r:id="rId3"/>
              </a:rPr>
              <a:t>https://ct24.ceskatelevize.cz/domaci/2637272-nejvetsim-znecistovatelem-ovzdusi-je-opet-spolana-nasleduje-ji-kronospan</a:t>
            </a:r>
          </a:p>
          <a:p>
            <a:pPr marL="0" indent="0">
              <a:buNone/>
            </a:pPr>
            <a:r>
              <a:rPr lang="cs-CZ" dirty="0"/>
              <a:t>2016</a:t>
            </a:r>
            <a:endParaRPr lang="cs-CZ" u="sng" dirty="0">
              <a:hlinkClick r:id="rId3"/>
            </a:endParaRPr>
          </a:p>
          <a:p>
            <a:r>
              <a:rPr lang="cs-CZ" u="sng" dirty="0">
                <a:hlinkClick r:id="rId3"/>
              </a:rPr>
              <a:t>http://www.ceskatelevize.cz/ct24/domaci/2270599-ktere-firmy-nejvice-znecistuji-cesko-spolana-elektrarny-a-ostravske-hute-rika-nova</a:t>
            </a:r>
            <a:r>
              <a:rPr lang="cs-CZ" dirty="0"/>
              <a:t> 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491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Brno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Dejchej</a:t>
            </a:r>
            <a:r>
              <a:rPr lang="cs-CZ" dirty="0"/>
              <a:t> Brno</a:t>
            </a:r>
          </a:p>
          <a:p>
            <a:r>
              <a:rPr lang="cs-CZ" dirty="0">
                <a:hlinkClick r:id="rId2"/>
              </a:rPr>
              <a:t>http://www.dejchejbrno.cz/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Nesehnutí - Můžu dýchat? </a:t>
            </a:r>
            <a:endParaRPr lang="cs-CZ" u="sng" dirty="0">
              <a:hlinkClick r:id="rId3"/>
            </a:endParaRPr>
          </a:p>
          <a:p>
            <a:r>
              <a:rPr lang="cs-CZ" u="sng" dirty="0">
                <a:hlinkClick r:id="rId4"/>
              </a:rPr>
              <a:t>https://muzudychat.cz/</a:t>
            </a:r>
            <a:endParaRPr lang="cs-CZ" u="sng" dirty="0"/>
          </a:p>
          <a:p>
            <a:pPr marL="0" indent="0">
              <a:buNone/>
            </a:pPr>
            <a:r>
              <a:rPr lang="cs-CZ" dirty="0"/>
              <a:t>Imisní monitoring</a:t>
            </a:r>
          </a:p>
          <a:p>
            <a:r>
              <a:rPr lang="cs-CZ" dirty="0">
                <a:hlinkClick r:id="rId5"/>
              </a:rPr>
              <a:t>https://www.brnenskeovzdusi.cz/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9102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Řešení situace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53432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Navrhnite ako by sa podľa Vás malo postupovať pri riešení problému so znečistením ovzduší. </a:t>
            </a:r>
          </a:p>
          <a:p>
            <a:pPr marL="514350" indent="-514350">
              <a:buAutoNum type="arabicPeriod"/>
            </a:pPr>
            <a:r>
              <a:rPr lang="sk-SK" dirty="0"/>
              <a:t>Ostravsko </a:t>
            </a:r>
          </a:p>
          <a:p>
            <a:pPr marL="514350" indent="-514350">
              <a:buAutoNum type="arabicPeriod"/>
            </a:pPr>
            <a:r>
              <a:rPr lang="sk-SK" dirty="0"/>
              <a:t>Celá ČR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lvl="0" indent="0">
              <a:buNone/>
            </a:pPr>
            <a:endParaRPr lang="sk-SK" dirty="0"/>
          </a:p>
          <a:p>
            <a:endParaRPr lang="cs-CZ" dirty="0"/>
          </a:p>
          <a:p>
            <a:pPr lvl="1"/>
            <a:endParaRPr lang="cs-CZ" sz="2000" dirty="0"/>
          </a:p>
          <a:p>
            <a:endParaRPr lang="cs-CZ" sz="2400" dirty="0"/>
          </a:p>
          <a:p>
            <a:endParaRPr lang="cs-CZ" sz="2400" dirty="0"/>
          </a:p>
          <a:p>
            <a:pPr lvl="1"/>
            <a:endParaRPr lang="cs-CZ" sz="2000" dirty="0"/>
          </a:p>
          <a:p>
            <a:pPr marL="457200" lvl="1" indent="0">
              <a:buNone/>
            </a:pPr>
            <a:endParaRPr lang="cs-CZ" sz="2000" dirty="0"/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58176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Otázky pro diskusi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5343235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Pociťujete vy sami/y špatný stav ovzduší v Brně?</a:t>
            </a:r>
          </a:p>
          <a:p>
            <a:r>
              <a:rPr lang="en-US" dirty="0"/>
              <a:t>Is the incompetence of officials and politicians a greater threat to air quality than any</a:t>
            </a:r>
            <a:r>
              <a:rPr lang="sk-SK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?</a:t>
            </a:r>
          </a:p>
          <a:p>
            <a:r>
              <a:rPr lang="en-US" dirty="0"/>
              <a:t>How to introduce an integrated policy for the prevention of air (but also other)</a:t>
            </a:r>
            <a:r>
              <a:rPr lang="sk-SK" dirty="0"/>
              <a:t> </a:t>
            </a:r>
            <a:r>
              <a:rPr lang="en-US" dirty="0"/>
              <a:t>pollution at the international level, e.g. between Poland, the Czech Republic,</a:t>
            </a:r>
            <a:r>
              <a:rPr lang="sk-SK" dirty="0"/>
              <a:t> </a:t>
            </a:r>
            <a:r>
              <a:rPr lang="en-US" dirty="0"/>
              <a:t>Slovakia and Austria?</a:t>
            </a:r>
            <a:endParaRPr lang="cs-CZ" dirty="0"/>
          </a:p>
          <a:p>
            <a:r>
              <a:rPr lang="cs-CZ" dirty="0"/>
              <a:t>Jakými prostředky nejlépe apelovat na MŽP aby situaci se znečištěným ovzduším bralo vážně a podniklo patřičné kroky k nápravě?</a:t>
            </a:r>
          </a:p>
          <a:p>
            <a:r>
              <a:rPr lang="cs-CZ" dirty="0"/>
              <a:t>Čím si myslíte, že je daný tak malý odpor obyvatelstva proti udělování </a:t>
            </a:r>
            <a:r>
              <a:rPr lang="cs-CZ" dirty="0" err="1"/>
              <a:t>vyjmek</a:t>
            </a:r>
            <a:r>
              <a:rPr lang="cs-CZ" dirty="0"/>
              <a:t> i když je tak ohrožené jejich zdraví, což je pro většinu lidí důležitá hodnota? (Je to neinformovaností, PR daných společností, neví jak nesouhlas vyjádřit…?)</a:t>
            </a:r>
          </a:p>
          <a:p>
            <a:r>
              <a:rPr lang="cs-CZ" dirty="0"/>
              <a:t>Jak se do odboru ochrany ovzduší dostali </a:t>
            </a:r>
            <a:r>
              <a:rPr lang="cs-CZ" dirty="0" err="1"/>
              <a:t>všichní</a:t>
            </a:r>
            <a:r>
              <a:rPr lang="cs-CZ" dirty="0"/>
              <a:t> ti nekompetentní lidé?, proč do takových věcí (jako jsou akční plány) nemluví víc vědci, když je máme?</a:t>
            </a:r>
          </a:p>
          <a:p>
            <a:r>
              <a:rPr lang="cs-CZ" dirty="0"/>
              <a:t>Jaké jsou další způsobit, jak zlepšit ovzduší ve městech? Co funguje v zahraničí kromě nedieselových, popř. </a:t>
            </a:r>
            <a:r>
              <a:rPr lang="cs-CZ" dirty="0" err="1"/>
              <a:t>nízkoemisních</a:t>
            </a:r>
            <a:r>
              <a:rPr lang="cs-CZ" dirty="0"/>
              <a:t> zón. </a:t>
            </a:r>
          </a:p>
          <a:p>
            <a:r>
              <a:rPr lang="cs-CZ" dirty="0"/>
              <a:t>Mohou občané nějak na vyjednávání imisních limitů na evropské úrovni? Vzhledem k tomu, že limity jsou dvojnásobné než doporučuje WHO.  </a:t>
            </a:r>
          </a:p>
          <a:p>
            <a:r>
              <a:rPr lang="cs-CZ" dirty="0"/>
              <a:t>Existují nějaká preventivní opatření proti znečištění ovzduší při výstavbě nových továren nebo nových domů?</a:t>
            </a:r>
          </a:p>
          <a:p>
            <a:r>
              <a:rPr lang="cs-CZ" dirty="0"/>
              <a:t>Proč stát po továrnách striktněji nenařizuje dodržování hygienických limitů?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lvl="0" indent="0">
              <a:buNone/>
            </a:pPr>
            <a:endParaRPr lang="sk-SK" dirty="0"/>
          </a:p>
          <a:p>
            <a:endParaRPr lang="cs-CZ" dirty="0"/>
          </a:p>
          <a:p>
            <a:pPr lvl="1"/>
            <a:endParaRPr lang="cs-CZ" sz="2000" dirty="0"/>
          </a:p>
          <a:p>
            <a:endParaRPr lang="cs-CZ" sz="2400" dirty="0"/>
          </a:p>
          <a:p>
            <a:endParaRPr lang="cs-CZ" sz="2400" dirty="0"/>
          </a:p>
          <a:p>
            <a:pPr lvl="1"/>
            <a:endParaRPr lang="cs-CZ" sz="2000" dirty="0"/>
          </a:p>
          <a:p>
            <a:pPr marL="457200" lvl="1" indent="0">
              <a:buNone/>
            </a:pPr>
            <a:endParaRPr lang="cs-CZ" sz="2000" dirty="0"/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4621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5DA1C59-A64B-4716-A5D7-8BF1CC777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942" y="242348"/>
            <a:ext cx="8410115" cy="63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6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Informace o kvalitě ovzduší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Aktuální situace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3"/>
              </a:rPr>
              <a:t>http://portal.chmi.cz/aktualni-situace/stav-ovzdusi/prehled-stavu-ovzdusi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Kompletní tabulka aktuální situace</a:t>
            </a:r>
          </a:p>
          <a:p>
            <a:r>
              <a:rPr lang="sk-SK" u="sng" dirty="0">
                <a:hlinkClick r:id="rId4"/>
              </a:rPr>
              <a:t>http://www.chmu.cz/files/portal/docs/uoco/web_generator/actual_hour_data_CZ.html</a:t>
            </a:r>
            <a:r>
              <a:rPr lang="sk-SK" dirty="0"/>
              <a:t>  </a:t>
            </a:r>
          </a:p>
          <a:p>
            <a:pPr marL="0" indent="0">
              <a:buNone/>
            </a:pPr>
            <a:r>
              <a:rPr lang="sk-SK" dirty="0" err="1"/>
              <a:t>Přehled</a:t>
            </a:r>
            <a:r>
              <a:rPr lang="sk-SK" dirty="0"/>
              <a:t> </a:t>
            </a:r>
            <a:r>
              <a:rPr lang="sk-SK" dirty="0" err="1"/>
              <a:t>překročení</a:t>
            </a:r>
            <a:r>
              <a:rPr lang="sk-SK" dirty="0"/>
              <a:t> </a:t>
            </a:r>
            <a:r>
              <a:rPr lang="sk-SK" dirty="0" err="1"/>
              <a:t>imisních</a:t>
            </a:r>
            <a:r>
              <a:rPr lang="sk-SK" dirty="0"/>
              <a:t> </a:t>
            </a:r>
            <a:r>
              <a:rPr lang="sk-SK" dirty="0" err="1"/>
              <a:t>limitů</a:t>
            </a:r>
            <a:endParaRPr lang="sk-SK" dirty="0"/>
          </a:p>
          <a:p>
            <a:r>
              <a:rPr lang="cs-CZ" dirty="0">
                <a:hlinkClick r:id="rId5"/>
              </a:rPr>
              <a:t>http://portal.chmi.cz/files/portal/docs/uoco/web_generator/exceed/index_CZ.html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351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ČHMU – Grafická ročenka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2018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3"/>
              </a:rPr>
              <a:t>http://portal.chmi.cz/files/portal/docs/uoco/isko/grafroc/18groc/gr18cz/Obsah_CZ.html</a:t>
            </a:r>
            <a:endParaRPr lang="cs-CZ" dirty="0"/>
          </a:p>
          <a:p>
            <a:r>
              <a:rPr lang="cs-CZ" dirty="0"/>
              <a:t>Všechny roky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4"/>
              </a:rPr>
              <a:t>http://portal.chmi.cz/files/portal/docs/uoco/isko/grafroc/grafroc_CZ.html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4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32005BD-921B-49DF-A644-CD0753543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283" y="0"/>
            <a:ext cx="9737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9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MŽP – Zpráva o životním prostředí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hlinkClick r:id="rId2"/>
              </a:rPr>
              <a:t>https://www.mzp.cz/C1257458002F0DC7/cz/zpravy_o_stavu_zivotniho_prostredi_publikace/$FILE/OPZPUR-Zprava_ZP_CR_2017-20190116.pdf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>
                <a:highlight>
                  <a:srgbClr val="FFFF00"/>
                </a:highlight>
              </a:rPr>
              <a:t>Kvalita ovzduší v ČR</a:t>
            </a:r>
            <a:r>
              <a:rPr lang="cs-CZ" dirty="0"/>
              <a:t>, i přes dlouhodobě se snižující množství emisí znečišťujících látek, </a:t>
            </a:r>
            <a:r>
              <a:rPr lang="cs-CZ" dirty="0">
                <a:highlight>
                  <a:srgbClr val="FFFF00"/>
                </a:highlight>
              </a:rPr>
              <a:t>se příliš nezlepšuje</a:t>
            </a:r>
            <a:r>
              <a:rPr lang="cs-CZ" dirty="0"/>
              <a:t>. Pokles emisí znečišťujících látek odráží jak vývoj národního hospodářství v jednotlivých letech, tak i vliv zavádění efektivnějších technologických a výrobních postupů, snižování materiálové a energetické náročnosti a také povinnosti naplňovat dílčí legislativní požadavky. V roce 2016 tak byly plněny stanovené emisní stropy k roku 2010. Pro dosažení nepřekročitelných hodnot emisí stanovených v Národním programu snižování emisí k roku 2020 je však potřeba k roku 2017 snížit emise SO2 o 21,9 %, emise </a:t>
            </a:r>
            <a:r>
              <a:rPr lang="cs-CZ" dirty="0" err="1"/>
              <a:t>NOx</a:t>
            </a:r>
            <a:r>
              <a:rPr lang="cs-CZ" dirty="0"/>
              <a:t> o 14,4 %, </a:t>
            </a:r>
            <a:r>
              <a:rPr lang="cs-CZ" dirty="0">
                <a:highlight>
                  <a:srgbClr val="FFFF00"/>
                </a:highlight>
              </a:rPr>
              <a:t>emise VOC a PM2,5 o zhruba polovinu</a:t>
            </a:r>
            <a:r>
              <a:rPr lang="cs-CZ" dirty="0"/>
              <a:t>, emise NH3 o 10,8 %.</a:t>
            </a: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91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MŽP – Zpráva o životním prostředí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highlight>
                  <a:srgbClr val="FFFF00"/>
                </a:highlight>
              </a:rPr>
              <a:t>Imisní limity pro suspendované částice PM10 a PM2,5 jsou na území ČR dlouhodobě překračovány</a:t>
            </a:r>
            <a:r>
              <a:rPr lang="cs-CZ" dirty="0"/>
              <a:t>. V současné době jsou meziroční výkyvy dány zejména meteorologickými podmínkami a v zimní části roku jsou spojeny zejména s inverzním charakterem počasí. Imisní limit pro 24hodinovou průměrnou koncentraci PM10 (Graf 3) byl v roce 2017 překročen na 8,3 % území (v roce 2016 na 1,4 % území), nadlimitním koncentracím bylo v tomto hodnoceném roce </a:t>
            </a:r>
            <a:r>
              <a:rPr lang="cs-CZ" dirty="0">
                <a:highlight>
                  <a:srgbClr val="FFFF00"/>
                </a:highlight>
              </a:rPr>
              <a:t>vystaveno 23,1 % obyvatel ČR (v roce 2016 celkem 7,3 % obyvatel). </a:t>
            </a:r>
            <a:r>
              <a:rPr lang="cs-CZ" dirty="0"/>
              <a:t>Limit pro roční průměrnou koncentraci PM10 byl v roce 2017 na území ČR překročen na 0,02 % území. Z důvodu vysokých koncentrací suspendovaných částic PM10 bylo v roce 2017 vyhlášeno celkem </a:t>
            </a:r>
            <a:r>
              <a:rPr lang="cs-CZ" dirty="0">
                <a:highlight>
                  <a:srgbClr val="FFFF00"/>
                </a:highlight>
              </a:rPr>
              <a:t>39 smogových situací o celkovém trvání 3 757 hodin</a:t>
            </a:r>
            <a:r>
              <a:rPr lang="cs-CZ" dirty="0"/>
              <a:t>. Suspendované částice jsou problémem nejen v ČR, ale i v ostatních evropských státech, nadlimitním 24hodinovým koncentracím PM10 bylo v roce 2014 vystaveno zhruba </a:t>
            </a:r>
            <a:r>
              <a:rPr lang="cs-CZ" dirty="0">
                <a:highlight>
                  <a:srgbClr val="FFFF00"/>
                </a:highlight>
              </a:rPr>
              <a:t>16 % městské populace zemí EU28</a:t>
            </a:r>
            <a:r>
              <a:rPr lang="cs-CZ" dirty="0"/>
              <a:t>.</a:t>
            </a: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658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MŽP – Zpráva o životním prostředí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Expozice suspendovaným částicím v ČR dlouhodobě vede ke zvýšení úmrtnosti, přičemž nejvíce jsou vždy postiženy citlivé osoby, jako jsou dlouhodobě nemocní či senioři. </a:t>
            </a:r>
            <a:r>
              <a:rPr lang="cs-CZ" dirty="0">
                <a:highlight>
                  <a:srgbClr val="FFFF00"/>
                </a:highlight>
              </a:rPr>
              <a:t>V roce 2017 se jednalo přibližně o 5,7 tis. osob celorepublikově, resp. cca o 5,2 tis. osob v rámci běžného (nezatíženého) městského prostředí</a:t>
            </a:r>
            <a:r>
              <a:rPr lang="cs-CZ" dirty="0"/>
              <a:t>. Navýšení úmrtnosti oproti roku 2016 způsobila v roce 2017 </a:t>
            </a:r>
            <a:r>
              <a:rPr lang="cs-CZ" dirty="0">
                <a:highlight>
                  <a:srgbClr val="FFFF00"/>
                </a:highlight>
              </a:rPr>
              <a:t>lednová a únorová smogová situace</a:t>
            </a:r>
            <a:r>
              <a:rPr lang="cs-CZ" dirty="0"/>
              <a:t>. </a:t>
            </a:r>
          </a:p>
          <a:p>
            <a:r>
              <a:rPr lang="cs-CZ" dirty="0"/>
              <a:t>Suspendované částice velikostních frakcí PM10 a PM2,5 jsou do ovzduší emitovány různými zdroji (Graf 4), v obou případech bylo v roce 2016 </a:t>
            </a:r>
            <a:r>
              <a:rPr lang="cs-CZ" dirty="0">
                <a:highlight>
                  <a:srgbClr val="FFFF00"/>
                </a:highlight>
              </a:rPr>
              <a:t>dominantním zdrojem vytápění domácností</a:t>
            </a:r>
            <a:r>
              <a:rPr lang="cs-CZ" dirty="0"/>
              <a:t>, které v případě PM2,5 představovalo 74,2 % všech zdrojů, v případě PM10 pak 57,2 %. Dalším zdrojem emisí byla i doprava, především </a:t>
            </a:r>
            <a:r>
              <a:rPr lang="cs-CZ" dirty="0" err="1"/>
              <a:t>resuspenze</a:t>
            </a:r>
            <a:r>
              <a:rPr lang="cs-CZ" dirty="0"/>
              <a:t> a otěry pneumatik apod. 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99687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1334</Words>
  <Application>Microsoft Office PowerPoint</Application>
  <PresentationFormat>Širokoúhlá obrazovka</PresentationFormat>
  <Paragraphs>109</Paragraphs>
  <Slides>29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Motiv Office</vt:lpstr>
      <vt:lpstr>6. Seminář  Ovzduší</vt:lpstr>
      <vt:lpstr>Znečištění ovzduší v ČR</vt:lpstr>
      <vt:lpstr>Prezentace aplikace PowerPoint</vt:lpstr>
      <vt:lpstr>Informace o kvalitě ovzduší</vt:lpstr>
      <vt:lpstr>ČHMU – Grafická ročenka</vt:lpstr>
      <vt:lpstr>Prezentace aplikace PowerPoint</vt:lpstr>
      <vt:lpstr>MŽP – Zpráva o životním prostředí ČR</vt:lpstr>
      <vt:lpstr>MŽP – Zpráva o životním prostředí ČR</vt:lpstr>
      <vt:lpstr>MŽP – Zpráva o životním prostředí ČR</vt:lpstr>
      <vt:lpstr>MŽP – Zpráva o životním prostředí ČR</vt:lpstr>
      <vt:lpstr>MŽP – Zpráva o životním prostředí ČR</vt:lpstr>
      <vt:lpstr>MŽP – Zpráva o životním prostředí ČR</vt:lpstr>
      <vt:lpstr>Prezentace aplikace PowerPoint</vt:lpstr>
      <vt:lpstr>MŽP – Zpráva o životním prostředí ČR</vt:lpstr>
      <vt:lpstr>MŽP – Zpráva o životním prostředí ČR</vt:lpstr>
      <vt:lpstr>Prezentace aplikace PowerPoint</vt:lpstr>
      <vt:lpstr>Prezentace aplikace PowerPoint</vt:lpstr>
      <vt:lpstr>Ostravsko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Velcí znečišťovatelé</vt:lpstr>
      <vt:lpstr>Brno</vt:lpstr>
      <vt:lpstr>Řešení situace</vt:lpstr>
      <vt:lpstr>Otázky pro diskusi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Seminář  Jaderná energie</dc:title>
  <dc:creator>Tomáš Chabada</dc:creator>
  <cp:lastModifiedBy>Tomáš Chabada</cp:lastModifiedBy>
  <cp:revision>74</cp:revision>
  <dcterms:created xsi:type="dcterms:W3CDTF">2018-09-24T17:19:04Z</dcterms:created>
  <dcterms:modified xsi:type="dcterms:W3CDTF">2019-11-05T14:40:00Z</dcterms:modified>
</cp:coreProperties>
</file>