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84" r:id="rId2"/>
    <p:sldId id="286" r:id="rId3"/>
    <p:sldId id="272" r:id="rId4"/>
    <p:sldId id="273" r:id="rId5"/>
    <p:sldId id="276" r:id="rId6"/>
    <p:sldId id="288" r:id="rId7"/>
    <p:sldId id="278" r:id="rId8"/>
    <p:sldId id="280" r:id="rId9"/>
    <p:sldId id="287" r:id="rId10"/>
    <p:sldId id="279" r:id="rId11"/>
    <p:sldId id="283" r:id="rId12"/>
    <p:sldId id="289" r:id="rId13"/>
    <p:sldId id="270" r:id="rId14"/>
    <p:sldId id="258" r:id="rId15"/>
    <p:sldId id="290" r:id="rId16"/>
    <p:sldId id="257" r:id="rId17"/>
    <p:sldId id="260" r:id="rId18"/>
    <p:sldId id="261" r:id="rId19"/>
    <p:sldId id="266" r:id="rId20"/>
    <p:sldId id="265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C533C390-D731-4845-ACBC-07DC3150C100}">
          <p14:sldIdLst>
            <p14:sldId id="284"/>
            <p14:sldId id="286"/>
            <p14:sldId id="272"/>
            <p14:sldId id="273"/>
            <p14:sldId id="276"/>
            <p14:sldId id="288"/>
            <p14:sldId id="278"/>
            <p14:sldId id="280"/>
            <p14:sldId id="287"/>
            <p14:sldId id="279"/>
            <p14:sldId id="283"/>
            <p14:sldId id="289"/>
            <p14:sldId id="270"/>
            <p14:sldId id="258"/>
            <p14:sldId id="290"/>
            <p14:sldId id="257"/>
            <p14:sldId id="260"/>
            <p14:sldId id="261"/>
            <p14:sldId id="266"/>
            <p14:sldId id="26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DBB64-CDF1-4D22-B473-7D833A91D7F4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747A1-5A46-429A-B3C2-43D81F888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7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213C-F0A9-4407-BDF0-AC4F97A1BA0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39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213C-F0A9-4407-BDF0-AC4F97A1BA0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4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DAD1F9B5-2C3A-4B3F-996B-5E8672EA8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>
            <a:normAutofit/>
          </a:bodyPr>
          <a:lstStyle/>
          <a:p>
            <a:r>
              <a:rPr lang="sk-SK" sz="5400" dirty="0" err="1"/>
              <a:t>Růst</a:t>
            </a:r>
            <a:r>
              <a:rPr lang="sk-SK" sz="5400" dirty="0"/>
              <a:t>, nebo </a:t>
            </a:r>
            <a:r>
              <a:rPr lang="sk-SK" sz="5400" dirty="0" err="1"/>
              <a:t>nerůst</a:t>
            </a:r>
            <a:r>
              <a:rPr lang="sk-SK" sz="5400" dirty="0"/>
              <a:t>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k-SK" sz="2600" dirty="0">
                <a:solidFill>
                  <a:schemeClr val="bg1"/>
                </a:solidFill>
              </a:rPr>
              <a:t>Martin Černý, Patrik </a:t>
            </a:r>
            <a:r>
              <a:rPr lang="sk-SK" sz="2600" dirty="0" err="1">
                <a:solidFill>
                  <a:schemeClr val="bg1"/>
                </a:solidFill>
              </a:rPr>
              <a:t>Gažo</a:t>
            </a:r>
            <a:endParaRPr lang="sk-SK" sz="2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k-SK" dirty="0"/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id="{A3EF1FB0-A56A-492B-8B00-FBD6CEF7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1D3C56-C680-40DF-AA50-9318CED10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C186C2-9053-4124-B9AD-F5B39DE17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62ED880-4157-4664-9A16-DC156CA80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46C5A3-E8F8-45B1-8F40-79B39FA38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0D05C-F8E6-462B-BA0C-5A029FC9C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nip Diagonal Corner Rectangle 12">
            <a:extLst>
              <a:ext uri="{FF2B5EF4-FFF2-40B4-BE49-F238E27FC236}">
                <a16:creationId xmlns:a16="http://schemas.microsoft.com/office/drawing/2014/main" id="{C5FC5FC8-167E-430A-B40D-F023A01C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96" y="756229"/>
            <a:ext cx="7083848" cy="35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6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5335037"/>
            <a:ext cx="8534400" cy="1507067"/>
          </a:xfrm>
        </p:spPr>
        <p:txBody>
          <a:bodyPr/>
          <a:lstStyle/>
          <a:p>
            <a:r>
              <a:rPr lang="cs-CZ" b="1" dirty="0"/>
              <a:t>Druhý termodynamický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345989"/>
            <a:ext cx="10180783" cy="540402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chemeClr val="bg1"/>
                </a:solidFill>
              </a:rPr>
              <a:t>Entrop</a:t>
            </a:r>
            <a:r>
              <a:rPr lang="cs-CZ" b="1" dirty="0" err="1">
                <a:solidFill>
                  <a:schemeClr val="bg1"/>
                </a:solidFill>
              </a:rPr>
              <a:t>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(laicky řečeno) měřítkem stavu uspořádání energie.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Energ</a:t>
            </a:r>
            <a:r>
              <a:rPr lang="cs-CZ" dirty="0" err="1">
                <a:solidFill>
                  <a:schemeClr val="bg1"/>
                </a:solidFill>
              </a:rPr>
              <a:t>ie</a:t>
            </a:r>
            <a:r>
              <a:rPr lang="cs-CZ" dirty="0">
                <a:solidFill>
                  <a:schemeClr val="bg1"/>
                </a:solidFill>
              </a:rPr>
              <a:t> se v izolovaném systému neztrácí, ale směřuje směrem k minimální využitelnosti („neschopnosti konat práci“)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Země – z hlediska využitelnosti energie de facto izolovaný systém.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>
                <a:solidFill>
                  <a:schemeClr val="bg1"/>
                </a:solidFill>
              </a:rPr>
              <a:t>Fungování ekonomiky stojí na využívání zdrojů s nízkou entropií: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</a:rPr>
              <a:t>Zemské zásoby koncentrované energie v podobě přírodních surovin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</a:rPr>
              <a:t>Tok sluneční energie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</a:rPr>
              <a:t>Gravitační síla Měsíce, planet a Slunce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romanUcPeriod"/>
            </a:pPr>
            <a:endParaRPr lang="cs-CZ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tx1"/>
                </a:solidFill>
              </a:rPr>
              <a:t>IMPLIKACE: 100% recyklace (cirkulární ekonomika) není možná – od určitého bodu se už „output“ nedá využít jako opětovný „input“</a:t>
            </a:r>
          </a:p>
        </p:txBody>
      </p:sp>
    </p:spTree>
    <p:extLst>
      <p:ext uri="{BB962C8B-B14F-4D97-AF65-F5344CB8AC3E}">
        <p14:creationId xmlns:p14="http://schemas.microsoft.com/office/powerpoint/2010/main" val="298166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00" y="365760"/>
            <a:ext cx="8122799" cy="616377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652953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Zdroj: </a:t>
            </a:r>
            <a:r>
              <a:rPr lang="cs-CZ" sz="1600" dirty="0" err="1">
                <a:solidFill>
                  <a:schemeClr val="bg1"/>
                </a:solidFill>
              </a:rPr>
              <a:t>Clive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Spash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2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zariadenie&#10;&#10;Automaticky generovaný popis">
            <a:extLst>
              <a:ext uri="{FF2B5EF4-FFF2-40B4-BE49-F238E27FC236}">
                <a16:creationId xmlns:a16="http://schemas.microsoft.com/office/drawing/2014/main" id="{4CFB9D48-1345-4A5F-8BEB-0E34B55E4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360" y="-125731"/>
            <a:ext cx="9479280" cy="7109461"/>
          </a:xfrm>
        </p:spPr>
      </p:pic>
    </p:spTree>
    <p:extLst>
      <p:ext uri="{BB962C8B-B14F-4D97-AF65-F5344CB8AC3E}">
        <p14:creationId xmlns:p14="http://schemas.microsoft.com/office/powerpoint/2010/main" val="334297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DAD1F9B5-2C3A-4B3F-996B-5E8672EA8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>
            <a:normAutofit/>
          </a:bodyPr>
          <a:lstStyle/>
          <a:p>
            <a:r>
              <a:rPr lang="sk-SK" sz="5400" dirty="0" err="1"/>
              <a:t>Degrowth</a:t>
            </a:r>
            <a:r>
              <a:rPr lang="sk-SK" sz="5400" dirty="0"/>
              <a:t> a kapitalizmus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k-SK" sz="2600" b="1" dirty="0">
                <a:solidFill>
                  <a:schemeClr val="bg1"/>
                </a:solidFill>
              </a:rPr>
              <a:t>Debata o ich </a:t>
            </a:r>
            <a:r>
              <a:rPr lang="sk-SK" sz="2600" b="1" dirty="0" err="1">
                <a:solidFill>
                  <a:schemeClr val="bg1"/>
                </a:solidFill>
              </a:rPr>
              <a:t>ne</a:t>
            </a:r>
            <a:r>
              <a:rPr lang="sk-SK" sz="2600" b="1" dirty="0">
                <a:solidFill>
                  <a:schemeClr val="bg1"/>
                </a:solidFill>
              </a:rPr>
              <a:t>/kompatibilite a alternatívne ekonomiky</a:t>
            </a:r>
          </a:p>
          <a:p>
            <a:pPr>
              <a:lnSpc>
                <a:spcPct val="90000"/>
              </a:lnSpc>
            </a:pPr>
            <a:endParaRPr lang="sk-SK" dirty="0"/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id="{A3EF1FB0-A56A-492B-8B00-FBD6CEF7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1D3C56-C680-40DF-AA50-9318CED10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C186C2-9053-4124-B9AD-F5B39DE17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62ED880-4157-4664-9A16-DC156CA80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46C5A3-E8F8-45B1-8F40-79B39FA38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0D05C-F8E6-462B-BA0C-5A029FC9C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nip Diagonal Corner Rectangle 12">
            <a:extLst>
              <a:ext uri="{FF2B5EF4-FFF2-40B4-BE49-F238E27FC236}">
                <a16:creationId xmlns:a16="http://schemas.microsoft.com/office/drawing/2014/main" id="{C5FC5FC8-167E-430A-B40D-F023A01C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8F2C098-5E48-460A-BF2A-9F9C2A600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44" r="2" b="10285"/>
          <a:stretch/>
        </p:blipFill>
        <p:spPr>
          <a:xfrm>
            <a:off x="705192" y="875905"/>
            <a:ext cx="9473455" cy="3345510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490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23">
            <a:extLst>
              <a:ext uri="{FF2B5EF4-FFF2-40B4-BE49-F238E27FC236}">
                <a16:creationId xmlns:a16="http://schemas.microsoft.com/office/drawing/2014/main" id="{E0F5115E-746A-4B5B-A46D-D246BE5E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7500" y="432638"/>
            <a:ext cx="3945187" cy="20441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err="1"/>
              <a:t>Kapitalizmus</a:t>
            </a:r>
            <a:r>
              <a:rPr lang="en-US" sz="4400" dirty="0"/>
              <a:t> </a:t>
            </a:r>
            <a:br>
              <a:rPr lang="sk-SK" sz="4400" dirty="0"/>
            </a:br>
            <a:r>
              <a:rPr lang="en-US" sz="4400" dirty="0"/>
              <a:t>– </a:t>
            </a:r>
            <a:r>
              <a:rPr lang="sk-SK" sz="4400" dirty="0"/>
              <a:t>stručný</a:t>
            </a:r>
            <a:r>
              <a:rPr lang="en-US" sz="4400" dirty="0"/>
              <a:t> </a:t>
            </a:r>
            <a:r>
              <a:rPr lang="en-US" sz="4400" dirty="0" err="1"/>
              <a:t>úvod</a:t>
            </a:r>
            <a:endParaRPr lang="en-US" sz="4400" dirty="0"/>
          </a:p>
        </p:txBody>
      </p:sp>
      <p:sp>
        <p:nvSpPr>
          <p:cNvPr id="135" name="Snip Diagonal Corner Rectangle 24">
            <a:extLst>
              <a:ext uri="{FF2B5EF4-FFF2-40B4-BE49-F238E27FC236}">
                <a16:creationId xmlns:a16="http://schemas.microsoft.com/office/drawing/2014/main" id="{DC3ECA16-3E99-4F46-9E17-0A13A2FCE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ED9C82C-DAE6-4772-91C7-7AD1D60EA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9" r="-2" b="-2"/>
          <a:stretch/>
        </p:blipFill>
        <p:spPr>
          <a:xfrm>
            <a:off x="703877" y="737082"/>
            <a:ext cx="6515565" cy="517047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91" name="Content Placeholder 74"/>
          <p:cNvSpPr>
            <a:spLocks noGrp="1"/>
          </p:cNvSpPr>
          <p:nvPr>
            <p:ph idx="1"/>
          </p:nvPr>
        </p:nvSpPr>
        <p:spPr>
          <a:xfrm>
            <a:off x="8237500" y="2633796"/>
            <a:ext cx="3479419" cy="3070226"/>
          </a:xfrm>
        </p:spPr>
        <p:txBody>
          <a:bodyPr anchor="t">
            <a:norm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Vymedzenie od otrokárskej spoločnosti a feudalizmu  </a:t>
            </a:r>
          </a:p>
          <a:p>
            <a:pPr marL="0" indent="0">
              <a:buNone/>
            </a:pPr>
            <a:endParaRPr lang="sk-SK" sz="1800" dirty="0"/>
          </a:p>
          <a:p>
            <a:endParaRPr lang="en-US" sz="1400" dirty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368D1D6-8E4A-4E30-9034-D45B1C974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942A2CE-0C2A-421F-8824-A30790A22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84B0E88-813B-46EB-A111-1F8F6EFF7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194C145-9645-48E3-9444-55F60A1EB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E1B63E-913B-4A64-A6E7-224864360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4D576DA-6301-49B1-A03F-794BAFF3A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Obrázok 6">
            <a:extLst>
              <a:ext uri="{FF2B5EF4-FFF2-40B4-BE49-F238E27FC236}">
                <a16:creationId xmlns:a16="http://schemas.microsoft.com/office/drawing/2014/main" id="{D0960808-D035-4A04-A7B1-8EB55150B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4" y="78919"/>
            <a:ext cx="8123573" cy="66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6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Autofit/>
          </a:bodyPr>
          <a:lstStyle/>
          <a:p>
            <a:r>
              <a:rPr lang="sk-SK" sz="4400" dirty="0"/>
              <a:t>Základné </a:t>
            </a:r>
            <a:br>
              <a:rPr lang="sk-SK" sz="4400" dirty="0"/>
            </a:br>
            <a:r>
              <a:rPr lang="sk-SK" sz="4400" dirty="0"/>
              <a:t>termíny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32710" y="1822448"/>
            <a:ext cx="3872576" cy="3663951"/>
          </a:xfrm>
        </p:spPr>
        <p:txBody>
          <a:bodyPr anchor="t">
            <a:norm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Trh</a:t>
            </a:r>
          </a:p>
          <a:p>
            <a:r>
              <a:rPr lang="sk-SK" sz="2800" dirty="0">
                <a:solidFill>
                  <a:schemeClr val="bg1"/>
                </a:solidFill>
              </a:rPr>
              <a:t>Kapitál</a:t>
            </a:r>
          </a:p>
          <a:p>
            <a:r>
              <a:rPr lang="sk-SK" sz="2800" dirty="0">
                <a:solidFill>
                  <a:schemeClr val="bg1"/>
                </a:solidFill>
              </a:rPr>
              <a:t>Akumulácia kapitálu</a:t>
            </a:r>
          </a:p>
        </p:txBody>
      </p:sp>
      <p:pic>
        <p:nvPicPr>
          <p:cNvPr id="7" name="Obrázok 6" descr="Obrázok, na ktorom je fotografia, znak, čierne, muž&#10;&#10;Automaticky generovaný popis">
            <a:extLst>
              <a:ext uri="{FF2B5EF4-FFF2-40B4-BE49-F238E27FC236}">
                <a16:creationId xmlns:a16="http://schemas.microsoft.com/office/drawing/2014/main" id="{776DE776-C1D6-4225-80CD-82F2803C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9" y="163532"/>
            <a:ext cx="5713042" cy="319930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0D2EC0A-86E7-497B-9FA8-1161BABC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84" y="2466357"/>
            <a:ext cx="5150726" cy="43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456128-5BB6-400B-B2F1-54FA9EA55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Autofit/>
          </a:bodyPr>
          <a:lstStyle/>
          <a:p>
            <a:r>
              <a:rPr lang="sk-SK" sz="4400" dirty="0"/>
              <a:t>Základné </a:t>
            </a:r>
            <a:br>
              <a:rPr lang="sk-SK" sz="4400" dirty="0"/>
            </a:br>
            <a:r>
              <a:rPr lang="sk-SK" sz="4400" dirty="0"/>
              <a:t>termíny</a:t>
            </a:r>
          </a:p>
        </p:txBody>
      </p:sp>
      <p:sp>
        <p:nvSpPr>
          <p:cNvPr id="13" name="Snip Diagonal Corner Rectangle 24">
            <a:extLst>
              <a:ext uri="{FF2B5EF4-FFF2-40B4-BE49-F238E27FC236}">
                <a16:creationId xmlns:a16="http://schemas.microsoft.com/office/drawing/2014/main" id="{84B22E89-F986-4DB6-9495-D45D0D692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20">
            <a:extLst>
              <a:ext uri="{FF2B5EF4-FFF2-40B4-BE49-F238E27FC236}">
                <a16:creationId xmlns:a16="http://schemas.microsoft.com/office/drawing/2014/main" id="{1A8A43BC-3244-46BB-AE06-7237C2C12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716" y="786117"/>
            <a:ext cx="3311118" cy="1859119"/>
          </a:xfrm>
          <a:custGeom>
            <a:avLst/>
            <a:gdLst>
              <a:gd name="connsiteX0" fmla="*/ 534609 w 3311118"/>
              <a:gd name="connsiteY0" fmla="*/ 0 h 1859119"/>
              <a:gd name="connsiteX1" fmla="*/ 3311118 w 3311118"/>
              <a:gd name="connsiteY1" fmla="*/ 0 h 1859119"/>
              <a:gd name="connsiteX2" fmla="*/ 3311118 w 3311118"/>
              <a:gd name="connsiteY2" fmla="*/ 1859119 h 1859119"/>
              <a:gd name="connsiteX3" fmla="*/ 0 w 3311118"/>
              <a:gd name="connsiteY3" fmla="*/ 1859119 h 1859119"/>
              <a:gd name="connsiteX4" fmla="*/ 0 w 3311118"/>
              <a:gd name="connsiteY4" fmla="*/ 534609 h 18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118" h="1859119">
                <a:moveTo>
                  <a:pt x="534609" y="0"/>
                </a:moveTo>
                <a:lnTo>
                  <a:pt x="3311118" y="0"/>
                </a:lnTo>
                <a:lnTo>
                  <a:pt x="3311118" y="1859119"/>
                </a:lnTo>
                <a:lnTo>
                  <a:pt x="0" y="1859119"/>
                </a:lnTo>
                <a:lnTo>
                  <a:pt x="0" y="534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ok 5" descr="Obrázok, na ktorom je mapa, text&#10;&#10;Automaticky generovaný popis">
            <a:extLst>
              <a:ext uri="{FF2B5EF4-FFF2-40B4-BE49-F238E27FC236}">
                <a16:creationId xmlns:a16="http://schemas.microsoft.com/office/drawing/2014/main" id="{4F1A9D87-6D36-44C9-910F-4EE72DCBE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53" y="2847750"/>
            <a:ext cx="3302666" cy="2857297"/>
          </a:xfrm>
          <a:prstGeom prst="rect">
            <a:avLst/>
          </a:prstGeom>
        </p:spPr>
      </p:pic>
      <p:pic>
        <p:nvPicPr>
          <p:cNvPr id="5" name="Obrázok 4" descr="Obrázok, na ktorom je kniha, text&#10;&#10;Popis vygenerovaný s veľmi vysokou spoľahlivosťo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813" y="786770"/>
            <a:ext cx="2192379" cy="3087858"/>
          </a:xfrm>
          <a:prstGeom prst="rect">
            <a:avLst/>
          </a:prstGeom>
        </p:spPr>
      </p:pic>
      <p:sp useBgFill="1">
        <p:nvSpPr>
          <p:cNvPr id="17" name="Freeform 21">
            <a:extLst>
              <a:ext uri="{FF2B5EF4-FFF2-40B4-BE49-F238E27FC236}">
                <a16:creationId xmlns:a16="http://schemas.microsoft.com/office/drawing/2014/main" id="{CCB16106-28C7-441E-8E5D-7194B6AA5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580" y="4052378"/>
            <a:ext cx="2790845" cy="1702145"/>
          </a:xfrm>
          <a:custGeom>
            <a:avLst/>
            <a:gdLst>
              <a:gd name="connsiteX0" fmla="*/ 0 w 2790845"/>
              <a:gd name="connsiteY0" fmla="*/ 0 h 1702145"/>
              <a:gd name="connsiteX1" fmla="*/ 2790845 w 2790845"/>
              <a:gd name="connsiteY1" fmla="*/ 0 h 1702145"/>
              <a:gd name="connsiteX2" fmla="*/ 2790845 w 2790845"/>
              <a:gd name="connsiteY2" fmla="*/ 1167536 h 1702145"/>
              <a:gd name="connsiteX3" fmla="*/ 2256236 w 2790845"/>
              <a:gd name="connsiteY3" fmla="*/ 1702145 h 1702145"/>
              <a:gd name="connsiteX4" fmla="*/ 0 w 2790845"/>
              <a:gd name="connsiteY4" fmla="*/ 1702145 h 17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845" h="1702145">
                <a:moveTo>
                  <a:pt x="0" y="0"/>
                </a:moveTo>
                <a:lnTo>
                  <a:pt x="2790845" y="0"/>
                </a:lnTo>
                <a:lnTo>
                  <a:pt x="2790845" y="1167536"/>
                </a:lnTo>
                <a:lnTo>
                  <a:pt x="2256236" y="1702145"/>
                </a:lnTo>
                <a:lnTo>
                  <a:pt x="0" y="17021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32710" y="1822448"/>
            <a:ext cx="3872576" cy="3663951"/>
          </a:xfrm>
        </p:spPr>
        <p:txBody>
          <a:bodyPr anchor="t">
            <a:norm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Trh</a:t>
            </a:r>
          </a:p>
          <a:p>
            <a:r>
              <a:rPr lang="sk-SK" sz="2800" dirty="0">
                <a:solidFill>
                  <a:schemeClr val="bg1"/>
                </a:solidFill>
              </a:rPr>
              <a:t>Kapitál</a:t>
            </a:r>
          </a:p>
          <a:p>
            <a:r>
              <a:rPr lang="sk-SK" sz="2800" dirty="0">
                <a:solidFill>
                  <a:schemeClr val="bg1"/>
                </a:solidFill>
              </a:rPr>
              <a:t>Akumulácia kapitálu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43AB87-A046-46A0-992C-738BC7618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AA9366-B85F-4F5A-8E35-256442EAB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63EA6B-31E5-4EE1-B308-1623D89E2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522E19-1468-4AD4-A6E1-3DBFF2CD9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0A4EFF-EBCC-4C8A-8208-6648C9BCD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5932B6C-4BA1-4AEA-B955-D8525D87C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168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jekt pre obsah 4" descr="Obrázok, na ktorom je vešiak&#10;&#10;Popis vygenerovaný s vysokou spoľahlivosťo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7" y="620722"/>
            <a:ext cx="6578669" cy="52868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7295" y="-497255"/>
            <a:ext cx="4801530" cy="3565198"/>
          </a:xfrm>
        </p:spPr>
        <p:txBody>
          <a:bodyPr anchor="b">
            <a:noAutofit/>
          </a:bodyPr>
          <a:lstStyle/>
          <a:p>
            <a:r>
              <a:rPr lang="sk-SK" sz="5400" dirty="0"/>
              <a:t>1. Vzťah (</a:t>
            </a:r>
            <a:r>
              <a:rPr lang="sk-SK" sz="5400" dirty="0" err="1"/>
              <a:t>ne</a:t>
            </a:r>
            <a:r>
              <a:rPr lang="sk-SK" sz="5400" dirty="0"/>
              <a:t>)rastu a kapitalizmu</a:t>
            </a:r>
          </a:p>
        </p:txBody>
      </p:sp>
      <p:sp>
        <p:nvSpPr>
          <p:cNvPr id="37" name="Content Placeholder 9"/>
          <p:cNvSpPr>
            <a:spLocks noGrp="1"/>
          </p:cNvSpPr>
          <p:nvPr>
            <p:ph idx="1"/>
          </p:nvPr>
        </p:nvSpPr>
        <p:spPr>
          <a:xfrm>
            <a:off x="7390468" y="3290976"/>
            <a:ext cx="4517050" cy="2922591"/>
          </a:xfrm>
        </p:spPr>
        <p:txBody>
          <a:bodyPr anchor="t">
            <a:normAutofit/>
          </a:bodyPr>
          <a:lstStyle/>
          <a:p>
            <a:r>
              <a:rPr lang="sk-SK" sz="2400" dirty="0">
                <a:solidFill>
                  <a:schemeClr val="bg1"/>
                </a:solidFill>
              </a:rPr>
              <a:t>Konkurencia ako pohon rastu</a:t>
            </a:r>
          </a:p>
          <a:p>
            <a:r>
              <a:rPr lang="sk-SK" sz="2400" dirty="0">
                <a:solidFill>
                  <a:schemeClr val="bg1"/>
                </a:solidFill>
              </a:rPr>
              <a:t>Konsenzus medzi teoretikmi </a:t>
            </a:r>
            <a:r>
              <a:rPr lang="sk-SK" sz="2400" dirty="0" err="1">
                <a:solidFill>
                  <a:schemeClr val="bg1"/>
                </a:solidFill>
              </a:rPr>
              <a:t>Degrowth</a:t>
            </a:r>
            <a:r>
              <a:rPr lang="sk-SK" sz="2400" dirty="0">
                <a:solidFill>
                  <a:schemeClr val="bg1"/>
                </a:solidFill>
              </a:rPr>
              <a:t>-u neexistuje</a:t>
            </a:r>
          </a:p>
          <a:p>
            <a:r>
              <a:rPr lang="sk-SK" sz="2400" dirty="0" err="1">
                <a:solidFill>
                  <a:schemeClr val="bg1"/>
                </a:solidFill>
              </a:rPr>
              <a:t>Giorgos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Kallis</a:t>
            </a:r>
            <a:r>
              <a:rPr lang="sk-SK" sz="2400" dirty="0">
                <a:solidFill>
                  <a:schemeClr val="bg1"/>
                </a:solidFill>
              </a:rPr>
              <a:t> – akumulácia kapitálu ≠ rast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5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  <a:effectLst/>
        </p:spPr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nip Diagonal Corner 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t="12545" r="1" b="17870"/>
          <a:stretch/>
        </p:blipFill>
        <p:spPr>
          <a:xfrm>
            <a:off x="834934" y="854087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706" y="4899560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/>
              <a:t>2. </a:t>
            </a:r>
            <a:r>
              <a:rPr lang="sk-SK" sz="4400" dirty="0" err="1"/>
              <a:t>Degrowth</a:t>
            </a:r>
            <a:r>
              <a:rPr lang="sk-SK" sz="4400" dirty="0"/>
              <a:t> a konštruktívna kritika zľava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26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4896394"/>
            <a:ext cx="4475628" cy="1507067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Leandro</a:t>
            </a:r>
            <a:r>
              <a:rPr lang="sk-SK" b="1" dirty="0"/>
              <a:t> </a:t>
            </a:r>
            <a:r>
              <a:rPr lang="sk-SK" b="1" dirty="0" err="1"/>
              <a:t>Camus</a:t>
            </a:r>
            <a:r>
              <a:rPr lang="sk-SK" b="1" dirty="0"/>
              <a:t>,</a:t>
            </a:r>
            <a:br>
              <a:rPr lang="sk-SK" b="1" dirty="0"/>
            </a:br>
            <a:r>
              <a:rPr lang="sk-SK" b="1" dirty="0" err="1"/>
              <a:t>Stefania</a:t>
            </a:r>
            <a:r>
              <a:rPr lang="sk-SK" b="1" dirty="0"/>
              <a:t> </a:t>
            </a:r>
            <a:r>
              <a:rPr lang="sk-SK" b="1" dirty="0" err="1"/>
              <a:t>barca</a:t>
            </a:r>
            <a:r>
              <a:rPr lang="sk-SK" b="1" dirty="0"/>
              <a:t> :</a:t>
            </a:r>
            <a:br>
              <a:rPr lang="sk-SK" b="1" dirty="0"/>
            </a:br>
            <a:r>
              <a:rPr lang="sk-SK" dirty="0" err="1"/>
              <a:t>ekomarxistická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perspektíva</a:t>
            </a:r>
          </a:p>
        </p:txBody>
      </p:sp>
      <p:sp>
        <p:nvSpPr>
          <p:cNvPr id="11" name="Zástupný objekt pre obsah 10"/>
          <p:cNvSpPr>
            <a:spLocks noGrp="1"/>
          </p:cNvSpPr>
          <p:nvPr>
            <p:ph sz="half" idx="2"/>
          </p:nvPr>
        </p:nvSpPr>
        <p:spPr>
          <a:xfrm>
            <a:off x="684212" y="454539"/>
            <a:ext cx="7240588" cy="3615266"/>
          </a:xfrm>
        </p:spPr>
        <p:txBody>
          <a:bodyPr>
            <a:normAutofit fontScale="92500"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Unikátnosť kapitalizmu</a:t>
            </a:r>
          </a:p>
          <a:p>
            <a:r>
              <a:rPr lang="sk-SK" sz="2800" dirty="0">
                <a:solidFill>
                  <a:schemeClr val="bg1"/>
                </a:solidFill>
              </a:rPr>
              <a:t>Problémom je skôr akumulácia kapitálu</a:t>
            </a:r>
          </a:p>
          <a:p>
            <a:r>
              <a:rPr lang="sk-SK" sz="2800" dirty="0">
                <a:solidFill>
                  <a:schemeClr val="bg1"/>
                </a:solidFill>
              </a:rPr>
              <a:t>Potreba kolektívneho vlastníctva výrobných prostriedkov </a:t>
            </a:r>
          </a:p>
          <a:p>
            <a:r>
              <a:rPr lang="sk-SK" sz="2800" dirty="0">
                <a:solidFill>
                  <a:schemeClr val="bg1"/>
                </a:solidFill>
              </a:rPr>
              <a:t>Potreba radikálnej ekonomickej aj politickej demokracie</a:t>
            </a:r>
          </a:p>
          <a:p>
            <a:r>
              <a:rPr lang="sk-SK" sz="2800" dirty="0">
                <a:solidFill>
                  <a:schemeClr val="bg1"/>
                </a:solidFill>
              </a:rPr>
              <a:t>Politický subjekt transformácie?</a:t>
            </a:r>
          </a:p>
        </p:txBody>
      </p:sp>
      <p:pic>
        <p:nvPicPr>
          <p:cNvPr id="7" name="Obrázok 6" descr="Obrázok, na ktorom je budova&#10;&#10;Popis vygenerovaný s vysokou spoľahlivosťo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68" y="1835941"/>
            <a:ext cx="3731281" cy="5048972"/>
          </a:xfrm>
          <a:prstGeom prst="rect">
            <a:avLst/>
          </a:prstGeom>
        </p:spPr>
      </p:pic>
      <p:pic>
        <p:nvPicPr>
          <p:cNvPr id="8" name="Obrázok 7" descr="Obrázok, na ktorom je text, kniha&#10;&#10;Popis vygenerovaný s veľmi vysokou spoľahlivosťou">
            <a:extLst>
              <a:ext uri="{FF2B5EF4-FFF2-40B4-BE49-F238E27FC236}">
                <a16:creationId xmlns:a16="http://schemas.microsoft.com/office/drawing/2014/main" id="{4A9954BF-D3BA-423C-BD44-5594990F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614" y="3503297"/>
            <a:ext cx="3214386" cy="33658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600E98E-1716-428D-A88D-894AFCF7C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615" y="4468"/>
            <a:ext cx="3214386" cy="35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9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68588"/>
            <a:ext cx="12191999" cy="58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Zdroj: </a:t>
            </a:r>
            <a:r>
              <a:rPr lang="cs-CZ" sz="1600" dirty="0" err="1">
                <a:solidFill>
                  <a:schemeClr val="bg1"/>
                </a:solidFill>
              </a:rPr>
              <a:t>fb</a:t>
            </a:r>
            <a:r>
              <a:rPr lang="cs-CZ" sz="1600" dirty="0">
                <a:solidFill>
                  <a:schemeClr val="bg1"/>
                </a:solidFill>
              </a:rPr>
              <a:t> Justin </a:t>
            </a:r>
            <a:r>
              <a:rPr lang="cs-CZ" sz="1600" dirty="0" err="1">
                <a:solidFill>
                  <a:schemeClr val="bg1"/>
                </a:solidFill>
              </a:rPr>
              <a:t>Arjoon</a:t>
            </a:r>
            <a:r>
              <a:rPr lang="cs-CZ" sz="1600" dirty="0">
                <a:solidFill>
                  <a:schemeClr val="bg1"/>
                </a:solidFill>
              </a:rPr>
              <a:t> (https://www.facebook.com/</a:t>
            </a:r>
            <a:r>
              <a:rPr lang="cs-CZ" sz="1600" dirty="0" err="1">
                <a:solidFill>
                  <a:schemeClr val="bg1"/>
                </a:solidFill>
              </a:rPr>
              <a:t>photo.php?fbid</a:t>
            </a:r>
            <a:r>
              <a:rPr lang="cs-CZ" sz="1600" dirty="0">
                <a:solidFill>
                  <a:schemeClr val="bg1"/>
                </a:solidFill>
              </a:rPr>
              <a:t>=10106654433933132&amp;set=a.10100637297028722&amp;type=3&amp;theater)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668927"/>
            <a:ext cx="6191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 descr="Obrázok, na ktorom je text&#10;&#10;Popis vygenerovaný s vysokou spoľahlivosťou"/>
          <p:cNvPicPr>
            <a:picLocks noChangeAspect="1"/>
          </p:cNvPicPr>
          <p:nvPr/>
        </p:nvPicPr>
        <p:blipFill rotWithShape="1">
          <a:blip r:embed="rId2"/>
          <a:srcRect t="2097" r="-4" b="2714"/>
          <a:stretch/>
        </p:blipFill>
        <p:spPr>
          <a:xfrm>
            <a:off x="831" y="10"/>
            <a:ext cx="3502025" cy="420623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50" name="Group 4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1" name="Straight Connector 5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2538" y="4672323"/>
            <a:ext cx="7288861" cy="150706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k-SK" b="1" dirty="0" err="1"/>
              <a:t>Eleanor</a:t>
            </a:r>
            <a:r>
              <a:rPr lang="sk-SK" b="1" dirty="0"/>
              <a:t> </a:t>
            </a:r>
            <a:r>
              <a:rPr lang="sk-SK" b="1" dirty="0" err="1"/>
              <a:t>Finley</a:t>
            </a:r>
            <a:r>
              <a:rPr lang="sk-SK" b="1" dirty="0"/>
              <a:t>:</a:t>
            </a:r>
            <a:br>
              <a:rPr lang="sk-SK" b="1" dirty="0"/>
            </a:br>
            <a:r>
              <a:rPr lang="sk-SK" dirty="0"/>
              <a:t>sociálna ekológia / </a:t>
            </a:r>
            <a:r>
              <a:rPr lang="sk-SK" dirty="0" err="1"/>
              <a:t>komunalizmus</a:t>
            </a:r>
            <a:r>
              <a:rPr lang="sk-SK" dirty="0"/>
              <a:t> / anarchizmus / </a:t>
            </a:r>
            <a:r>
              <a:rPr lang="sk-SK" dirty="0" err="1"/>
              <a:t>libertínsky</a:t>
            </a:r>
            <a:r>
              <a:rPr lang="sk-SK" dirty="0"/>
              <a:t> </a:t>
            </a:r>
            <a:r>
              <a:rPr lang="sk-SK" dirty="0" err="1"/>
              <a:t>municipalizmus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09256" y="59266"/>
            <a:ext cx="6626072" cy="3615267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sz="2800" dirty="0">
                <a:solidFill>
                  <a:schemeClr val="bg1"/>
                </a:solidFill>
              </a:rPr>
              <a:t>Potreba vzdorovať hierarchii</a:t>
            </a:r>
          </a:p>
          <a:p>
            <a:r>
              <a:rPr lang="sk-SK" sz="2800" dirty="0">
                <a:solidFill>
                  <a:schemeClr val="bg1"/>
                </a:solidFill>
              </a:rPr>
              <a:t>Limity prostredia </a:t>
            </a:r>
            <a:r>
              <a:rPr lang="sk-SK" sz="2800" dirty="0" err="1">
                <a:solidFill>
                  <a:schemeClr val="bg1"/>
                </a:solidFill>
              </a:rPr>
              <a:t>vs</a:t>
            </a:r>
            <a:r>
              <a:rPr lang="sk-SK" sz="2800" dirty="0">
                <a:solidFill>
                  <a:schemeClr val="bg1"/>
                </a:solidFill>
              </a:rPr>
              <a:t> morálne limity</a:t>
            </a:r>
          </a:p>
          <a:p>
            <a:r>
              <a:rPr lang="sk-SK" sz="2800" dirty="0">
                <a:solidFill>
                  <a:schemeClr val="bg1"/>
                </a:solidFill>
              </a:rPr>
              <a:t>Dialektický naturalizmus</a:t>
            </a:r>
          </a:p>
          <a:p>
            <a:r>
              <a:rPr lang="sk-SK" sz="2800" dirty="0">
                <a:solidFill>
                  <a:schemeClr val="bg1"/>
                </a:solidFill>
              </a:rPr>
              <a:t>Rast ako kvalitatívny rozvoj - Post-</a:t>
            </a:r>
            <a:r>
              <a:rPr lang="sk-SK" sz="2800" dirty="0" err="1">
                <a:solidFill>
                  <a:schemeClr val="bg1"/>
                </a:solidFill>
              </a:rPr>
              <a:t>scarcity</a:t>
            </a:r>
            <a:r>
              <a:rPr lang="sk-SK" sz="2800" dirty="0">
                <a:solidFill>
                  <a:schemeClr val="bg1"/>
                </a:solidFill>
              </a:rPr>
              <a:t> society</a:t>
            </a:r>
          </a:p>
          <a:p>
            <a:endParaRPr lang="sk-SK" dirty="0"/>
          </a:p>
        </p:txBody>
      </p:sp>
      <p:pic>
        <p:nvPicPr>
          <p:cNvPr id="24" name="Obrázok 23" descr="Obrázok, na ktorom je vonkajšie, trávnik, voda&#10;&#10;Popis vygenerovaný s vysokou spoľahlivosťo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8050"/>
            <a:ext cx="5201920" cy="26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vonkajšie, budova, čierne, voda&#10;&#10;Automaticky generovaný popis">
            <a:extLst>
              <a:ext uri="{FF2B5EF4-FFF2-40B4-BE49-F238E27FC236}">
                <a16:creationId xmlns:a16="http://schemas.microsoft.com/office/drawing/2014/main" id="{50E7A554-E30B-4F4B-94C0-19282854F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166" b="4878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496" y="2675466"/>
            <a:ext cx="11134658" cy="1507067"/>
          </a:xfrm>
        </p:spPr>
        <p:txBody>
          <a:bodyPr>
            <a:normAutofit/>
          </a:bodyPr>
          <a:lstStyle/>
          <a:p>
            <a:pPr algn="ctr"/>
            <a:r>
              <a:rPr lang="sk-SK" sz="4400" dirty="0" err="1"/>
              <a:t>Růst</a:t>
            </a:r>
            <a:r>
              <a:rPr lang="sk-SK" sz="4400" dirty="0"/>
              <a:t>, nebo </a:t>
            </a:r>
            <a:r>
              <a:rPr lang="sk-SK" sz="4400" dirty="0" err="1"/>
              <a:t>nerůst</a:t>
            </a:r>
            <a:r>
              <a:rPr lang="sk-SK" sz="4400" dirty="0"/>
              <a:t>? – to je otázka... </a:t>
            </a:r>
          </a:p>
        </p:txBody>
      </p:sp>
      <p:pic>
        <p:nvPicPr>
          <p:cNvPr id="8" name="Obrázok 7" descr="Obrázok, na ktorom je osoba, vonkajšie, muž, trávnik&#10;&#10;Automaticky generovaný popis">
            <a:extLst>
              <a:ext uri="{FF2B5EF4-FFF2-40B4-BE49-F238E27FC236}">
                <a16:creationId xmlns:a16="http://schemas.microsoft.com/office/drawing/2014/main" id="{88BEE2D0-F8FC-42CE-B16B-76AB086E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73" y="298476"/>
            <a:ext cx="3115389" cy="20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2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4212" y="200317"/>
            <a:ext cx="8534400" cy="62266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k-SK" sz="3500" b="1" dirty="0">
                <a:solidFill>
                  <a:schemeClr val="bg1"/>
                </a:solidFill>
              </a:rPr>
              <a:t>Použité zdroje:</a:t>
            </a:r>
          </a:p>
          <a:p>
            <a:r>
              <a:rPr lang="sk-SK" sz="3500" dirty="0">
                <a:solidFill>
                  <a:schemeClr val="bg1"/>
                </a:solidFill>
              </a:rPr>
              <a:t>D’ALISA, </a:t>
            </a:r>
            <a:r>
              <a:rPr lang="sk-SK" sz="3500" dirty="0" err="1">
                <a:solidFill>
                  <a:schemeClr val="bg1"/>
                </a:solidFill>
              </a:rPr>
              <a:t>Giacomo</a:t>
            </a:r>
            <a:r>
              <a:rPr lang="sk-SK" sz="3500" dirty="0">
                <a:solidFill>
                  <a:schemeClr val="bg1"/>
                </a:solidFill>
              </a:rPr>
              <a:t>, </a:t>
            </a:r>
            <a:r>
              <a:rPr lang="sk-SK" sz="3500" dirty="0" err="1">
                <a:solidFill>
                  <a:schemeClr val="bg1"/>
                </a:solidFill>
              </a:rPr>
              <a:t>Federico</a:t>
            </a:r>
            <a:r>
              <a:rPr lang="sk-SK" sz="3500" dirty="0">
                <a:solidFill>
                  <a:schemeClr val="bg1"/>
                </a:solidFill>
              </a:rPr>
              <a:t> DEMARIA a </a:t>
            </a:r>
            <a:r>
              <a:rPr lang="sk-SK" sz="3500" dirty="0" err="1">
                <a:solidFill>
                  <a:schemeClr val="bg1"/>
                </a:solidFill>
              </a:rPr>
              <a:t>Giorgos</a:t>
            </a:r>
            <a:r>
              <a:rPr lang="sk-SK" sz="3500" dirty="0">
                <a:solidFill>
                  <a:schemeClr val="bg1"/>
                </a:solidFill>
              </a:rPr>
              <a:t> KALLIS, </a:t>
            </a:r>
            <a:r>
              <a:rPr lang="sk-SK" sz="3500" dirty="0" err="1">
                <a:solidFill>
                  <a:schemeClr val="bg1"/>
                </a:solidFill>
              </a:rPr>
              <a:t>ed</a:t>
            </a:r>
            <a:r>
              <a:rPr lang="sk-SK" sz="3500" dirty="0">
                <a:solidFill>
                  <a:schemeClr val="bg1"/>
                </a:solidFill>
              </a:rPr>
              <a:t>., 2015. </a:t>
            </a:r>
            <a:r>
              <a:rPr lang="sk-SK" sz="3500" i="1" dirty="0" err="1">
                <a:solidFill>
                  <a:schemeClr val="bg1"/>
                </a:solidFill>
              </a:rPr>
              <a:t>Degrowth</a:t>
            </a:r>
            <a:r>
              <a:rPr lang="sk-SK" sz="3500" i="1" dirty="0">
                <a:solidFill>
                  <a:schemeClr val="bg1"/>
                </a:solidFill>
              </a:rPr>
              <a:t>: a </a:t>
            </a:r>
            <a:r>
              <a:rPr lang="sk-SK" sz="3500" i="1" dirty="0" err="1">
                <a:solidFill>
                  <a:schemeClr val="bg1"/>
                </a:solidFill>
              </a:rPr>
              <a:t>vocabulary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for</a:t>
            </a:r>
            <a:r>
              <a:rPr lang="sk-SK" sz="3500" i="1" dirty="0">
                <a:solidFill>
                  <a:schemeClr val="bg1"/>
                </a:solidFill>
              </a:rPr>
              <a:t> a new </a:t>
            </a:r>
            <a:r>
              <a:rPr lang="sk-SK" sz="3500" i="1" dirty="0" err="1">
                <a:solidFill>
                  <a:schemeClr val="bg1"/>
                </a:solidFill>
              </a:rPr>
              <a:t>era</a:t>
            </a:r>
            <a:r>
              <a:rPr lang="sk-SK" sz="3500" dirty="0">
                <a:solidFill>
                  <a:schemeClr val="bg1"/>
                </a:solidFill>
              </a:rPr>
              <a:t>. New York ; </a:t>
            </a:r>
            <a:r>
              <a:rPr lang="sk-SK" sz="3500" dirty="0" err="1">
                <a:solidFill>
                  <a:schemeClr val="bg1"/>
                </a:solidFill>
              </a:rPr>
              <a:t>London</a:t>
            </a:r>
            <a:r>
              <a:rPr lang="sk-SK" sz="3500" dirty="0">
                <a:solidFill>
                  <a:schemeClr val="bg1"/>
                </a:solidFill>
              </a:rPr>
              <a:t>: </a:t>
            </a:r>
            <a:r>
              <a:rPr lang="sk-SK" sz="3500" dirty="0" err="1">
                <a:solidFill>
                  <a:schemeClr val="bg1"/>
                </a:solidFill>
              </a:rPr>
              <a:t>Routledge</a:t>
            </a:r>
            <a:r>
              <a:rPr lang="sk-SK" sz="3500" dirty="0">
                <a:solidFill>
                  <a:schemeClr val="bg1"/>
                </a:solidFill>
              </a:rPr>
              <a:t>, </a:t>
            </a:r>
            <a:r>
              <a:rPr lang="sk-SK" sz="3500" dirty="0" err="1">
                <a:solidFill>
                  <a:schemeClr val="bg1"/>
                </a:solidFill>
              </a:rPr>
              <a:t>Taylor</a:t>
            </a:r>
            <a:r>
              <a:rPr lang="sk-SK" sz="3500" dirty="0">
                <a:solidFill>
                  <a:schemeClr val="bg1"/>
                </a:solidFill>
              </a:rPr>
              <a:t> &amp; </a:t>
            </a:r>
            <a:r>
              <a:rPr lang="sk-SK" sz="3500" dirty="0" err="1">
                <a:solidFill>
                  <a:schemeClr val="bg1"/>
                </a:solidFill>
              </a:rPr>
              <a:t>Francis</a:t>
            </a:r>
            <a:r>
              <a:rPr lang="sk-SK" sz="3500" dirty="0">
                <a:solidFill>
                  <a:schemeClr val="bg1"/>
                </a:solidFill>
              </a:rPr>
              <a:t> Group. ISBN 978-1-138-00076-6. </a:t>
            </a:r>
          </a:p>
          <a:p>
            <a:r>
              <a:rPr lang="sk-SK" sz="3500" dirty="0">
                <a:solidFill>
                  <a:schemeClr val="bg1"/>
                </a:solidFill>
              </a:rPr>
              <a:t>DIEGO ANDREUCCI, 2017. </a:t>
            </a:r>
            <a:r>
              <a:rPr lang="sk-SK" sz="3500" dirty="0" err="1">
                <a:solidFill>
                  <a:schemeClr val="bg1"/>
                </a:solidFill>
              </a:rPr>
              <a:t>Ecology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after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capitalism</a:t>
            </a:r>
            <a:r>
              <a:rPr lang="sk-SK" sz="3500" dirty="0">
                <a:solidFill>
                  <a:schemeClr val="bg1"/>
                </a:solidFill>
              </a:rPr>
              <a:t>. </a:t>
            </a:r>
            <a:r>
              <a:rPr lang="sk-SK" sz="3500" i="1" dirty="0">
                <a:solidFill>
                  <a:schemeClr val="bg1"/>
                </a:solidFill>
              </a:rPr>
              <a:t>ENTITLE blog - a </a:t>
            </a:r>
            <a:r>
              <a:rPr lang="sk-SK" sz="3500" i="1" dirty="0" err="1">
                <a:solidFill>
                  <a:schemeClr val="bg1"/>
                </a:solidFill>
              </a:rPr>
              <a:t>collaborative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writing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project</a:t>
            </a:r>
            <a:r>
              <a:rPr lang="sk-SK" sz="3500" i="1" dirty="0">
                <a:solidFill>
                  <a:schemeClr val="bg1"/>
                </a:solidFill>
              </a:rPr>
              <a:t> on </a:t>
            </a:r>
            <a:r>
              <a:rPr lang="sk-SK" sz="3500" i="1" dirty="0" err="1">
                <a:solidFill>
                  <a:schemeClr val="bg1"/>
                </a:solidFill>
              </a:rPr>
              <a:t>Political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Ecology</a:t>
            </a:r>
            <a:r>
              <a:rPr lang="sk-SK" sz="3500" dirty="0">
                <a:solidFill>
                  <a:schemeClr val="bg1"/>
                </a:solidFill>
              </a:rPr>
              <a:t> [online]. [cit. 8. máj 2017]. Dostupné na: https://entitleblog.org/2017/01/24/ecology-after-capitalism/</a:t>
            </a:r>
          </a:p>
          <a:p>
            <a:r>
              <a:rPr lang="sk-SK" sz="3500" dirty="0">
                <a:solidFill>
                  <a:schemeClr val="bg1"/>
                </a:solidFill>
              </a:rPr>
              <a:t>KALLIS, </a:t>
            </a:r>
            <a:r>
              <a:rPr lang="sk-SK" sz="3500" dirty="0" err="1">
                <a:solidFill>
                  <a:schemeClr val="bg1"/>
                </a:solidFill>
              </a:rPr>
              <a:t>Giorgos</a:t>
            </a:r>
            <a:r>
              <a:rPr lang="sk-SK" sz="3500" dirty="0">
                <a:solidFill>
                  <a:schemeClr val="bg1"/>
                </a:solidFill>
              </a:rPr>
              <a:t>, 2015a. </a:t>
            </a:r>
            <a:r>
              <a:rPr lang="sk-SK" sz="3500" dirty="0" err="1">
                <a:solidFill>
                  <a:schemeClr val="bg1"/>
                </a:solidFill>
              </a:rPr>
              <a:t>Can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there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be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green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socialist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growth</a:t>
            </a:r>
            <a:r>
              <a:rPr lang="sk-SK" sz="3500" dirty="0">
                <a:solidFill>
                  <a:schemeClr val="bg1"/>
                </a:solidFill>
              </a:rPr>
              <a:t>? A </a:t>
            </a:r>
            <a:r>
              <a:rPr lang="sk-SK" sz="3500" dirty="0" err="1">
                <a:solidFill>
                  <a:schemeClr val="bg1"/>
                </a:solidFill>
              </a:rPr>
              <a:t>commentary</a:t>
            </a:r>
            <a:r>
              <a:rPr lang="sk-SK" sz="3500" dirty="0">
                <a:solidFill>
                  <a:schemeClr val="bg1"/>
                </a:solidFill>
              </a:rPr>
              <a:t> on John </a:t>
            </a:r>
            <a:r>
              <a:rPr lang="sk-SK" sz="3500" dirty="0" err="1">
                <a:solidFill>
                  <a:schemeClr val="bg1"/>
                </a:solidFill>
              </a:rPr>
              <a:t>Bellamy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Foster</a:t>
            </a:r>
            <a:r>
              <a:rPr lang="sk-SK" sz="3500" dirty="0">
                <a:solidFill>
                  <a:schemeClr val="bg1"/>
                </a:solidFill>
              </a:rPr>
              <a:t> (part II). </a:t>
            </a:r>
            <a:r>
              <a:rPr lang="sk-SK" sz="3500" i="1" dirty="0">
                <a:solidFill>
                  <a:schemeClr val="bg1"/>
                </a:solidFill>
              </a:rPr>
              <a:t>ENTITLE blog - a </a:t>
            </a:r>
            <a:r>
              <a:rPr lang="sk-SK" sz="3500" i="1" dirty="0" err="1">
                <a:solidFill>
                  <a:schemeClr val="bg1"/>
                </a:solidFill>
              </a:rPr>
              <a:t>collaborative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writing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project</a:t>
            </a:r>
            <a:r>
              <a:rPr lang="sk-SK" sz="3500" i="1" dirty="0">
                <a:solidFill>
                  <a:schemeClr val="bg1"/>
                </a:solidFill>
              </a:rPr>
              <a:t> on </a:t>
            </a:r>
            <a:r>
              <a:rPr lang="sk-SK" sz="3500" i="1" dirty="0" err="1">
                <a:solidFill>
                  <a:schemeClr val="bg1"/>
                </a:solidFill>
              </a:rPr>
              <a:t>Political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Ecology</a:t>
            </a:r>
            <a:r>
              <a:rPr lang="sk-SK" sz="3500" dirty="0">
                <a:solidFill>
                  <a:schemeClr val="bg1"/>
                </a:solidFill>
              </a:rPr>
              <a:t> [online]. [cit. 8. máj 2017]. Dostupné na: https://entitleblog.org/2015/11/03/can-there-be-green-socialist-growth-a-commentary-on-john-bellamy-foster-part-ii/</a:t>
            </a:r>
          </a:p>
          <a:p>
            <a:r>
              <a:rPr lang="sk-SK" sz="3500" dirty="0">
                <a:solidFill>
                  <a:schemeClr val="bg1"/>
                </a:solidFill>
              </a:rPr>
              <a:t>KALLIS, </a:t>
            </a:r>
            <a:r>
              <a:rPr lang="sk-SK" sz="3500" dirty="0" err="1">
                <a:solidFill>
                  <a:schemeClr val="bg1"/>
                </a:solidFill>
              </a:rPr>
              <a:t>Giorgos</a:t>
            </a:r>
            <a:r>
              <a:rPr lang="sk-SK" sz="3500" dirty="0">
                <a:solidFill>
                  <a:schemeClr val="bg1"/>
                </a:solidFill>
              </a:rPr>
              <a:t>, 2015b. </a:t>
            </a:r>
            <a:r>
              <a:rPr lang="sk-SK" sz="3500" dirty="0" err="1">
                <a:solidFill>
                  <a:schemeClr val="bg1"/>
                </a:solidFill>
              </a:rPr>
              <a:t>Is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there</a:t>
            </a:r>
            <a:r>
              <a:rPr lang="sk-SK" sz="3500" dirty="0">
                <a:solidFill>
                  <a:schemeClr val="bg1"/>
                </a:solidFill>
              </a:rPr>
              <a:t> a </a:t>
            </a:r>
            <a:r>
              <a:rPr lang="sk-SK" sz="3500" dirty="0" err="1">
                <a:solidFill>
                  <a:schemeClr val="bg1"/>
                </a:solidFill>
              </a:rPr>
              <a:t>growth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imperative</a:t>
            </a:r>
            <a:r>
              <a:rPr lang="sk-SK" sz="3500" dirty="0">
                <a:solidFill>
                  <a:schemeClr val="bg1"/>
                </a:solidFill>
              </a:rPr>
              <a:t> in </a:t>
            </a:r>
            <a:r>
              <a:rPr lang="sk-SK" sz="3500" dirty="0" err="1">
                <a:solidFill>
                  <a:schemeClr val="bg1"/>
                </a:solidFill>
              </a:rPr>
              <a:t>capitalism</a:t>
            </a:r>
            <a:r>
              <a:rPr lang="sk-SK" sz="3500" dirty="0">
                <a:solidFill>
                  <a:schemeClr val="bg1"/>
                </a:solidFill>
              </a:rPr>
              <a:t>? A </a:t>
            </a:r>
            <a:r>
              <a:rPr lang="sk-SK" sz="3500" dirty="0" err="1">
                <a:solidFill>
                  <a:schemeClr val="bg1"/>
                </a:solidFill>
              </a:rPr>
              <a:t>commentary</a:t>
            </a:r>
            <a:r>
              <a:rPr lang="sk-SK" sz="3500" dirty="0">
                <a:solidFill>
                  <a:schemeClr val="bg1"/>
                </a:solidFill>
              </a:rPr>
              <a:t> on John </a:t>
            </a:r>
            <a:r>
              <a:rPr lang="sk-SK" sz="3500" dirty="0" err="1">
                <a:solidFill>
                  <a:schemeClr val="bg1"/>
                </a:solidFill>
              </a:rPr>
              <a:t>Bellamy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Foster</a:t>
            </a:r>
            <a:r>
              <a:rPr lang="sk-SK" sz="3500" dirty="0">
                <a:solidFill>
                  <a:schemeClr val="bg1"/>
                </a:solidFill>
              </a:rPr>
              <a:t> (part I). </a:t>
            </a:r>
            <a:r>
              <a:rPr lang="sk-SK" sz="3500" i="1" dirty="0">
                <a:solidFill>
                  <a:schemeClr val="bg1"/>
                </a:solidFill>
              </a:rPr>
              <a:t>ENTITLE blog - a </a:t>
            </a:r>
            <a:r>
              <a:rPr lang="sk-SK" sz="3500" i="1" dirty="0" err="1">
                <a:solidFill>
                  <a:schemeClr val="bg1"/>
                </a:solidFill>
              </a:rPr>
              <a:t>collaborative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writing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project</a:t>
            </a:r>
            <a:r>
              <a:rPr lang="sk-SK" sz="3500" i="1" dirty="0">
                <a:solidFill>
                  <a:schemeClr val="bg1"/>
                </a:solidFill>
              </a:rPr>
              <a:t> on </a:t>
            </a:r>
            <a:r>
              <a:rPr lang="sk-SK" sz="3500" i="1" dirty="0" err="1">
                <a:solidFill>
                  <a:schemeClr val="bg1"/>
                </a:solidFill>
              </a:rPr>
              <a:t>Political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Ecology</a:t>
            </a:r>
            <a:r>
              <a:rPr lang="sk-SK" sz="3500" dirty="0">
                <a:solidFill>
                  <a:schemeClr val="bg1"/>
                </a:solidFill>
              </a:rPr>
              <a:t> [online]. [cit. 8. máj 2017]. Dostupné na: https://entitleblog.org/2015/10/27/is-there-a-growth-imperative-in-capitalism-a-response-to-john-bellamy-foster-part-i/</a:t>
            </a:r>
          </a:p>
          <a:p>
            <a:r>
              <a:rPr lang="sk-SK" sz="3500" dirty="0">
                <a:solidFill>
                  <a:schemeClr val="bg1"/>
                </a:solidFill>
              </a:rPr>
              <a:t>FINLEY, </a:t>
            </a:r>
            <a:r>
              <a:rPr lang="sk-SK" sz="3500" dirty="0" err="1">
                <a:solidFill>
                  <a:schemeClr val="bg1"/>
                </a:solidFill>
              </a:rPr>
              <a:t>Eleanor</a:t>
            </a:r>
            <a:r>
              <a:rPr lang="sk-SK" sz="3500" dirty="0">
                <a:solidFill>
                  <a:schemeClr val="bg1"/>
                </a:solidFill>
              </a:rPr>
              <a:t>, 2017a. </a:t>
            </a:r>
            <a:r>
              <a:rPr lang="sk-SK" sz="3500" dirty="0" err="1">
                <a:solidFill>
                  <a:schemeClr val="bg1"/>
                </a:solidFill>
              </a:rPr>
              <a:t>Beyond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the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limits</a:t>
            </a:r>
            <a:r>
              <a:rPr lang="sk-SK" sz="3500" dirty="0">
                <a:solidFill>
                  <a:schemeClr val="bg1"/>
                </a:solidFill>
              </a:rPr>
              <a:t> of </a:t>
            </a:r>
            <a:r>
              <a:rPr lang="sk-SK" sz="3500" dirty="0" err="1">
                <a:solidFill>
                  <a:schemeClr val="bg1"/>
                </a:solidFill>
              </a:rPr>
              <a:t>nature</a:t>
            </a:r>
            <a:r>
              <a:rPr lang="sk-SK" sz="3500" dirty="0">
                <a:solidFill>
                  <a:schemeClr val="bg1"/>
                </a:solidFill>
              </a:rPr>
              <a:t>: a </a:t>
            </a:r>
            <a:r>
              <a:rPr lang="sk-SK" sz="3500" dirty="0" err="1">
                <a:solidFill>
                  <a:schemeClr val="bg1"/>
                </a:solidFill>
              </a:rPr>
              <a:t>social-ecological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view</a:t>
            </a:r>
            <a:r>
              <a:rPr lang="sk-SK" sz="3500" dirty="0">
                <a:solidFill>
                  <a:schemeClr val="bg1"/>
                </a:solidFill>
              </a:rPr>
              <a:t> of </a:t>
            </a:r>
            <a:r>
              <a:rPr lang="sk-SK" sz="3500" dirty="0" err="1">
                <a:solidFill>
                  <a:schemeClr val="bg1"/>
                </a:solidFill>
              </a:rPr>
              <a:t>growth</a:t>
            </a:r>
            <a:r>
              <a:rPr lang="sk-SK" sz="3500" dirty="0">
                <a:solidFill>
                  <a:schemeClr val="bg1"/>
                </a:solidFill>
              </a:rPr>
              <a:t> and </a:t>
            </a:r>
            <a:r>
              <a:rPr lang="sk-SK" sz="3500" dirty="0" err="1">
                <a:solidFill>
                  <a:schemeClr val="bg1"/>
                </a:solidFill>
              </a:rPr>
              <a:t>degrowth</a:t>
            </a:r>
            <a:r>
              <a:rPr lang="sk-SK" sz="3500" dirty="0">
                <a:solidFill>
                  <a:schemeClr val="bg1"/>
                </a:solidFill>
              </a:rPr>
              <a:t>. </a:t>
            </a:r>
            <a:r>
              <a:rPr lang="sk-SK" sz="3500" i="1" dirty="0">
                <a:solidFill>
                  <a:schemeClr val="bg1"/>
                </a:solidFill>
              </a:rPr>
              <a:t>ENTITLE blog - a </a:t>
            </a:r>
            <a:r>
              <a:rPr lang="sk-SK" sz="3500" i="1" dirty="0" err="1">
                <a:solidFill>
                  <a:schemeClr val="bg1"/>
                </a:solidFill>
              </a:rPr>
              <a:t>collaborative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writing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project</a:t>
            </a:r>
            <a:r>
              <a:rPr lang="sk-SK" sz="3500" i="1" dirty="0">
                <a:solidFill>
                  <a:schemeClr val="bg1"/>
                </a:solidFill>
              </a:rPr>
              <a:t> on </a:t>
            </a:r>
            <a:r>
              <a:rPr lang="sk-SK" sz="3500" i="1" dirty="0" err="1">
                <a:solidFill>
                  <a:schemeClr val="bg1"/>
                </a:solidFill>
              </a:rPr>
              <a:t>Political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Ecology</a:t>
            </a:r>
            <a:r>
              <a:rPr lang="sk-SK" sz="3500" dirty="0">
                <a:solidFill>
                  <a:schemeClr val="bg1"/>
                </a:solidFill>
              </a:rPr>
              <a:t> [online]. [cit. 8. máj 2017]. Dostupné na: https://entitleblog.org/2017/02/07/beyond-the-limits-of-nature-a-social-ecological-view-of-growth-and-degrowth/</a:t>
            </a:r>
          </a:p>
          <a:p>
            <a:r>
              <a:rPr lang="sk-SK" sz="3500" dirty="0">
                <a:solidFill>
                  <a:schemeClr val="bg1"/>
                </a:solidFill>
              </a:rPr>
              <a:t>VERGARA-CAMUS, </a:t>
            </a:r>
            <a:r>
              <a:rPr lang="sk-SK" sz="3500" dirty="0" err="1">
                <a:solidFill>
                  <a:schemeClr val="bg1"/>
                </a:solidFill>
              </a:rPr>
              <a:t>Leandro</a:t>
            </a:r>
            <a:r>
              <a:rPr lang="sk-SK" sz="3500" dirty="0">
                <a:solidFill>
                  <a:schemeClr val="bg1"/>
                </a:solidFill>
              </a:rPr>
              <a:t>, 2017b. </a:t>
            </a:r>
            <a:r>
              <a:rPr lang="sk-SK" sz="3500" dirty="0" err="1">
                <a:solidFill>
                  <a:schemeClr val="bg1"/>
                </a:solidFill>
              </a:rPr>
              <a:t>Capitalism</a:t>
            </a:r>
            <a:r>
              <a:rPr lang="sk-SK" sz="3500" dirty="0">
                <a:solidFill>
                  <a:schemeClr val="bg1"/>
                </a:solidFill>
              </a:rPr>
              <a:t>, </a:t>
            </a:r>
            <a:r>
              <a:rPr lang="sk-SK" sz="3500" dirty="0" err="1">
                <a:solidFill>
                  <a:schemeClr val="bg1"/>
                </a:solidFill>
              </a:rPr>
              <a:t>democracy</a:t>
            </a:r>
            <a:r>
              <a:rPr lang="sk-SK" sz="3500" dirty="0">
                <a:solidFill>
                  <a:schemeClr val="bg1"/>
                </a:solidFill>
              </a:rPr>
              <a:t>, and </a:t>
            </a:r>
            <a:r>
              <a:rPr lang="sk-SK" sz="3500" dirty="0" err="1">
                <a:solidFill>
                  <a:schemeClr val="bg1"/>
                </a:solidFill>
              </a:rPr>
              <a:t>the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degrowth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horizon</a:t>
            </a:r>
            <a:r>
              <a:rPr lang="sk-SK" sz="3500" dirty="0">
                <a:solidFill>
                  <a:schemeClr val="bg1"/>
                </a:solidFill>
              </a:rPr>
              <a:t> (Part II). </a:t>
            </a:r>
            <a:r>
              <a:rPr lang="sk-SK" sz="3500" i="1" dirty="0">
                <a:solidFill>
                  <a:schemeClr val="bg1"/>
                </a:solidFill>
              </a:rPr>
              <a:t>ENTITLE blog - a </a:t>
            </a:r>
            <a:r>
              <a:rPr lang="sk-SK" sz="3500" i="1" dirty="0" err="1">
                <a:solidFill>
                  <a:schemeClr val="bg1"/>
                </a:solidFill>
              </a:rPr>
              <a:t>collaborative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writing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project</a:t>
            </a:r>
            <a:r>
              <a:rPr lang="sk-SK" sz="3500" i="1" dirty="0">
                <a:solidFill>
                  <a:schemeClr val="bg1"/>
                </a:solidFill>
              </a:rPr>
              <a:t> on </a:t>
            </a:r>
            <a:r>
              <a:rPr lang="sk-SK" sz="3500" i="1" dirty="0" err="1">
                <a:solidFill>
                  <a:schemeClr val="bg1"/>
                </a:solidFill>
              </a:rPr>
              <a:t>Political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Ecology</a:t>
            </a:r>
            <a:r>
              <a:rPr lang="sk-SK" sz="3500" dirty="0">
                <a:solidFill>
                  <a:schemeClr val="bg1"/>
                </a:solidFill>
              </a:rPr>
              <a:t> [online]. [cit. 8. máj 2017]. Dostupné na: https://entitleblog.org/2017/02/21/capitalism-democracy-and-the-degrowth-horizon-part-ii/</a:t>
            </a:r>
          </a:p>
          <a:p>
            <a:r>
              <a:rPr lang="sk-SK" sz="3500" dirty="0">
                <a:solidFill>
                  <a:schemeClr val="bg1"/>
                </a:solidFill>
              </a:rPr>
              <a:t>BARCA, </a:t>
            </a:r>
            <a:r>
              <a:rPr lang="sk-SK" sz="3500" dirty="0" err="1">
                <a:solidFill>
                  <a:schemeClr val="bg1"/>
                </a:solidFill>
              </a:rPr>
              <a:t>Stefania</a:t>
            </a:r>
            <a:r>
              <a:rPr lang="sk-SK" sz="3500" dirty="0">
                <a:solidFill>
                  <a:schemeClr val="bg1"/>
                </a:solidFill>
              </a:rPr>
              <a:t>, 2017c. </a:t>
            </a:r>
            <a:r>
              <a:rPr lang="sk-SK" sz="3500" dirty="0" err="1">
                <a:solidFill>
                  <a:schemeClr val="bg1"/>
                </a:solidFill>
              </a:rPr>
              <a:t>The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labor</a:t>
            </a:r>
            <a:r>
              <a:rPr lang="sk-SK" sz="3500" dirty="0">
                <a:solidFill>
                  <a:schemeClr val="bg1"/>
                </a:solidFill>
              </a:rPr>
              <a:t>(s) of </a:t>
            </a:r>
            <a:r>
              <a:rPr lang="sk-SK" sz="3500" dirty="0" err="1">
                <a:solidFill>
                  <a:schemeClr val="bg1"/>
                </a:solidFill>
              </a:rPr>
              <a:t>degrowth</a:t>
            </a:r>
            <a:r>
              <a:rPr lang="sk-SK" sz="3500" dirty="0">
                <a:solidFill>
                  <a:schemeClr val="bg1"/>
                </a:solidFill>
              </a:rPr>
              <a:t>. </a:t>
            </a:r>
            <a:r>
              <a:rPr lang="sk-SK" sz="3500" i="1" dirty="0">
                <a:solidFill>
                  <a:schemeClr val="bg1"/>
                </a:solidFill>
              </a:rPr>
              <a:t>ENTITLE blog - a </a:t>
            </a:r>
            <a:r>
              <a:rPr lang="sk-SK" sz="3500" i="1" dirty="0" err="1">
                <a:solidFill>
                  <a:schemeClr val="bg1"/>
                </a:solidFill>
              </a:rPr>
              <a:t>collaborative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writing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project</a:t>
            </a:r>
            <a:r>
              <a:rPr lang="sk-SK" sz="3500" i="1" dirty="0">
                <a:solidFill>
                  <a:schemeClr val="bg1"/>
                </a:solidFill>
              </a:rPr>
              <a:t> on </a:t>
            </a:r>
            <a:r>
              <a:rPr lang="sk-SK" sz="3500" i="1" dirty="0" err="1">
                <a:solidFill>
                  <a:schemeClr val="bg1"/>
                </a:solidFill>
              </a:rPr>
              <a:t>Political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Ecology</a:t>
            </a:r>
            <a:r>
              <a:rPr lang="sk-SK" sz="3500" dirty="0">
                <a:solidFill>
                  <a:schemeClr val="bg1"/>
                </a:solidFill>
              </a:rPr>
              <a:t> [online]. [cit. 8. máj 2017]. Dostupné na: https://entitleblog.org/2017/01/31/the-labors-of-degrowth/</a:t>
            </a:r>
          </a:p>
          <a:p>
            <a:r>
              <a:rPr lang="sk-SK" sz="3500" dirty="0">
                <a:solidFill>
                  <a:schemeClr val="bg1"/>
                </a:solidFill>
              </a:rPr>
              <a:t>VERGARA-CAMUS, </a:t>
            </a:r>
            <a:r>
              <a:rPr lang="sk-SK" sz="3500" dirty="0" err="1">
                <a:solidFill>
                  <a:schemeClr val="bg1"/>
                </a:solidFill>
              </a:rPr>
              <a:t>Leandro</a:t>
            </a:r>
            <a:r>
              <a:rPr lang="sk-SK" sz="3500" dirty="0">
                <a:solidFill>
                  <a:schemeClr val="bg1"/>
                </a:solidFill>
              </a:rPr>
              <a:t>, 2017. </a:t>
            </a:r>
            <a:r>
              <a:rPr lang="sk-SK" sz="3500" dirty="0" err="1">
                <a:solidFill>
                  <a:schemeClr val="bg1"/>
                </a:solidFill>
              </a:rPr>
              <a:t>Capitalism</a:t>
            </a:r>
            <a:r>
              <a:rPr lang="sk-SK" sz="3500" dirty="0">
                <a:solidFill>
                  <a:schemeClr val="bg1"/>
                </a:solidFill>
              </a:rPr>
              <a:t>, </a:t>
            </a:r>
            <a:r>
              <a:rPr lang="sk-SK" sz="3500" dirty="0" err="1">
                <a:solidFill>
                  <a:schemeClr val="bg1"/>
                </a:solidFill>
              </a:rPr>
              <a:t>democracy</a:t>
            </a:r>
            <a:r>
              <a:rPr lang="sk-SK" sz="3500" dirty="0">
                <a:solidFill>
                  <a:schemeClr val="bg1"/>
                </a:solidFill>
              </a:rPr>
              <a:t>, and </a:t>
            </a:r>
            <a:r>
              <a:rPr lang="sk-SK" sz="3500" dirty="0" err="1">
                <a:solidFill>
                  <a:schemeClr val="bg1"/>
                </a:solidFill>
              </a:rPr>
              <a:t>the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degrowth</a:t>
            </a:r>
            <a:r>
              <a:rPr lang="sk-SK" sz="3500" dirty="0">
                <a:solidFill>
                  <a:schemeClr val="bg1"/>
                </a:solidFill>
              </a:rPr>
              <a:t> </a:t>
            </a:r>
            <a:r>
              <a:rPr lang="sk-SK" sz="3500" dirty="0" err="1">
                <a:solidFill>
                  <a:schemeClr val="bg1"/>
                </a:solidFill>
              </a:rPr>
              <a:t>horizon</a:t>
            </a:r>
            <a:r>
              <a:rPr lang="sk-SK" sz="3500" dirty="0">
                <a:solidFill>
                  <a:schemeClr val="bg1"/>
                </a:solidFill>
              </a:rPr>
              <a:t> (Part I). </a:t>
            </a:r>
            <a:r>
              <a:rPr lang="sk-SK" sz="3500" i="1" dirty="0">
                <a:solidFill>
                  <a:schemeClr val="bg1"/>
                </a:solidFill>
              </a:rPr>
              <a:t>ENTITLE blog - a </a:t>
            </a:r>
            <a:r>
              <a:rPr lang="sk-SK" sz="3500" i="1" dirty="0" err="1">
                <a:solidFill>
                  <a:schemeClr val="bg1"/>
                </a:solidFill>
              </a:rPr>
              <a:t>collaborative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writing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project</a:t>
            </a:r>
            <a:r>
              <a:rPr lang="sk-SK" sz="3500" i="1" dirty="0">
                <a:solidFill>
                  <a:schemeClr val="bg1"/>
                </a:solidFill>
              </a:rPr>
              <a:t> on </a:t>
            </a:r>
            <a:r>
              <a:rPr lang="sk-SK" sz="3500" i="1" dirty="0" err="1">
                <a:solidFill>
                  <a:schemeClr val="bg1"/>
                </a:solidFill>
              </a:rPr>
              <a:t>Political</a:t>
            </a:r>
            <a:r>
              <a:rPr lang="sk-SK" sz="3500" i="1" dirty="0">
                <a:solidFill>
                  <a:schemeClr val="bg1"/>
                </a:solidFill>
              </a:rPr>
              <a:t> </a:t>
            </a:r>
            <a:r>
              <a:rPr lang="sk-SK" sz="3500" i="1" dirty="0" err="1">
                <a:solidFill>
                  <a:schemeClr val="bg1"/>
                </a:solidFill>
              </a:rPr>
              <a:t>Ecology</a:t>
            </a:r>
            <a:r>
              <a:rPr lang="sk-SK" sz="3500" dirty="0">
                <a:solidFill>
                  <a:schemeClr val="bg1"/>
                </a:solidFill>
              </a:rPr>
              <a:t> [online]. [cit. 8. máj 2017]. Dostupné na: https://entitleblog.org/2017/02/14/capitalism-democracy-and-the-degrowth-horizon-part-i/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549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76" y="720571"/>
            <a:ext cx="7245648" cy="54342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29929" y="4464069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Domácnosti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70871" y="445568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Firmy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08251" y="4751885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Trh výrobních faktorů (K, L)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13069" y="1631399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Trh zboží a služeb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52953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Zdroj: https://commons.wikimedia.org/wiki/Economic_diagram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480045" y="4026265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Mzdy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80044" y="24595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Útraty</a:t>
            </a:r>
          </a:p>
        </p:txBody>
      </p:sp>
    </p:spTree>
    <p:extLst>
      <p:ext uri="{BB962C8B-B14F-4D97-AF65-F5344CB8AC3E}">
        <p14:creationId xmlns:p14="http://schemas.microsoft.com/office/powerpoint/2010/main" val="183303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219" y="5039268"/>
            <a:ext cx="9472312" cy="1507067"/>
          </a:xfrm>
        </p:spPr>
        <p:txBody>
          <a:bodyPr>
            <a:normAutofit/>
          </a:bodyPr>
          <a:lstStyle/>
          <a:p>
            <a:r>
              <a:rPr lang="cs-CZ" b="1" dirty="0" err="1"/>
              <a:t>Solowův</a:t>
            </a:r>
            <a:r>
              <a:rPr lang="cs-CZ" b="1" dirty="0"/>
              <a:t> model EKONOMICKÉHO růstu (neoklasická ekonomie)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219" y="489641"/>
            <a:ext cx="10461525" cy="45496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chemeClr val="bg1"/>
                </a:solidFill>
              </a:rPr>
              <a:t>Produkční funkce – agregátní výstup (Y, v podstatě HDP) v neoklasické ekonomii závisí na: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bg1"/>
                </a:solidFill>
              </a:rPr>
              <a:t>K</a:t>
            </a:r>
            <a:r>
              <a:rPr lang="cs-CZ" dirty="0">
                <a:solidFill>
                  <a:schemeClr val="bg1"/>
                </a:solidFill>
              </a:rPr>
              <a:t> … kapitálu: investice jej zvyšují, opotřebení jej snižují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bg1"/>
                </a:solidFill>
              </a:rPr>
              <a:t>L</a:t>
            </a:r>
            <a:r>
              <a:rPr lang="cs-CZ" dirty="0">
                <a:solidFill>
                  <a:schemeClr val="bg1"/>
                </a:solidFill>
              </a:rPr>
              <a:t> … práci: růst populace L zvyšuje, ale zároveň se tak celkový výkon ekonomiky (</a:t>
            </a:r>
            <a:r>
              <a:rPr lang="cs-CZ" b="1" dirty="0">
                <a:solidFill>
                  <a:schemeClr val="bg1"/>
                </a:solidFill>
              </a:rPr>
              <a:t>Y</a:t>
            </a:r>
            <a:r>
              <a:rPr lang="cs-CZ" dirty="0">
                <a:solidFill>
                  <a:schemeClr val="bg1"/>
                </a:solidFill>
              </a:rPr>
              <a:t>) „rozmělní“ mezi víc lidí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bg1"/>
                </a:solidFill>
              </a:rPr>
              <a:t>E</a:t>
            </a:r>
            <a:r>
              <a:rPr lang="cs-CZ" dirty="0">
                <a:solidFill>
                  <a:schemeClr val="bg1"/>
                </a:solidFill>
              </a:rPr>
              <a:t> … efektivita práce: technologický pokrok zvyšuje produktivitu práce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Zvýšení efektivity práce má stejný efekt na výstup jako nárůst pracovní síly (L):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600" b="1" dirty="0">
                <a:solidFill>
                  <a:schemeClr val="tx1"/>
                </a:solidFill>
              </a:rPr>
              <a:t>Y = F (K , L*E)</a:t>
            </a:r>
            <a:endParaRPr lang="cs-CZ" sz="36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>
                <a:solidFill>
                  <a:schemeClr val="bg1"/>
                </a:solidFill>
              </a:rPr>
              <a:t>Ekonomický růst tedy závisí především na akumulaci kapitálu </a:t>
            </a:r>
            <a:r>
              <a:rPr lang="cs-CZ" dirty="0">
                <a:solidFill>
                  <a:schemeClr val="bg1"/>
                </a:solidFill>
              </a:rPr>
              <a:t>(investice mínus spotřeba – závisí na tom, kolik spotřeby si v přítomném okamžiku „odřekneme“) </a:t>
            </a:r>
            <a:r>
              <a:rPr lang="cs-CZ" b="1" dirty="0">
                <a:solidFill>
                  <a:schemeClr val="bg1"/>
                </a:solidFill>
              </a:rPr>
              <a:t>a na míře technologického pokroku</a:t>
            </a:r>
          </a:p>
        </p:txBody>
      </p:sp>
    </p:spTree>
    <p:extLst>
      <p:ext uri="{BB962C8B-B14F-4D97-AF65-F5344CB8AC3E}">
        <p14:creationId xmlns:p14="http://schemas.microsoft.com/office/powerpoint/2010/main" val="392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556695"/>
            <a:ext cx="10842261" cy="153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Problém neoklasické makroekonomie?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Popisuje izolovaný systém bez jakýchkoli interakcí (vstupů/výstupů) s okolím.</a:t>
            </a:r>
          </a:p>
          <a:p>
            <a:r>
              <a:rPr lang="cs-CZ" b="1" dirty="0">
                <a:solidFill>
                  <a:schemeClr val="bg1"/>
                </a:solidFill>
              </a:rPr>
              <a:t>Společnost</a:t>
            </a:r>
            <a:r>
              <a:rPr lang="cs-CZ" dirty="0">
                <a:solidFill>
                  <a:schemeClr val="bg1"/>
                </a:solidFill>
              </a:rPr>
              <a:t> – „nepeněžní ekonomika“ (seminář 21.11.)</a:t>
            </a:r>
          </a:p>
          <a:p>
            <a:r>
              <a:rPr lang="cs-CZ" b="1" dirty="0">
                <a:solidFill>
                  <a:schemeClr val="bg1"/>
                </a:solidFill>
              </a:rPr>
              <a:t>Příroda</a:t>
            </a:r>
            <a:r>
              <a:rPr lang="cs-CZ" dirty="0">
                <a:solidFill>
                  <a:schemeClr val="bg1"/>
                </a:solidFill>
              </a:rPr>
              <a:t> – přírodní „zdroje“/materiály, energie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85" y="2236123"/>
            <a:ext cx="5224911" cy="39186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652953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Zdroj: https://commons.wikimedia.org/wiki/Economic_diagram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6097" y="3933854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NO INPUTS!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927153" y="3933854"/>
            <a:ext cx="243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NO OUTPUTS!</a:t>
            </a:r>
          </a:p>
        </p:txBody>
      </p:sp>
    </p:spTree>
    <p:extLst>
      <p:ext uri="{BB962C8B-B14F-4D97-AF65-F5344CB8AC3E}">
        <p14:creationId xmlns:p14="http://schemas.microsoft.com/office/powerpoint/2010/main" val="2141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556695"/>
            <a:ext cx="10842261" cy="153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Problém neoklasické makroekonomie?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Popisuje izolovaný systém bez jakýchkoli interakcí (vstupů/výstupů) s okolím:</a:t>
            </a:r>
          </a:p>
          <a:p>
            <a:r>
              <a:rPr lang="cs-CZ" b="1" dirty="0">
                <a:solidFill>
                  <a:schemeClr val="bg1"/>
                </a:solidFill>
              </a:rPr>
              <a:t>Společnost</a:t>
            </a:r>
            <a:r>
              <a:rPr lang="cs-CZ" dirty="0">
                <a:solidFill>
                  <a:schemeClr val="bg1"/>
                </a:solidFill>
              </a:rPr>
              <a:t> – „nepeněžní ekonomika“ (seminář 21.11.)</a:t>
            </a:r>
          </a:p>
          <a:p>
            <a:r>
              <a:rPr lang="cs-CZ" b="1" dirty="0">
                <a:solidFill>
                  <a:schemeClr val="bg1"/>
                </a:solidFill>
              </a:rPr>
              <a:t>Příroda</a:t>
            </a:r>
            <a:r>
              <a:rPr lang="cs-CZ" dirty="0">
                <a:solidFill>
                  <a:schemeClr val="bg1"/>
                </a:solidFill>
              </a:rPr>
              <a:t> – přírodní „zdroje“/materiály, energie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0" y="2934684"/>
            <a:ext cx="10058400" cy="27253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652953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Zdroj: </a:t>
            </a:r>
            <a:r>
              <a:rPr lang="cs-CZ" sz="1600" dirty="0" err="1">
                <a:solidFill>
                  <a:schemeClr val="bg1"/>
                </a:solidFill>
              </a:rPr>
              <a:t>Clive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Spash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7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486" y="5350933"/>
            <a:ext cx="8534400" cy="1346429"/>
          </a:xfrm>
        </p:spPr>
        <p:txBody>
          <a:bodyPr/>
          <a:lstStyle/>
          <a:p>
            <a:r>
              <a:rPr lang="cs-CZ" b="1" dirty="0"/>
              <a:t>První termodynamický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486" y="131805"/>
            <a:ext cx="10515600" cy="565115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chemeClr val="bg1"/>
                </a:solidFill>
              </a:rPr>
              <a:t>Energ</a:t>
            </a:r>
            <a:r>
              <a:rPr lang="cs-CZ" b="1" dirty="0" err="1">
                <a:solidFill>
                  <a:schemeClr val="bg1"/>
                </a:solidFill>
              </a:rPr>
              <a:t>ie</a:t>
            </a:r>
            <a:r>
              <a:rPr lang="cs-CZ" b="1" dirty="0">
                <a:solidFill>
                  <a:schemeClr val="bg1"/>
                </a:solidFill>
              </a:rPr>
              <a:t>, stejně jako materiál, nemůže být zničena ani vyrobena</a:t>
            </a:r>
            <a:r>
              <a:rPr lang="cs-CZ" dirty="0">
                <a:solidFill>
                  <a:schemeClr val="bg1"/>
                </a:solidFill>
              </a:rPr>
              <a:t>, vždy se jedná pouze o transformaci.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>
                <a:solidFill>
                  <a:schemeClr val="bg1"/>
                </a:solidFill>
              </a:rPr>
              <a:t>Objem vstupů (energie/materiálu) do ekonomického procesu se z podstaty rovná objemu výstupů z něj (jen v jiné formě).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cs-CZ" b="1" dirty="0">
                <a:solidFill>
                  <a:schemeClr val="bg1"/>
                </a:solidFill>
              </a:rPr>
              <a:t>k</a:t>
            </a:r>
            <a:r>
              <a:rPr lang="en-US" b="1" dirty="0" err="1">
                <a:solidFill>
                  <a:schemeClr val="bg1"/>
                </a:solidFill>
              </a:rPr>
              <a:t>onomic</a:t>
            </a:r>
            <a:r>
              <a:rPr lang="cs-CZ" b="1" dirty="0" err="1">
                <a:solidFill>
                  <a:schemeClr val="bg1"/>
                </a:solidFill>
              </a:rPr>
              <a:t>ký</a:t>
            </a:r>
            <a:r>
              <a:rPr lang="cs-CZ" b="1" dirty="0">
                <a:solidFill>
                  <a:schemeClr val="bg1"/>
                </a:solidFill>
              </a:rPr>
              <a:t> růst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tažený zvyšováním produkce (a spotřeby) a technologickým pokrokem </a:t>
            </a:r>
            <a:r>
              <a:rPr lang="en-US" b="1" dirty="0" err="1">
                <a:solidFill>
                  <a:schemeClr val="bg1"/>
                </a:solidFill>
              </a:rPr>
              <a:t>mus</a:t>
            </a:r>
            <a:r>
              <a:rPr lang="cs-CZ" b="1" dirty="0">
                <a:solidFill>
                  <a:schemeClr val="bg1"/>
                </a:solidFill>
              </a:rPr>
              <a:t>í tedy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>
                <a:solidFill>
                  <a:schemeClr val="bg1"/>
                </a:solidFill>
              </a:rPr>
              <a:t>Zvyšovat vstupy materiálu a energie do ekonomiky </a:t>
            </a:r>
            <a:r>
              <a:rPr lang="cs-CZ" dirty="0">
                <a:solidFill>
                  <a:schemeClr val="bg1"/>
                </a:solidFill>
              </a:rPr>
              <a:t>(zpravidla nemůže k výrobě růst jenom lidská L nebo její efektivita E, ale i fyzický K – efektivita práce má své meze)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>
                <a:solidFill>
                  <a:schemeClr val="bg1"/>
                </a:solidFill>
              </a:rPr>
              <a:t>Zvyšovat výstupy (odpad)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z ekonomického „koloběhu“ do životního prostředí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tx1"/>
                </a:solidFill>
              </a:rPr>
              <a:t>IMPLIKACE: Znečištění („externality“) je nevyhnutelné</a:t>
            </a:r>
          </a:p>
        </p:txBody>
      </p:sp>
    </p:spTree>
    <p:extLst>
      <p:ext uri="{BB962C8B-B14F-4D97-AF65-F5344CB8AC3E}">
        <p14:creationId xmlns:p14="http://schemas.microsoft.com/office/powerpoint/2010/main" val="30294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4676" y="595054"/>
            <a:ext cx="10515600" cy="488310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600" b="1" dirty="0">
                <a:solidFill>
                  <a:schemeClr val="bg1"/>
                </a:solidFill>
              </a:rPr>
              <a:t>Externality</a:t>
            </a:r>
            <a:r>
              <a:rPr lang="cs-CZ" sz="2600" dirty="0">
                <a:solidFill>
                  <a:schemeClr val="bg1"/>
                </a:solidFill>
              </a:rPr>
              <a:t> </a:t>
            </a:r>
            <a:r>
              <a:rPr lang="cs-CZ" sz="2600" b="1" dirty="0">
                <a:solidFill>
                  <a:schemeClr val="bg1"/>
                </a:solidFill>
              </a:rPr>
              <a:t>nejsou tím, čím se zdají být: </a:t>
            </a:r>
            <a:r>
              <a:rPr lang="cs-CZ" sz="2600" dirty="0">
                <a:solidFill>
                  <a:schemeClr val="bg1"/>
                </a:solidFill>
              </a:rPr>
              <a:t>v neoklasické ekonomické teorii jsou brány jako odchylka v jinak perfektně fungujícím tržním systému, ale: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i="1" dirty="0">
                <a:solidFill>
                  <a:schemeClr val="tx1"/>
                </a:solidFill>
              </a:rPr>
              <a:t>In reality they are a normal, indeed inevitable, part of</a:t>
            </a:r>
            <a:r>
              <a:rPr lang="cs-CZ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economic processes and their significance increases as</a:t>
            </a:r>
            <a:r>
              <a:rPr lang="cs-CZ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economic growth proceeds, while the ability of natural systems</a:t>
            </a:r>
            <a:r>
              <a:rPr lang="cs-CZ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to assimilate them declines.</a:t>
            </a:r>
            <a:endParaRPr lang="cs-CZ" sz="2800" b="1" i="1" dirty="0">
              <a:solidFill>
                <a:schemeClr val="tx1"/>
              </a:solidFill>
            </a:endParaRPr>
          </a:p>
          <a:p>
            <a:pPr marL="457200" lvl="1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err="1">
                <a:solidFill>
                  <a:schemeClr val="bg1"/>
                </a:solidFill>
              </a:rPr>
              <a:t>Kneese</a:t>
            </a:r>
            <a:r>
              <a:rPr lang="en-US" sz="1900" dirty="0">
                <a:solidFill>
                  <a:schemeClr val="bg1"/>
                </a:solidFill>
              </a:rPr>
              <a:t>, A.V., Ayres, R.U., </a:t>
            </a:r>
            <a:r>
              <a:rPr lang="en-US" sz="1900" dirty="0" err="1">
                <a:solidFill>
                  <a:schemeClr val="bg1"/>
                </a:solidFill>
              </a:rPr>
              <a:t>d'Arge</a:t>
            </a:r>
            <a:r>
              <a:rPr lang="en-US" sz="1900" dirty="0">
                <a:solidFill>
                  <a:schemeClr val="bg1"/>
                </a:solidFill>
              </a:rPr>
              <a:t>, R.C. (1970)</a:t>
            </a:r>
            <a:r>
              <a:rPr lang="cs-CZ" sz="1900" dirty="0">
                <a:solidFill>
                  <a:schemeClr val="bg1"/>
                </a:solidFill>
              </a:rPr>
              <a:t>:</a:t>
            </a:r>
          </a:p>
          <a:p>
            <a:pPr marL="457200" lvl="1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900" dirty="0" err="1">
                <a:solidFill>
                  <a:schemeClr val="bg1"/>
                </a:solidFill>
              </a:rPr>
              <a:t>Economics</a:t>
            </a:r>
            <a:r>
              <a:rPr lang="cs-CZ" sz="1900" dirty="0">
                <a:solidFill>
                  <a:schemeClr val="bg1"/>
                </a:solidFill>
              </a:rPr>
              <a:t> and </a:t>
            </a:r>
            <a:r>
              <a:rPr lang="cs-CZ" sz="1900" dirty="0" err="1">
                <a:solidFill>
                  <a:schemeClr val="bg1"/>
                </a:solidFill>
              </a:rPr>
              <a:t>the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Environment</a:t>
            </a:r>
            <a:endParaRPr lang="en-US" sz="19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err="1">
                <a:solidFill>
                  <a:schemeClr val="bg1"/>
                </a:solidFill>
              </a:rPr>
              <a:t>Externalit</a:t>
            </a:r>
            <a:r>
              <a:rPr lang="cs-CZ" sz="2600" dirty="0">
                <a:solidFill>
                  <a:schemeClr val="bg1"/>
                </a:solidFill>
              </a:rPr>
              <a:t>y </a:t>
            </a:r>
            <a:r>
              <a:rPr lang="cs-CZ" sz="2600" b="1" dirty="0">
                <a:solidFill>
                  <a:schemeClr val="bg1"/>
                </a:solidFill>
              </a:rPr>
              <a:t>NEJSOU</a:t>
            </a:r>
            <a:r>
              <a:rPr lang="cs-CZ" sz="2600" dirty="0">
                <a:solidFill>
                  <a:schemeClr val="bg1"/>
                </a:solidFill>
              </a:rPr>
              <a:t> občasnými externími jevy v rámci fungování ekonomického systému – ve skutečnosti jsou jeho neoddělitelnou součástí.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600" b="1" dirty="0">
                <a:solidFill>
                  <a:schemeClr val="tx1"/>
                </a:solidFill>
              </a:rPr>
              <a:t>COST SHIFTING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err="1">
                <a:solidFill>
                  <a:schemeClr val="bg1"/>
                </a:solidFill>
              </a:rPr>
              <a:t>Kapp</a:t>
            </a:r>
            <a:r>
              <a:rPr lang="en-US" sz="1800" dirty="0">
                <a:solidFill>
                  <a:schemeClr val="bg1"/>
                </a:solidFill>
              </a:rPr>
              <a:t>, K.W. (1978)</a:t>
            </a:r>
            <a:r>
              <a:rPr lang="cs-CZ" sz="1800" dirty="0">
                <a:solidFill>
                  <a:schemeClr val="bg1"/>
                </a:solidFill>
              </a:rPr>
              <a:t>: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The Social Costs of Business Enterprise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3486" y="5350933"/>
            <a:ext cx="8534400" cy="1346429"/>
          </a:xfrm>
        </p:spPr>
        <p:txBody>
          <a:bodyPr/>
          <a:lstStyle/>
          <a:p>
            <a:r>
              <a:rPr lang="cs-CZ" b="1" dirty="0"/>
              <a:t>První termodynamický zákon</a:t>
            </a:r>
          </a:p>
        </p:txBody>
      </p:sp>
    </p:spTree>
    <p:extLst>
      <p:ext uri="{BB962C8B-B14F-4D97-AF65-F5344CB8AC3E}">
        <p14:creationId xmlns:p14="http://schemas.microsoft.com/office/powerpoint/2010/main" val="30455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9" y="822960"/>
            <a:ext cx="5227320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77913"/>
      </p:ext>
    </p:extLst>
  </p:cSld>
  <p:clrMapOvr>
    <a:masterClrMapping/>
  </p:clrMapOvr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1175</Words>
  <Application>Microsoft Office PowerPoint</Application>
  <PresentationFormat>Širokouhlá</PresentationFormat>
  <Paragraphs>101</Paragraphs>
  <Slides>22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Wingdings 3</vt:lpstr>
      <vt:lpstr>Výsek</vt:lpstr>
      <vt:lpstr>Růst, nebo nerůst?</vt:lpstr>
      <vt:lpstr>Prezentácia programu PowerPoint</vt:lpstr>
      <vt:lpstr>Prezentácia programu PowerPoint</vt:lpstr>
      <vt:lpstr>Solowův model EKONOMICKÉHO růstu (neoklasická ekonomie)</vt:lpstr>
      <vt:lpstr>Prezentácia programu PowerPoint</vt:lpstr>
      <vt:lpstr>Prezentácia programu PowerPoint</vt:lpstr>
      <vt:lpstr>První termodynamický zákon</vt:lpstr>
      <vt:lpstr>První termodynamický zákon</vt:lpstr>
      <vt:lpstr>Prezentácia programu PowerPoint</vt:lpstr>
      <vt:lpstr>Druhý termodynamický zákon</vt:lpstr>
      <vt:lpstr>Prezentácia programu PowerPoint</vt:lpstr>
      <vt:lpstr>Prezentácia programu PowerPoint</vt:lpstr>
      <vt:lpstr>Degrowth a kapitalizmus</vt:lpstr>
      <vt:lpstr>Kapitalizmus  – stručný úvod</vt:lpstr>
      <vt:lpstr>Základné  termíny</vt:lpstr>
      <vt:lpstr>Základné  termíny</vt:lpstr>
      <vt:lpstr>1. Vzťah (ne)rastu a kapitalizmu</vt:lpstr>
      <vt:lpstr>2. Degrowth a konštruktívna kritika zľava </vt:lpstr>
      <vt:lpstr>Leandro Camus, Stefania barca : ekomarxistická  perspektíva</vt:lpstr>
      <vt:lpstr>Eleanor Finley: sociálna ekológia / komunalizmus / anarchizmus / libertínsky municipalizmus</vt:lpstr>
      <vt:lpstr>Růst, nebo nerůst? – to je otázka...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Degrowth a kapitalizmus</dc:title>
  <dc:creator>Patrik Gažo</dc:creator>
  <cp:lastModifiedBy>Patrik Gažo</cp:lastModifiedBy>
  <cp:revision>20</cp:revision>
  <dcterms:created xsi:type="dcterms:W3CDTF">2019-10-23T15:00:38Z</dcterms:created>
  <dcterms:modified xsi:type="dcterms:W3CDTF">2019-10-24T10:06:49Z</dcterms:modified>
</cp:coreProperties>
</file>