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0" r:id="rId3"/>
    <p:sldId id="271" r:id="rId4"/>
    <p:sldId id="262" r:id="rId5"/>
    <p:sldId id="261" r:id="rId6"/>
    <p:sldId id="263" r:id="rId7"/>
    <p:sldId id="269" r:id="rId8"/>
    <p:sldId id="26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39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0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83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07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94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99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08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9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51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4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690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968B-7301-4240-B3FE-E1897E605FB6}" type="datetimeFigureOut">
              <a:rPr lang="cs-CZ" smtClean="0"/>
              <a:t>10.10.2019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F1C09-A596-4105-9F00-3DFA7D412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09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erny.m@mail.muni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612815"/>
            <a:ext cx="9144000" cy="2496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Multikriteriální metody hodnocení přírody v ekologické ekonomii</a:t>
            </a:r>
            <a:endParaRPr lang="cs-CZ" dirty="0">
              <a:solidFill>
                <a:srgbClr val="00B05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382530"/>
            <a:ext cx="9144000" cy="87527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Bahnschrift Light" panose="020B0502040204020203" pitchFamily="34" charset="0"/>
              </a:rPr>
              <a:t>Martin Černý</a:t>
            </a:r>
          </a:p>
          <a:p>
            <a:r>
              <a:rPr lang="cs-CZ" dirty="0" err="1">
                <a:latin typeface="Bahnschrift Light" panose="020B0502040204020203" pitchFamily="34" charset="0"/>
                <a:hlinkClick r:id="rId2"/>
              </a:rPr>
              <a:t>c</a:t>
            </a:r>
            <a:r>
              <a:rPr lang="cs-CZ" dirty="0" err="1" smtClean="0">
                <a:latin typeface="Bahnschrift Light" panose="020B0502040204020203" pitchFamily="34" charset="0"/>
                <a:hlinkClick r:id="rId2"/>
              </a:rPr>
              <a:t>erny.m</a:t>
            </a:r>
            <a:r>
              <a:rPr lang="en-US" dirty="0" smtClean="0">
                <a:latin typeface="Bahnschrift Light" panose="020B0502040204020203" pitchFamily="34" charset="0"/>
                <a:hlinkClick r:id="rId2"/>
              </a:rPr>
              <a:t>@</a:t>
            </a:r>
            <a:r>
              <a:rPr lang="cs-CZ" dirty="0" smtClean="0">
                <a:latin typeface="Bahnschrift Light" panose="020B0502040204020203" pitchFamily="34" charset="0"/>
                <a:hlinkClick r:id="rId2"/>
              </a:rPr>
              <a:t>mail.muni.cz</a:t>
            </a:r>
            <a:endParaRPr lang="cs-CZ" dirty="0" smtClean="0">
              <a:latin typeface="Bahnschrift Light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9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Klasifikace metod</a:t>
            </a:r>
            <a:endParaRPr lang="cs-CZ" dirty="0">
              <a:solidFill>
                <a:srgbClr val="00B05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612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cs-CZ" sz="2200" b="1" dirty="0" smtClean="0">
                <a:latin typeface="Bahnschrift Light" panose="020B0502040204020203" pitchFamily="34" charset="0"/>
              </a:rPr>
              <a:t>Formální techniky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latin typeface="Bahnschrift Light" panose="020B0502040204020203" pitchFamily="34" charset="0"/>
              </a:rPr>
              <a:t>Svěřují </a:t>
            </a:r>
            <a:r>
              <a:rPr lang="cs-CZ" sz="2000" dirty="0">
                <a:latin typeface="Bahnschrift Light" panose="020B0502040204020203" pitchFamily="34" charset="0"/>
              </a:rPr>
              <a:t>vyhodnocování jednotlivých variant řešení do rukou externích analytiků, často za použití sofistikovaných </a:t>
            </a:r>
            <a:r>
              <a:rPr lang="cs-CZ" sz="2000" dirty="0" smtClean="0">
                <a:latin typeface="Bahnschrift Light" panose="020B0502040204020203" pitchFamily="34" charset="0"/>
              </a:rPr>
              <a:t>modelů </a:t>
            </a:r>
            <a:r>
              <a:rPr lang="cs-CZ" sz="2000" dirty="0">
                <a:latin typeface="Bahnschrift Light" panose="020B0502040204020203" pitchFamily="34" charset="0"/>
              </a:rPr>
              <a:t>či matic (</a:t>
            </a:r>
            <a:r>
              <a:rPr lang="cs-CZ" sz="2000" dirty="0" err="1">
                <a:latin typeface="Bahnschrift Light" panose="020B0502040204020203" pitchFamily="34" charset="0"/>
              </a:rPr>
              <a:t>blackbox</a:t>
            </a:r>
            <a:r>
              <a:rPr lang="cs-CZ" sz="2000" dirty="0">
                <a:latin typeface="Bahnschrift Light" panose="020B0502040204020203" pitchFamily="34" charset="0"/>
              </a:rPr>
              <a:t>, </a:t>
            </a:r>
            <a:r>
              <a:rPr lang="cs-CZ" sz="2000" dirty="0" err="1">
                <a:latin typeface="Bahnschrift Light" panose="020B0502040204020203" pitchFamily="34" charset="0"/>
              </a:rPr>
              <a:t>stakeholder</a:t>
            </a:r>
            <a:r>
              <a:rPr lang="cs-CZ" sz="2000" dirty="0">
                <a:latin typeface="Bahnschrift Light" panose="020B0502040204020203" pitchFamily="34" charset="0"/>
              </a:rPr>
              <a:t> do vyhodnocení nevidí</a:t>
            </a:r>
            <a:r>
              <a:rPr lang="cs-CZ" sz="2000" dirty="0" smtClean="0">
                <a:latin typeface="Bahnschrift Light" panose="020B0502040204020203" pitchFamily="34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latin typeface="Bahnschrift Light" panose="020B0502040204020203" pitchFamily="34" charset="0"/>
              </a:rPr>
              <a:t>Od </a:t>
            </a:r>
            <a:r>
              <a:rPr lang="cs-CZ" sz="2000" dirty="0" err="1" smtClean="0">
                <a:latin typeface="Bahnschrift Light" panose="020B0502040204020203" pitchFamily="34" charset="0"/>
              </a:rPr>
              <a:t>stakeholderů</a:t>
            </a:r>
            <a:r>
              <a:rPr lang="cs-CZ" sz="2000" dirty="0" smtClean="0">
                <a:latin typeface="Bahnschrift Light" panose="020B0502040204020203" pitchFamily="34" charset="0"/>
              </a:rPr>
              <a:t> často </a:t>
            </a:r>
            <a:r>
              <a:rPr lang="cs-CZ" sz="2000" dirty="0">
                <a:latin typeface="Bahnschrift Light" panose="020B0502040204020203" pitchFamily="34" charset="0"/>
              </a:rPr>
              <a:t>požadují pouze informační vstupy. Nevycházejí z komunikativní racionality a neuznávají proces sociálního učení</a:t>
            </a:r>
            <a:r>
              <a:rPr lang="cs-CZ" sz="2000" dirty="0" smtClean="0">
                <a:latin typeface="Bahnschrift Light" panose="020B0502040204020203" pitchFamily="34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200" b="1" dirty="0" err="1" smtClean="0">
                <a:latin typeface="Bahnschrift Light" panose="020B0502040204020203" pitchFamily="34" charset="0"/>
              </a:rPr>
              <a:t>Deliberativní</a:t>
            </a:r>
            <a:r>
              <a:rPr lang="cs-CZ" sz="2200" b="1" dirty="0" smtClean="0">
                <a:latin typeface="Bahnschrift Light" panose="020B0502040204020203" pitchFamily="34" charset="0"/>
              </a:rPr>
              <a:t> techniky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latin typeface="Bahnschrift Light" panose="020B0502040204020203" pitchFamily="34" charset="0"/>
              </a:rPr>
              <a:t>Používají </a:t>
            </a:r>
            <a:r>
              <a:rPr lang="cs-CZ" sz="2000" dirty="0" err="1">
                <a:latin typeface="Bahnschrift Light" panose="020B0502040204020203" pitchFamily="34" charset="0"/>
              </a:rPr>
              <a:t>deliberativní</a:t>
            </a:r>
            <a:r>
              <a:rPr lang="cs-CZ" sz="2000" dirty="0">
                <a:latin typeface="Bahnschrift Light" panose="020B0502040204020203" pitchFamily="34" charset="0"/>
              </a:rPr>
              <a:t> proces, při kterém jsou diskutovány pohledy zainteresovaných neexpertních aktérů – </a:t>
            </a:r>
            <a:r>
              <a:rPr lang="cs-CZ" sz="2000" dirty="0" err="1" smtClean="0">
                <a:latin typeface="Bahnschrift Light" panose="020B0502040204020203" pitchFamily="34" charset="0"/>
              </a:rPr>
              <a:t>stakeholderů</a:t>
            </a:r>
            <a:r>
              <a:rPr lang="cs-CZ" sz="2000" dirty="0" smtClean="0">
                <a:latin typeface="Bahnschrift Light" panose="020B0502040204020203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latin typeface="Bahnschrift Light" panose="020B0502040204020203" pitchFamily="34" charset="0"/>
              </a:rPr>
              <a:t>Cíleně </a:t>
            </a:r>
            <a:r>
              <a:rPr lang="cs-CZ" sz="2000" dirty="0">
                <a:latin typeface="Bahnschrift Light" panose="020B0502040204020203" pitchFamily="34" charset="0"/>
              </a:rPr>
              <a:t>pracují se sociálními procesy v pozadí evaluace – často tak, že nechávají </a:t>
            </a:r>
            <a:r>
              <a:rPr lang="cs-CZ" sz="2000" dirty="0" err="1">
                <a:latin typeface="Bahnschrift Light" panose="020B0502040204020203" pitchFamily="34" charset="0"/>
              </a:rPr>
              <a:t>stakeholdery</a:t>
            </a:r>
            <a:r>
              <a:rPr lang="cs-CZ" sz="2000" dirty="0">
                <a:latin typeface="Bahnschrift Light" panose="020B0502040204020203" pitchFamily="34" charset="0"/>
              </a:rPr>
              <a:t> samotné stanovit podobu hodnotícího procesu. Takový model dovoluje, aby probíhal proces sociálního </a:t>
            </a:r>
            <a:r>
              <a:rPr lang="cs-CZ" sz="2000" dirty="0" smtClean="0">
                <a:latin typeface="Bahnschrift Light" panose="020B0502040204020203" pitchFamily="34" charset="0"/>
              </a:rPr>
              <a:t>učení.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cs-CZ" sz="2000" dirty="0" smtClean="0">
                <a:latin typeface="Bahnschrift Light" panose="020B0502040204020203" pitchFamily="34" charset="0"/>
              </a:rPr>
              <a:t>To </a:t>
            </a:r>
            <a:r>
              <a:rPr lang="cs-CZ" sz="2000" dirty="0">
                <a:latin typeface="Bahnschrift Light" panose="020B0502040204020203" pitchFamily="34" charset="0"/>
              </a:rPr>
              <a:t>může (při dobré facilitaci) přispět </a:t>
            </a:r>
            <a:r>
              <a:rPr lang="cs-CZ" sz="2000" dirty="0" smtClean="0">
                <a:latin typeface="Bahnschrift Light" panose="020B0502040204020203" pitchFamily="34" charset="0"/>
              </a:rPr>
              <a:t>i </a:t>
            </a:r>
            <a:r>
              <a:rPr lang="cs-CZ" sz="2000" dirty="0">
                <a:latin typeface="Bahnschrift Light" panose="020B0502040204020203" pitchFamily="34" charset="0"/>
              </a:rPr>
              <a:t>ke konsenzuálnímu vyřešení problému</a:t>
            </a:r>
            <a:r>
              <a:rPr lang="cs-CZ" sz="2000" dirty="0" smtClean="0">
                <a:latin typeface="Bahnschrift Light" panose="020B0502040204020203" pitchFamily="34" charset="0"/>
              </a:rPr>
              <a:t>.</a:t>
            </a:r>
            <a:endParaRPr lang="cs-CZ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Typy participace</a:t>
            </a:r>
            <a:endParaRPr lang="cs-CZ" dirty="0">
              <a:solidFill>
                <a:srgbClr val="00B05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dirty="0" smtClean="0">
                <a:latin typeface="Bahnschrift Light" panose="020B0502040204020203" pitchFamily="34" charset="0"/>
              </a:rPr>
              <a:t>Konzultativní </a:t>
            </a:r>
            <a:r>
              <a:rPr lang="cs-CZ" sz="2000" b="1" dirty="0" smtClean="0">
                <a:latin typeface="Bahnschrift Light" panose="020B0502040204020203" pitchFamily="34" charset="0"/>
              </a:rPr>
              <a:t>participace: </a:t>
            </a:r>
            <a:r>
              <a:rPr lang="cs-CZ" sz="2000" dirty="0" smtClean="0">
                <a:latin typeface="Bahnschrift Light" panose="020B0502040204020203" pitchFamily="34" charset="0"/>
              </a:rPr>
              <a:t>Analytici definují problém a řídí plánovací proces. </a:t>
            </a:r>
            <a:r>
              <a:rPr lang="cs-CZ" sz="2000" dirty="0" err="1" smtClean="0">
                <a:latin typeface="Bahnschrift Light" panose="020B0502040204020203" pitchFamily="34" charset="0"/>
              </a:rPr>
              <a:t>S</a:t>
            </a:r>
            <a:r>
              <a:rPr lang="cs-CZ" sz="2000" dirty="0" err="1" smtClean="0">
                <a:latin typeface="Bahnschrift Light" panose="020B0502040204020203" pitchFamily="34" charset="0"/>
              </a:rPr>
              <a:t>takeholdeři</a:t>
            </a:r>
            <a:r>
              <a:rPr lang="cs-CZ" sz="2000" dirty="0" smtClean="0">
                <a:latin typeface="Bahnschrift Light" panose="020B0502040204020203" pitchFamily="34" charset="0"/>
              </a:rPr>
              <a:t> </a:t>
            </a:r>
            <a:r>
              <a:rPr lang="cs-CZ" sz="2000" dirty="0">
                <a:latin typeface="Bahnschrift Light" panose="020B0502040204020203" pitchFamily="34" charset="0"/>
              </a:rPr>
              <a:t>se účastní </a:t>
            </a:r>
            <a:r>
              <a:rPr lang="cs-CZ" sz="2000" dirty="0" smtClean="0">
                <a:latin typeface="Bahnschrift Light" panose="020B0502040204020203" pitchFamily="34" charset="0"/>
              </a:rPr>
              <a:t>rozhodování </a:t>
            </a:r>
            <a:r>
              <a:rPr lang="cs-CZ" sz="2000" dirty="0">
                <a:latin typeface="Bahnschrift Light" panose="020B0502040204020203" pitchFamily="34" charset="0"/>
              </a:rPr>
              <a:t>ve </a:t>
            </a:r>
            <a:r>
              <a:rPr lang="cs-CZ" sz="2000" dirty="0" smtClean="0">
                <a:latin typeface="Bahnschrift Light" panose="020B0502040204020203" pitchFamily="34" charset="0"/>
              </a:rPr>
              <a:t>formě poskytnutí </a:t>
            </a:r>
            <a:r>
              <a:rPr lang="cs-CZ" sz="2000" dirty="0" smtClean="0">
                <a:latin typeface="Bahnschrift Light" panose="020B0502040204020203" pitchFamily="34" charset="0"/>
              </a:rPr>
              <a:t>údajů o svých preferencích.</a:t>
            </a:r>
            <a:endParaRPr lang="cs-CZ" sz="2000" dirty="0" smtClean="0">
              <a:latin typeface="Bahnschrift Light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b="1" dirty="0" smtClean="0">
                <a:latin typeface="Bahnschrift Light" panose="020B0502040204020203" pitchFamily="34" charset="0"/>
              </a:rPr>
              <a:t>Funkční participace: </a:t>
            </a:r>
            <a:r>
              <a:rPr lang="cs-CZ" sz="2000" dirty="0" err="1" smtClean="0">
                <a:latin typeface="Bahnschrift Light" panose="020B0502040204020203" pitchFamily="34" charset="0"/>
              </a:rPr>
              <a:t>Stakeholdeři</a:t>
            </a:r>
            <a:r>
              <a:rPr lang="cs-CZ" sz="2000" dirty="0" smtClean="0">
                <a:latin typeface="Bahnschrift Light" panose="020B0502040204020203" pitchFamily="34" charset="0"/>
              </a:rPr>
              <a:t> rozhodují o způsobu řešení daného problému. Zapojení může být interaktivní, obvykle ale přichází až poté, co byly hlavní kroky (výběr kritérií apod.) učiněny experty.</a:t>
            </a:r>
          </a:p>
          <a:p>
            <a:pPr>
              <a:lnSpc>
                <a:spcPct val="110000"/>
              </a:lnSpc>
            </a:pPr>
            <a:r>
              <a:rPr lang="cs-CZ" sz="2000" b="1" dirty="0" smtClean="0">
                <a:latin typeface="Bahnschrift Light" panose="020B0502040204020203" pitchFamily="34" charset="0"/>
              </a:rPr>
              <a:t>Interaktivní </a:t>
            </a:r>
            <a:r>
              <a:rPr lang="cs-CZ" sz="2000" b="1" dirty="0">
                <a:latin typeface="Bahnschrift Light" panose="020B0502040204020203" pitchFamily="34" charset="0"/>
              </a:rPr>
              <a:t>participace: </a:t>
            </a:r>
            <a:r>
              <a:rPr lang="cs-CZ" sz="2000" dirty="0">
                <a:latin typeface="Bahnschrift Light" panose="020B0502040204020203" pitchFamily="34" charset="0"/>
              </a:rPr>
              <a:t>Veřejnost se účastní </a:t>
            </a:r>
            <a:r>
              <a:rPr lang="cs-CZ" sz="2000" dirty="0" smtClean="0">
                <a:latin typeface="Bahnschrift Light" panose="020B0502040204020203" pitchFamily="34" charset="0"/>
              </a:rPr>
              <a:t>přípravy celého </a:t>
            </a:r>
            <a:r>
              <a:rPr lang="cs-CZ" sz="2000" dirty="0">
                <a:latin typeface="Bahnschrift Light" panose="020B0502040204020203" pitchFamily="34" charset="0"/>
              </a:rPr>
              <a:t>procesu rozhodování. Participace je brána jako právo lidí vyjádřit se. Skupina si sama stanovuje pravidla </a:t>
            </a:r>
            <a:r>
              <a:rPr lang="cs-CZ" sz="2000" dirty="0" smtClean="0">
                <a:latin typeface="Bahnschrift Light" panose="020B0502040204020203" pitchFamily="34" charset="0"/>
              </a:rPr>
              <a:t>rozhodování a sama rozhoduje, jakými kritérii se bude při rozhodování řídit.</a:t>
            </a:r>
            <a:endParaRPr lang="cs-CZ" sz="2000" dirty="0">
              <a:latin typeface="Bahnschrift Light" panose="020B0502040204020203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b="1" dirty="0" smtClean="0">
                <a:latin typeface="Bahnschrift Light" panose="020B0502040204020203" pitchFamily="34" charset="0"/>
              </a:rPr>
              <a:t>Mobilizace </a:t>
            </a:r>
            <a:r>
              <a:rPr lang="cs-CZ" sz="2000" b="1" dirty="0">
                <a:latin typeface="Bahnschrift Light" panose="020B0502040204020203" pitchFamily="34" charset="0"/>
              </a:rPr>
              <a:t>z vlastní vůle: </a:t>
            </a:r>
            <a:r>
              <a:rPr lang="cs-CZ" sz="2000" dirty="0">
                <a:latin typeface="Bahnschrift Light" panose="020B0502040204020203" pitchFamily="34" charset="0"/>
              </a:rPr>
              <a:t>Iniciativa vzejde ze strany </a:t>
            </a:r>
            <a:r>
              <a:rPr lang="cs-CZ" sz="2000" dirty="0" err="1">
                <a:latin typeface="Bahnschrift Light" panose="020B0502040204020203" pitchFamily="34" charset="0"/>
              </a:rPr>
              <a:t>stakeholderů</a:t>
            </a:r>
            <a:r>
              <a:rPr lang="cs-CZ" sz="2000" dirty="0">
                <a:latin typeface="Bahnschrift Light" panose="020B0502040204020203" pitchFamily="34" charset="0"/>
              </a:rPr>
              <a:t> nezávisle na expertech či existujících institucích. </a:t>
            </a:r>
            <a:r>
              <a:rPr lang="cs-CZ" sz="2000" dirty="0" err="1">
                <a:latin typeface="Bahnschrift Light" panose="020B0502040204020203" pitchFamily="34" charset="0"/>
              </a:rPr>
              <a:t>Stakeholdeři</a:t>
            </a:r>
            <a:r>
              <a:rPr lang="cs-CZ" sz="2000" dirty="0">
                <a:latin typeface="Bahnschrift Light" panose="020B0502040204020203" pitchFamily="34" charset="0"/>
              </a:rPr>
              <a:t> mohou instituce a experty kontaktovat pro technickou a facilitační podporu, ale kontrola </a:t>
            </a:r>
            <a:r>
              <a:rPr lang="cs-CZ" sz="2000" dirty="0" smtClean="0">
                <a:latin typeface="Bahnschrift Light" panose="020B0502040204020203" pitchFamily="34" charset="0"/>
              </a:rPr>
              <a:t>procesu </a:t>
            </a:r>
            <a:r>
              <a:rPr lang="cs-CZ" sz="2000" dirty="0">
                <a:latin typeface="Bahnschrift Light" panose="020B0502040204020203" pitchFamily="34" charset="0"/>
              </a:rPr>
              <a:t>zůstává na nich</a:t>
            </a:r>
            <a:r>
              <a:rPr lang="cs-CZ" sz="2000" dirty="0" smtClean="0">
                <a:latin typeface="Bahnschrift Light" panose="020B0502040204020203" pitchFamily="34" charset="0"/>
              </a:rPr>
              <a:t>.</a:t>
            </a:r>
            <a:endParaRPr lang="cs-CZ" sz="20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3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956"/>
            <a:ext cx="12192000" cy="9144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64971"/>
            <a:ext cx="10515600" cy="2128058"/>
          </a:xfrm>
        </p:spPr>
        <p:txBody>
          <a:bodyPr anchor="ctr" anchorCtr="0">
            <a:normAutofit/>
          </a:bodyPr>
          <a:lstStyle/>
          <a:p>
            <a:pPr marL="0" indent="0" algn="ctr">
              <a:lnSpc>
                <a:spcPct val="114000"/>
              </a:lnSpc>
              <a:spcAft>
                <a:spcPts val="600"/>
              </a:spcAft>
              <a:buNone/>
            </a:pPr>
            <a:r>
              <a:rPr lang="cs-CZ" b="1" dirty="0">
                <a:solidFill>
                  <a:schemeClr val="bg1"/>
                </a:solidFill>
                <a:latin typeface="Bahnschrift Light" panose="020B0502040204020203" pitchFamily="34" charset="0"/>
              </a:rPr>
              <a:t>„Uprostřed horské krajiny, kterou v červenci organizace UNESCO zařadila na seznam světového dědictví, má vyrůst nová vesnice. Plán města Boží Dar počítá s výstavbou mnoha desítek domů, dvou sjezdovek a několika hřišť</a:t>
            </a:r>
            <a:r>
              <a:rPr lang="cs-CZ" b="1" dirty="0" smtClean="0">
                <a:solidFill>
                  <a:schemeClr val="bg1"/>
                </a:solidFill>
                <a:latin typeface="Bahnschrift Light" panose="020B0502040204020203" pitchFamily="34" charset="0"/>
              </a:rPr>
              <a:t>.“</a:t>
            </a:r>
            <a:endParaRPr lang="cs-CZ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14" y="1288440"/>
            <a:ext cx="7622173" cy="42811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76101" y="5569560"/>
            <a:ext cx="10839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Bahnschrift Light" panose="020B0502040204020203" pitchFamily="34" charset="0"/>
              </a:rPr>
              <a:t>Zdroj</a:t>
            </a:r>
            <a:r>
              <a:rPr lang="cs-CZ" sz="1200" dirty="0">
                <a:latin typeface="Bahnschrift Light" panose="020B0502040204020203" pitchFamily="34" charset="0"/>
              </a:rPr>
              <a:t>: https://www.seznamzpravy.cz/clanek/bitva-o-krasu-krusnych-hor-po-zapisu-na-seznam-unesco-ma-jejich-v-srdci-vyrust-moderni-vesnice-78997</a:t>
            </a:r>
          </a:p>
        </p:txBody>
      </p:sp>
    </p:spTree>
    <p:extLst>
      <p:ext uri="{BB962C8B-B14F-4D97-AF65-F5344CB8AC3E}">
        <p14:creationId xmlns:p14="http://schemas.microsoft.com/office/powerpoint/2010/main" val="30147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B050"/>
                </a:solidFill>
                <a:latin typeface="Bahnschrift Light" panose="020B0502040204020203" pitchFamily="34" charset="0"/>
              </a:rPr>
              <a:t>J</a:t>
            </a:r>
            <a:r>
              <a:rPr lang="cs-CZ" dirty="0" smtClean="0">
                <a:solidFill>
                  <a:srgbClr val="00B050"/>
                </a:solidFill>
                <a:latin typeface="Bahnschrift Light" panose="020B0502040204020203" pitchFamily="34" charset="0"/>
              </a:rPr>
              <a:t>ak by situaci řešily jednotlivé metody?</a:t>
            </a:r>
            <a:endParaRPr lang="cs-CZ" dirty="0">
              <a:solidFill>
                <a:srgbClr val="00B05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093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b="1" dirty="0" smtClean="0">
                <a:latin typeface="Bahnschrift Light" panose="020B0502040204020203" pitchFamily="34" charset="0"/>
              </a:rPr>
              <a:t>Zadání: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latin typeface="Bahnschrift Light" panose="020B0502040204020203" pitchFamily="34" charset="0"/>
              </a:rPr>
              <a:t>Rozdělte </a:t>
            </a:r>
            <a:r>
              <a:rPr lang="cs-CZ" dirty="0" smtClean="0">
                <a:latin typeface="Bahnschrift Light" panose="020B0502040204020203" pitchFamily="34" charset="0"/>
              </a:rPr>
              <a:t>se do 4 </a:t>
            </a:r>
            <a:r>
              <a:rPr lang="cs-CZ" dirty="0" smtClean="0">
                <a:latin typeface="Bahnschrift Light" panose="020B0502040204020203" pitchFamily="34" charset="0"/>
              </a:rPr>
              <a:t>skupin. Každá </a:t>
            </a:r>
            <a:r>
              <a:rPr lang="cs-CZ" dirty="0" smtClean="0">
                <a:latin typeface="Bahnschrift Light" panose="020B0502040204020203" pitchFamily="34" charset="0"/>
              </a:rPr>
              <a:t>skupina si vybere jednu metodu hodnocení: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900" b="1" dirty="0" err="1" smtClean="0">
                <a:latin typeface="Bahnschrift Light" panose="020B0502040204020203" pitchFamily="34" charset="0"/>
              </a:rPr>
              <a:t>Cost</a:t>
            </a:r>
            <a:r>
              <a:rPr lang="cs-CZ" sz="2900" b="1" dirty="0" smtClean="0">
                <a:latin typeface="Bahnschrift Light" panose="020B0502040204020203" pitchFamily="34" charset="0"/>
              </a:rPr>
              <a:t>-benefit analýza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900" b="1" dirty="0" smtClean="0">
                <a:latin typeface="Bahnschrift Light" panose="020B0502040204020203" pitchFamily="34" charset="0"/>
              </a:rPr>
              <a:t>C</a:t>
            </a:r>
            <a:r>
              <a:rPr lang="cs-CZ" sz="2900" b="1" dirty="0" err="1" smtClean="0">
                <a:latin typeface="Bahnschrift Light" panose="020B0502040204020203" pitchFamily="34" charset="0"/>
              </a:rPr>
              <a:t>ompromise</a:t>
            </a:r>
            <a:r>
              <a:rPr lang="cs-CZ" sz="2900" b="1" dirty="0" smtClean="0">
                <a:latin typeface="Bahnschrift Light" panose="020B0502040204020203" pitchFamily="34" charset="0"/>
              </a:rPr>
              <a:t> </a:t>
            </a:r>
            <a:r>
              <a:rPr lang="cs-CZ" sz="2900" b="1" dirty="0" err="1" smtClean="0">
                <a:latin typeface="Bahnschrift Light" panose="020B0502040204020203" pitchFamily="34" charset="0"/>
              </a:rPr>
              <a:t>programming</a:t>
            </a:r>
            <a:r>
              <a:rPr lang="cs-CZ" sz="2900" b="1" dirty="0" smtClean="0">
                <a:latin typeface="Bahnschrift Light" panose="020B0502040204020203" pitchFamily="34" charset="0"/>
              </a:rPr>
              <a:t>/</a:t>
            </a:r>
            <a:r>
              <a:rPr lang="it-IT" sz="2900" b="1" dirty="0" smtClean="0">
                <a:latin typeface="Bahnschrift Light" panose="020B0502040204020203" pitchFamily="34" charset="0"/>
              </a:rPr>
              <a:t>C</a:t>
            </a:r>
            <a:r>
              <a:rPr lang="cs-CZ" sz="2900" b="1" dirty="0" err="1" smtClean="0">
                <a:latin typeface="Bahnschrift Light" panose="020B0502040204020203" pitchFamily="34" charset="0"/>
              </a:rPr>
              <a:t>omposite</a:t>
            </a:r>
            <a:r>
              <a:rPr lang="cs-CZ" sz="2900" b="1" dirty="0" smtClean="0">
                <a:latin typeface="Bahnschrift Light" panose="020B0502040204020203" pitchFamily="34" charset="0"/>
              </a:rPr>
              <a:t> </a:t>
            </a:r>
            <a:r>
              <a:rPr lang="cs-CZ" sz="2900" b="1" dirty="0" err="1" smtClean="0">
                <a:latin typeface="Bahnschrift Light" panose="020B0502040204020203" pitchFamily="34" charset="0"/>
              </a:rPr>
              <a:t>programming</a:t>
            </a:r>
            <a:endParaRPr lang="cs-CZ" sz="2900" b="1" dirty="0" smtClean="0">
              <a:latin typeface="Bahnschrift Light" panose="020B05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900" b="1" dirty="0" err="1" smtClean="0">
                <a:latin typeface="Bahnschrift Light" panose="020B0502040204020203" pitchFamily="34" charset="0"/>
              </a:rPr>
              <a:t>Integraal</a:t>
            </a:r>
            <a:r>
              <a:rPr lang="cs-CZ" sz="2900" b="1" dirty="0" smtClean="0">
                <a:latin typeface="Bahnschrift Light" panose="020B0502040204020203" pitchFamily="34" charset="0"/>
              </a:rPr>
              <a:t> Framework (multikriteriální mapování)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900" b="1" dirty="0" err="1" smtClean="0">
                <a:latin typeface="Bahnschrift Light" panose="020B0502040204020203" pitchFamily="34" charset="0"/>
              </a:rPr>
              <a:t>Participatory</a:t>
            </a:r>
            <a:r>
              <a:rPr lang="cs-CZ" sz="2900" b="1" dirty="0" smtClean="0">
                <a:latin typeface="Bahnschrift Light" panose="020B0502040204020203" pitchFamily="34" charset="0"/>
              </a:rPr>
              <a:t> </a:t>
            </a:r>
            <a:r>
              <a:rPr lang="cs-CZ" sz="2900" b="1" dirty="0" err="1" smtClean="0">
                <a:latin typeface="Bahnschrift Light" panose="020B0502040204020203" pitchFamily="34" charset="0"/>
              </a:rPr>
              <a:t>rural</a:t>
            </a:r>
            <a:r>
              <a:rPr lang="cs-CZ" sz="2900" b="1" dirty="0" smtClean="0">
                <a:latin typeface="Bahnschrift Light" panose="020B0502040204020203" pitchFamily="34" charset="0"/>
              </a:rPr>
              <a:t> </a:t>
            </a:r>
            <a:r>
              <a:rPr lang="cs-CZ" sz="2900" b="1" dirty="0" err="1" smtClean="0">
                <a:latin typeface="Bahnschrift Light" panose="020B0502040204020203" pitchFamily="34" charset="0"/>
              </a:rPr>
              <a:t>appraisal</a:t>
            </a:r>
            <a:endParaRPr lang="cs-CZ" sz="29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latin typeface="Bahnschrift Light" panose="020B0502040204020203" pitchFamily="34" charset="0"/>
              </a:rPr>
              <a:t>Přečtěte si článek (nemusíte do detailu) a </a:t>
            </a:r>
            <a:r>
              <a:rPr lang="cs-CZ" dirty="0" smtClean="0">
                <a:latin typeface="Bahnschrift Light" panose="020B0502040204020203" pitchFamily="34" charset="0"/>
              </a:rPr>
              <a:t>principy </a:t>
            </a:r>
            <a:r>
              <a:rPr lang="cs-CZ" dirty="0" smtClean="0">
                <a:latin typeface="Bahnschrift Light" panose="020B0502040204020203" pitchFamily="34" charset="0"/>
              </a:rPr>
              <a:t>fungování „vaší“ metody.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latin typeface="Bahnschrift Light" panose="020B0502040204020203" pitchFamily="34" charset="0"/>
              </a:rPr>
              <a:t>Zhodnoťte pro a proti (rizika a přínosy) aplikace</a:t>
            </a:r>
            <a:r>
              <a:rPr lang="cs-CZ" dirty="0">
                <a:latin typeface="Bahnschrift Light" panose="020B0502040204020203" pitchFamily="34" charset="0"/>
              </a:rPr>
              <a:t> </a:t>
            </a:r>
            <a:r>
              <a:rPr lang="cs-CZ" dirty="0" smtClean="0">
                <a:latin typeface="Bahnschrift Light" panose="020B0502040204020203" pitchFamily="34" charset="0"/>
              </a:rPr>
              <a:t>dané metody na kauzu.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latin typeface="Bahnschrift Light" panose="020B0502040204020203" pitchFamily="34" charset="0"/>
              </a:rPr>
              <a:t>Vybrali byste ji na daný případ? Proč ano a proč ne? Kdy ano a kdy ne?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dirty="0" smtClean="0">
                <a:latin typeface="Bahnschrift Light" panose="020B0502040204020203" pitchFamily="34" charset="0"/>
              </a:rPr>
              <a:t>Vyberte: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900" b="1" dirty="0">
                <a:latin typeface="Bahnschrift Light" panose="020B0502040204020203" pitchFamily="34" charset="0"/>
              </a:rPr>
              <a:t>Potenciální aktéry (</a:t>
            </a:r>
            <a:r>
              <a:rPr lang="cs-CZ" sz="2900" b="1" dirty="0" err="1">
                <a:latin typeface="Bahnschrift Light" panose="020B0502040204020203" pitchFamily="34" charset="0"/>
              </a:rPr>
              <a:t>stakeholdery</a:t>
            </a:r>
            <a:r>
              <a:rPr lang="cs-CZ" sz="2900" b="1" dirty="0">
                <a:latin typeface="Bahnschrift Light" panose="020B0502040204020203" pitchFamily="34" charset="0"/>
              </a:rPr>
              <a:t>)</a:t>
            </a:r>
            <a:r>
              <a:rPr lang="cs-CZ" sz="2900" dirty="0">
                <a:latin typeface="Bahnschrift Light" panose="020B0502040204020203" pitchFamily="34" charset="0"/>
              </a:rPr>
              <a:t>, kteří by v daném hypotetickém případě mohli být procesu </a:t>
            </a:r>
            <a:r>
              <a:rPr lang="cs-CZ" sz="2900" dirty="0" smtClean="0">
                <a:latin typeface="Bahnschrift Light" panose="020B0502040204020203" pitchFamily="34" charset="0"/>
              </a:rPr>
              <a:t>zúčastnění (myšlenková mapa </a:t>
            </a:r>
            <a:r>
              <a:rPr lang="cs-CZ" sz="2900" dirty="0" err="1" smtClean="0">
                <a:latin typeface="Bahnschrift Light" panose="020B0502040204020203" pitchFamily="34" charset="0"/>
              </a:rPr>
              <a:t>stakeholderů</a:t>
            </a:r>
            <a:r>
              <a:rPr lang="cs-CZ" sz="2900" dirty="0" smtClean="0">
                <a:latin typeface="Bahnschrift Light" panose="020B0502040204020203" pitchFamily="34" charset="0"/>
              </a:rPr>
              <a:t>?)</a:t>
            </a:r>
            <a:endParaRPr lang="cs-CZ" sz="2900" dirty="0">
              <a:latin typeface="Bahnschrift Light" panose="020B05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900" b="1" dirty="0" smtClean="0">
                <a:latin typeface="Bahnschrift Light" panose="020B0502040204020203" pitchFamily="34" charset="0"/>
              </a:rPr>
              <a:t>Kritéria hodnocení</a:t>
            </a:r>
            <a:r>
              <a:rPr lang="cs-CZ" sz="2900" dirty="0" smtClean="0">
                <a:latin typeface="Bahnschrift Light" panose="020B0502040204020203" pitchFamily="34" charset="0"/>
              </a:rPr>
              <a:t>, která byste v daném případě zvažovali, a přiřaďte jim „váhy“*</a:t>
            </a:r>
          </a:p>
        </p:txBody>
      </p:sp>
    </p:spTree>
    <p:extLst>
      <p:ext uri="{BB962C8B-B14F-4D97-AF65-F5344CB8AC3E}">
        <p14:creationId xmlns:p14="http://schemas.microsoft.com/office/powerpoint/2010/main" val="1477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77038" y="2033032"/>
            <a:ext cx="685503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Bahnschrift Light" panose="020B0502040204020203" pitchFamily="34" charset="0"/>
                <a:ea typeface="+mj-ea"/>
                <a:cs typeface="+mj-cs"/>
              </a:rPr>
              <a:t>To value or not to value? That is not the </a:t>
            </a:r>
            <a:r>
              <a:rPr lang="en-US" sz="4400" dirty="0" smtClean="0">
                <a:latin typeface="Bahnschrift Light" panose="020B0502040204020203" pitchFamily="34" charset="0"/>
                <a:ea typeface="+mj-ea"/>
                <a:cs typeface="+mj-cs"/>
              </a:rPr>
              <a:t>question</a:t>
            </a:r>
            <a:endParaRPr lang="cs-CZ" sz="4400" dirty="0" smtClean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/>
            <a:endParaRPr lang="cs-CZ" sz="4400" dirty="0">
              <a:latin typeface="Bahnschrift Light" panose="020B0502040204020203" pitchFamily="34" charset="0"/>
              <a:ea typeface="+mj-ea"/>
              <a:cs typeface="+mj-cs"/>
            </a:endParaRPr>
          </a:p>
          <a:p>
            <a:pPr algn="ctr"/>
            <a:r>
              <a:rPr lang="cs-CZ" sz="2000" dirty="0" smtClean="0">
                <a:latin typeface="Bahnschrift Light" panose="020B0502040204020203" pitchFamily="34" charset="0"/>
                <a:ea typeface="+mj-ea"/>
                <a:cs typeface="+mj-cs"/>
              </a:rPr>
              <a:t>(</a:t>
            </a:r>
            <a:r>
              <a:rPr lang="cs-CZ" sz="2000" dirty="0" err="1" smtClean="0">
                <a:latin typeface="Bahnschrift Light" panose="020B0502040204020203" pitchFamily="34" charset="0"/>
                <a:ea typeface="+mj-ea"/>
                <a:cs typeface="+mj-cs"/>
              </a:rPr>
              <a:t>Kallis</a:t>
            </a:r>
            <a:r>
              <a:rPr lang="cs-CZ" sz="2000" dirty="0">
                <a:latin typeface="Bahnschrift Light" panose="020B0502040204020203" pitchFamily="34" charset="0"/>
                <a:ea typeface="+mj-ea"/>
                <a:cs typeface="+mj-cs"/>
              </a:rPr>
              <a:t>, </a:t>
            </a:r>
            <a:r>
              <a:rPr lang="cs-CZ" sz="2000" dirty="0" err="1">
                <a:latin typeface="Bahnschrift Light" panose="020B0502040204020203" pitchFamily="34" charset="0"/>
                <a:ea typeface="+mj-ea"/>
                <a:cs typeface="+mj-cs"/>
              </a:rPr>
              <a:t>Gómez-Baggethun</a:t>
            </a:r>
            <a:r>
              <a:rPr lang="cs-CZ" sz="2000" dirty="0">
                <a:latin typeface="Bahnschrift Light" panose="020B0502040204020203" pitchFamily="34" charset="0"/>
                <a:ea typeface="+mj-ea"/>
                <a:cs typeface="+mj-cs"/>
              </a:rPr>
              <a:t> a </a:t>
            </a:r>
            <a:r>
              <a:rPr lang="cs-CZ" sz="2000" dirty="0" err="1">
                <a:latin typeface="Bahnschrift Light" panose="020B0502040204020203" pitchFamily="34" charset="0"/>
                <a:ea typeface="+mj-ea"/>
                <a:cs typeface="+mj-cs"/>
              </a:rPr>
              <a:t>Zografos</a:t>
            </a:r>
            <a:r>
              <a:rPr lang="cs-CZ" sz="2000" dirty="0">
                <a:latin typeface="Bahnschrift Light" panose="020B0502040204020203" pitchFamily="34" charset="0"/>
                <a:ea typeface="+mj-ea"/>
                <a:cs typeface="+mj-cs"/>
              </a:rPr>
              <a:t>, 2013)</a:t>
            </a:r>
            <a:endParaRPr lang="cs-CZ" sz="1000" dirty="0">
              <a:latin typeface="Bahnschrift Light" panose="020B0502040204020203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684" y="0"/>
            <a:ext cx="4713316" cy="68668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93768" y="6581001"/>
            <a:ext cx="608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Bahnschrift Light" panose="020B0502040204020203" pitchFamily="34" charset="0"/>
              </a:rPr>
              <a:t>Zdroj: https://en.wikipedia.org/wiki/Prince_Hamlet#/media/File:Bernhardt_Hamlet2.jpg</a:t>
            </a:r>
            <a:endParaRPr lang="cs-CZ" sz="12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latin typeface="Bahnschrift Light" panose="020B0502040204020203" pitchFamily="34" charset="0"/>
              </a:rPr>
              <a:t>Zlepší metoda rozhodování výsek přírody, o které se v daném případě jedná</a:t>
            </a:r>
            <a:r>
              <a:rPr lang="en-US" sz="2400" dirty="0" smtClean="0">
                <a:latin typeface="Bahnschrift Light" panose="020B0502040204020203" pitchFamily="34" charset="0"/>
              </a:rPr>
              <a:t>?</a:t>
            </a:r>
            <a:r>
              <a:rPr lang="cs-CZ" sz="2400" dirty="0" smtClean="0">
                <a:latin typeface="Bahnschrift Light" panose="020B0502040204020203" pitchFamily="34" charset="0"/>
              </a:rPr>
              <a:t> </a:t>
            </a:r>
            <a:r>
              <a:rPr lang="en-US" sz="2400" b="1" dirty="0" smtClean="0">
                <a:latin typeface="Bahnschrift Light" panose="020B0502040204020203" pitchFamily="34" charset="0"/>
              </a:rPr>
              <a:t>(additionality</a:t>
            </a:r>
            <a:r>
              <a:rPr lang="cs-CZ" sz="2400" b="1" dirty="0" smtClean="0">
                <a:latin typeface="Bahnschrift Light" panose="020B0502040204020203" pitchFamily="34" charset="0"/>
              </a:rPr>
              <a:t>/“</a:t>
            </a:r>
            <a:r>
              <a:rPr lang="cs-CZ" sz="2400" b="1" dirty="0" err="1" smtClean="0">
                <a:latin typeface="Bahnschrift Light" panose="020B0502040204020203" pitchFamily="34" charset="0"/>
              </a:rPr>
              <a:t>přídavnost</a:t>
            </a:r>
            <a:r>
              <a:rPr lang="cs-CZ" sz="2400" b="1" dirty="0" smtClean="0">
                <a:latin typeface="Bahnschrift Light" panose="020B0502040204020203" pitchFamily="34" charset="0"/>
              </a:rPr>
              <a:t>“</a:t>
            </a:r>
            <a:r>
              <a:rPr lang="en-US" sz="2400" b="1" dirty="0" smtClean="0">
                <a:latin typeface="Bahnschrift Light" panose="020B0502040204020203" pitchFamily="34" charset="0"/>
              </a:rPr>
              <a:t>)</a:t>
            </a:r>
            <a:endParaRPr lang="cs-CZ" sz="24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cs-CZ" sz="24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latin typeface="Bahnschrift Light" panose="020B0502040204020203" pitchFamily="34" charset="0"/>
              </a:rPr>
              <a:t>Pomůže zredukovat existující nerovnosti a redistribuovat moc</a:t>
            </a:r>
            <a:r>
              <a:rPr lang="en-US" sz="2400" dirty="0" smtClean="0">
                <a:latin typeface="Bahnschrift Light" panose="020B0502040204020203" pitchFamily="34" charset="0"/>
              </a:rPr>
              <a:t>? </a:t>
            </a:r>
            <a:r>
              <a:rPr lang="en-US" sz="2400" b="1" dirty="0" smtClean="0">
                <a:latin typeface="Bahnschrift Light" panose="020B0502040204020203" pitchFamily="34" charset="0"/>
              </a:rPr>
              <a:t>(equality</a:t>
            </a:r>
            <a:r>
              <a:rPr lang="cs-CZ" sz="2400" b="1" dirty="0" smtClean="0">
                <a:latin typeface="Bahnschrift Light" panose="020B0502040204020203" pitchFamily="34" charset="0"/>
              </a:rPr>
              <a:t>/rovnost a distribuce</a:t>
            </a:r>
            <a:r>
              <a:rPr lang="en-US" sz="2400" b="1" dirty="0" smtClean="0">
                <a:latin typeface="Bahnschrift Light" panose="020B0502040204020203" pitchFamily="34" charset="0"/>
              </a:rPr>
              <a:t>)</a:t>
            </a:r>
            <a:endParaRPr lang="cs-CZ" sz="24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cs-CZ" sz="24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latin typeface="Bahnschrift Light" panose="020B0502040204020203" pitchFamily="34" charset="0"/>
              </a:rPr>
              <a:t>Nepotlačí během rozhodování ostatní „jazyky hodnocení“ (způsoby vyjádření hodnoty)</a:t>
            </a:r>
            <a:r>
              <a:rPr lang="en-US" sz="2400" dirty="0" smtClean="0">
                <a:latin typeface="Bahnschrift Light" panose="020B0502040204020203" pitchFamily="34" charset="0"/>
              </a:rPr>
              <a:t>? </a:t>
            </a:r>
            <a:r>
              <a:rPr lang="en-US" sz="2400" b="1" dirty="0" smtClean="0">
                <a:latin typeface="Bahnschrift Light" panose="020B0502040204020203" pitchFamily="34" charset="0"/>
              </a:rPr>
              <a:t>(complexity blinding</a:t>
            </a:r>
            <a:r>
              <a:rPr lang="cs-CZ" sz="2400" b="1" dirty="0" smtClean="0">
                <a:latin typeface="Bahnschrift Light" panose="020B0502040204020203" pitchFamily="34" charset="0"/>
              </a:rPr>
              <a:t>/popření komplexity</a:t>
            </a:r>
            <a:r>
              <a:rPr lang="en-US" sz="2400" b="1" dirty="0" smtClean="0">
                <a:latin typeface="Bahnschrift Light" panose="020B0502040204020203" pitchFamily="34" charset="0"/>
              </a:rPr>
              <a:t>)</a:t>
            </a:r>
            <a:endParaRPr lang="cs-CZ" sz="24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cs-CZ" sz="2400" b="1" dirty="0" smtClean="0">
              <a:latin typeface="Bahnschrift Light" panose="020B0502040204020203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sz="2400" dirty="0" smtClean="0">
                <a:latin typeface="Bahnschrift Light" panose="020B0502040204020203" pitchFamily="34" charset="0"/>
              </a:rPr>
              <a:t>Neposlouží metoda další </a:t>
            </a:r>
            <a:r>
              <a:rPr lang="cs-CZ" sz="2400" dirty="0" err="1" smtClean="0">
                <a:latin typeface="Bahnschrift Light" panose="020B0502040204020203" pitchFamily="34" charset="0"/>
              </a:rPr>
              <a:t>komodifikaci</a:t>
            </a:r>
            <a:r>
              <a:rPr lang="cs-CZ" sz="2400" dirty="0" smtClean="0">
                <a:latin typeface="Bahnschrift Light" panose="020B0502040204020203" pitchFamily="34" charset="0"/>
              </a:rPr>
              <a:t>* </a:t>
            </a:r>
            <a:r>
              <a:rPr lang="cs-CZ" sz="2400" dirty="0" smtClean="0">
                <a:latin typeface="Bahnschrift Light" panose="020B0502040204020203" pitchFamily="34" charset="0"/>
              </a:rPr>
              <a:t>a </a:t>
            </a:r>
            <a:r>
              <a:rPr lang="cs-CZ" sz="2400" dirty="0" smtClean="0">
                <a:latin typeface="Bahnschrift Light" panose="020B0502040204020203" pitchFamily="34" charset="0"/>
              </a:rPr>
              <a:t>„uzavírání občin“?</a:t>
            </a:r>
            <a:r>
              <a:rPr lang="en-US" sz="2400" dirty="0" smtClean="0">
                <a:latin typeface="Bahnschrift Light" panose="020B0502040204020203" pitchFamily="34" charset="0"/>
              </a:rPr>
              <a:t> </a:t>
            </a:r>
            <a:r>
              <a:rPr lang="en-US" sz="2400" b="1" dirty="0" smtClean="0">
                <a:latin typeface="Bahnschrift Light" panose="020B0502040204020203" pitchFamily="34" charset="0"/>
              </a:rPr>
              <a:t>(accumulation</a:t>
            </a:r>
            <a:r>
              <a:rPr lang="cs-CZ" sz="2400" b="1" dirty="0" smtClean="0">
                <a:latin typeface="Bahnschrift Light" panose="020B0502040204020203" pitchFamily="34" charset="0"/>
              </a:rPr>
              <a:t> </a:t>
            </a:r>
            <a:r>
              <a:rPr lang="en-US" sz="2400" b="1" dirty="0" smtClean="0">
                <a:latin typeface="Bahnschrift Light" panose="020B0502040204020203" pitchFamily="34" charset="0"/>
              </a:rPr>
              <a:t>by dispossession</a:t>
            </a:r>
            <a:r>
              <a:rPr lang="cs-CZ" sz="2400" b="1" dirty="0" smtClean="0">
                <a:latin typeface="Bahnschrift Light" panose="020B0502040204020203" pitchFamily="34" charset="0"/>
              </a:rPr>
              <a:t>/akumulace zbavením přístupu</a:t>
            </a:r>
            <a:r>
              <a:rPr lang="en-US" sz="2400" b="1" dirty="0" smtClean="0">
                <a:latin typeface="Bahnschrift Light" panose="020B0502040204020203" pitchFamily="34" charset="0"/>
              </a:rPr>
              <a:t>)</a:t>
            </a:r>
            <a:endParaRPr lang="cs-CZ" sz="24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525</Words>
  <Application>Microsoft Office PowerPoint</Application>
  <PresentationFormat>Širokoúhlá obrazovka</PresentationFormat>
  <Paragraphs>42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Bahnschrift Light</vt:lpstr>
      <vt:lpstr>Calibri</vt:lpstr>
      <vt:lpstr>Calibri Light</vt:lpstr>
      <vt:lpstr>Motiv Office</vt:lpstr>
      <vt:lpstr>Multikriteriální metody hodnocení přírody v ekologické ekonomii</vt:lpstr>
      <vt:lpstr>Klasifikace metod</vt:lpstr>
      <vt:lpstr>Typy participace</vt:lpstr>
      <vt:lpstr>Prezentace aplikace PowerPoint</vt:lpstr>
      <vt:lpstr>Prezentace aplikace PowerPoint</vt:lpstr>
      <vt:lpstr>Jak by situaci řešily jednotlivé metody?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MULTIKRITERIÁLNÍ METODY HODNOCENÍ PŘÍRODY</dc:title>
  <dc:creator>Cerny</dc:creator>
  <cp:lastModifiedBy>Cerny</cp:lastModifiedBy>
  <cp:revision>125</cp:revision>
  <dcterms:created xsi:type="dcterms:W3CDTF">2017-10-01T20:38:10Z</dcterms:created>
  <dcterms:modified xsi:type="dcterms:W3CDTF">2019-10-10T09:09:20Z</dcterms:modified>
</cp:coreProperties>
</file>